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5" r:id="rId4"/>
    <p:sldId id="259" r:id="rId5"/>
    <p:sldId id="260" r:id="rId6"/>
    <p:sldId id="261" r:id="rId7"/>
    <p:sldId id="262" r:id="rId8"/>
    <p:sldId id="263" r:id="rId9"/>
    <p:sldId id="264" r:id="rId10"/>
    <p:sldId id="267" r:id="rId11"/>
    <p:sldId id="272" r:id="rId12"/>
    <p:sldId id="269" r:id="rId13"/>
    <p:sldId id="270"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A35B6-19E2-4659-A33A-D3444EF7170F}" type="datetimeFigureOut">
              <a:rPr lang="en-IN" smtClean="0"/>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108BD-6AF5-4603-842C-A4267E376613}" type="slidenum">
              <a:rPr lang="en-IN" smtClean="0"/>
              <a:t>‹#›</a:t>
            </a:fld>
            <a:endParaRPr lang="en-IN"/>
          </a:p>
        </p:txBody>
      </p:sp>
    </p:spTree>
    <p:extLst>
      <p:ext uri="{BB962C8B-B14F-4D97-AF65-F5344CB8AC3E}">
        <p14:creationId xmlns:p14="http://schemas.microsoft.com/office/powerpoint/2010/main" val="29661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108BD-6AF5-4603-842C-A4267E376613}" type="slidenum">
              <a:rPr lang="en-IN" smtClean="0"/>
              <a:t>12</a:t>
            </a:fld>
            <a:endParaRPr lang="en-IN"/>
          </a:p>
        </p:txBody>
      </p:sp>
    </p:spTree>
    <p:extLst>
      <p:ext uri="{BB962C8B-B14F-4D97-AF65-F5344CB8AC3E}">
        <p14:creationId xmlns:p14="http://schemas.microsoft.com/office/powerpoint/2010/main" val="439550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108BD-6AF5-4603-842C-A4267E376613}" type="slidenum">
              <a:rPr lang="en-IN" smtClean="0"/>
              <a:t>13</a:t>
            </a:fld>
            <a:endParaRPr lang="en-IN"/>
          </a:p>
        </p:txBody>
      </p:sp>
    </p:spTree>
    <p:extLst>
      <p:ext uri="{BB962C8B-B14F-4D97-AF65-F5344CB8AC3E}">
        <p14:creationId xmlns:p14="http://schemas.microsoft.com/office/powerpoint/2010/main" val="344872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52F6-A093-7D70-C339-6329CF5F2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E23674-84E7-B09F-591C-AF3F384D16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167AC2-AAE7-39C0-53EB-DBDE8E0D4485}"/>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874BB12F-E2E5-1AB8-5624-61B0ECECAD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C1F0B-FDE3-4601-B988-1DCCEAA521E4}"/>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65984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1BD0-395D-2152-D3A7-1A4A5F907A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65785-0A6D-01DA-A9A2-6AD70F24D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335DC-9BB9-DCB2-68AF-D2A2D61B1936}"/>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83B2F6A4-D3C0-952B-7D96-4B83D3C44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5C9E3-E778-4B83-D1AC-C2EC2C8C91F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224056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80C89-5587-7776-4FA4-C018EF81A9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D37C28-8349-32EC-CB0A-9E1E9C8629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CF48-D3C5-E213-7F86-DAB31C7762F4}"/>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D1A93649-0CF8-3822-893D-4D2A06D5C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378CC-6430-1AB2-2425-851FFA341202}"/>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411225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AE2D-5A4D-B5FD-DD15-4960E42056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E84490-ACD1-C667-5C64-925489E076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5C319-C80E-B3A4-EF9E-152B338E1BFD}"/>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46F91F53-E3C0-EC45-1CF2-DACCF90F0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00FC14-9C4F-073B-92E4-DF8F5445DD28}"/>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315000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A55E-4191-1695-5370-C634FC19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2C9B92-A330-78DB-94B2-3FDE044F4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C7F64-EF2E-4128-E36C-1E9F2C1DC66F}"/>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D9EB9594-660E-1A5D-831B-9D857CCBA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A617D-FB07-7191-C349-0F5B24D7D08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00450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BF98-E19A-CDE7-CCF8-96F6D2F1C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5BE30-9047-4091-024A-6304FCCEC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03E636-A7AF-200D-556E-8D3E3F156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565E3D-B274-1069-BDE8-7130D923E612}"/>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D48146F3-7B0E-75B8-34E9-2BFA3A9A8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693B6-4C46-7970-F054-9A06D6AADFC8}"/>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72161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AD11-D84D-FAA3-E011-99A073AEC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19A64E-B986-62B7-0CEC-8CBE03214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95D48-B14C-5233-BD45-DEF59A34C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D5683F-C3A8-BE9B-2264-EF44DBA58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7BB0C-66BF-B5BE-AAD5-4101C26B97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A5E9A3-3CA4-506F-ECD2-3573B0E186F4}"/>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8" name="Footer Placeholder 7">
            <a:extLst>
              <a:ext uri="{FF2B5EF4-FFF2-40B4-BE49-F238E27FC236}">
                <a16:creationId xmlns:a16="http://schemas.microsoft.com/office/drawing/2014/main" id="{B7FD001E-A852-7741-7CBC-280FF4EE41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076654-8B47-DA1A-67B4-2F395D3FE51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17804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605A-CF30-54BF-E385-AAFFD75C40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F7CE81-3276-B660-5A86-E27AED4A5CA1}"/>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4" name="Footer Placeholder 3">
            <a:extLst>
              <a:ext uri="{FF2B5EF4-FFF2-40B4-BE49-F238E27FC236}">
                <a16:creationId xmlns:a16="http://schemas.microsoft.com/office/drawing/2014/main" id="{A1BEBECF-0049-4C14-3BB2-E52A8DAA52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A94BDB-C8A5-5C3E-6CF5-3D4D3DAAFEA7}"/>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29389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BCA8B-292C-5F7F-1A5A-BFF2AAB9F211}"/>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3" name="Footer Placeholder 2">
            <a:extLst>
              <a:ext uri="{FF2B5EF4-FFF2-40B4-BE49-F238E27FC236}">
                <a16:creationId xmlns:a16="http://schemas.microsoft.com/office/drawing/2014/main" id="{259DE2D4-61B0-AF95-1B5C-BE7F46D52C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0647C9-8EB2-9A72-2A67-820E34EBD3A3}"/>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307294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D2A4-16AE-9658-786A-DED7FD786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4BB571-1FC4-7EC9-49EB-EBDD389B27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764387-58FD-6161-611D-1D94EE5D5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2B772-8864-E2A7-D610-D7EC05F372FB}"/>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CF5A9B64-C671-E2B0-5E64-C6D74C55B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31591-63A3-C65B-08ED-2BB7FBB88721}"/>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72269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BF44-CF5F-8E44-5CC3-DD5DE7822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D7398E-EFC3-737E-0E24-1E6CC837A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B6FAD9-A18B-B479-7B87-3D07CBF83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BBEBA-741E-A545-A360-5D27563CBC98}"/>
              </a:ext>
            </a:extLst>
          </p:cNvPr>
          <p:cNvSpPr>
            <a:spLocks noGrp="1"/>
          </p:cNvSpPr>
          <p:nvPr>
            <p:ph type="dt" sz="half" idx="10"/>
          </p:nvPr>
        </p:nvSpPr>
        <p:spPr/>
        <p:txBody>
          <a:bodyPr/>
          <a:lstStyle/>
          <a:p>
            <a:fld id="{7D3F995B-B2AB-4ABA-8B0D-953FB4F88846}" type="datetimeFigureOut">
              <a:rPr lang="en-IN" smtClean="0"/>
              <a:t>14-11-2024</a:t>
            </a:fld>
            <a:endParaRPr lang="en-IN"/>
          </a:p>
        </p:txBody>
      </p:sp>
      <p:sp>
        <p:nvSpPr>
          <p:cNvPr id="6" name="Footer Placeholder 5">
            <a:extLst>
              <a:ext uri="{FF2B5EF4-FFF2-40B4-BE49-F238E27FC236}">
                <a16:creationId xmlns:a16="http://schemas.microsoft.com/office/drawing/2014/main" id="{C4A3FB92-DBBF-E28F-8A15-79609A0DE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A36DF6-075A-CA87-199D-A1945412FB7D}"/>
              </a:ext>
            </a:extLst>
          </p:cNvPr>
          <p:cNvSpPr>
            <a:spLocks noGrp="1"/>
          </p:cNvSpPr>
          <p:nvPr>
            <p:ph type="sldNum" sz="quarter" idx="12"/>
          </p:nvPr>
        </p:nvSpPr>
        <p:spPr/>
        <p:txBody>
          <a:bodyPr/>
          <a:lstStyle/>
          <a:p>
            <a:fld id="{28776E7F-7810-4A9C-BBEA-6C2934E4C8E7}" type="slidenum">
              <a:rPr lang="en-IN" smtClean="0"/>
              <a:t>‹#›</a:t>
            </a:fld>
            <a:endParaRPr lang="en-IN"/>
          </a:p>
        </p:txBody>
      </p:sp>
    </p:spTree>
    <p:extLst>
      <p:ext uri="{BB962C8B-B14F-4D97-AF65-F5344CB8AC3E}">
        <p14:creationId xmlns:p14="http://schemas.microsoft.com/office/powerpoint/2010/main" val="177352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221B21-CAC4-A801-6820-E15A9EE375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2BCA0E-A5C6-746D-C7D6-91B1F8A7E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9E35B-91E6-6159-0DFA-FAED7D83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F995B-B2AB-4ABA-8B0D-953FB4F88846}" type="datetimeFigureOut">
              <a:rPr lang="en-IN" smtClean="0"/>
              <a:t>14-11-2024</a:t>
            </a:fld>
            <a:endParaRPr lang="en-IN"/>
          </a:p>
        </p:txBody>
      </p:sp>
      <p:sp>
        <p:nvSpPr>
          <p:cNvPr id="5" name="Footer Placeholder 4">
            <a:extLst>
              <a:ext uri="{FF2B5EF4-FFF2-40B4-BE49-F238E27FC236}">
                <a16:creationId xmlns:a16="http://schemas.microsoft.com/office/drawing/2014/main" id="{E3521B9C-8DB3-057E-831B-58BAF5E31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7FA59C-B178-1096-6B47-ED8DDA9A0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76E7F-7810-4A9C-BBEA-6C2934E4C8E7}" type="slidenum">
              <a:rPr lang="en-IN" smtClean="0"/>
              <a:t>‹#›</a:t>
            </a:fld>
            <a:endParaRPr lang="en-IN"/>
          </a:p>
        </p:txBody>
      </p:sp>
    </p:spTree>
    <p:extLst>
      <p:ext uri="{BB962C8B-B14F-4D97-AF65-F5344CB8AC3E}">
        <p14:creationId xmlns:p14="http://schemas.microsoft.com/office/powerpoint/2010/main" val="2542088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seralathans.github.io/pag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seralathans.github.io/portfolio/"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seralathans.github.io/calculator/" TargetMode="Externa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C95-6FAF-2389-F53D-73593AD8A1E2}"/>
              </a:ext>
            </a:extLst>
          </p:cNvPr>
          <p:cNvSpPr>
            <a:spLocks noGrp="1"/>
          </p:cNvSpPr>
          <p:nvPr>
            <p:ph type="ctrTitle"/>
          </p:nvPr>
        </p:nvSpPr>
        <p:spPr>
          <a:xfrm>
            <a:off x="1524000" y="2068285"/>
            <a:ext cx="9144000" cy="1441677"/>
          </a:xfrm>
        </p:spPr>
        <p:txBody>
          <a:bodyPr>
            <a:normAutofit/>
          </a:bodyPr>
          <a:lstStyle/>
          <a:p>
            <a:r>
              <a:rPr lang="en-US" sz="4000" b="1" dirty="0">
                <a:latin typeface="Times New Roman" panose="02020603050405020304" charset="0"/>
                <a:cs typeface="Times New Roman" panose="02020603050405020304" charset="0"/>
              </a:rPr>
              <a:t>WEB DEVELOPMENT INTERNSHIP</a:t>
            </a:r>
            <a:endParaRPr lang="en-IN" sz="4000" dirty="0"/>
          </a:p>
        </p:txBody>
      </p:sp>
    </p:spTree>
    <p:extLst>
      <p:ext uri="{BB962C8B-B14F-4D97-AF65-F5344CB8AC3E}">
        <p14:creationId xmlns:p14="http://schemas.microsoft.com/office/powerpoint/2010/main" val="78341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5C80-B353-EFAF-EBDD-344E6B71222F}"/>
              </a:ext>
            </a:extLst>
          </p:cNvPr>
          <p:cNvSpPr>
            <a:spLocks noGrp="1"/>
          </p:cNvSpPr>
          <p:nvPr>
            <p:ph type="title"/>
          </p:nvPr>
        </p:nvSpPr>
        <p:spPr>
          <a:xfrm>
            <a:off x="870857" y="707571"/>
            <a:ext cx="5758543" cy="1415143"/>
          </a:xfrm>
        </p:spPr>
        <p:txBody>
          <a:bodyPr>
            <a:normAutofit/>
          </a:bodyPr>
          <a:lstStyle/>
          <a:p>
            <a:r>
              <a:rPr lang="en-IN" sz="4000" b="1" dirty="0"/>
              <a:t>CONCLUSION</a:t>
            </a:r>
          </a:p>
        </p:txBody>
      </p:sp>
      <p:sp>
        <p:nvSpPr>
          <p:cNvPr id="5" name="TextBox 4">
            <a:extLst>
              <a:ext uri="{FF2B5EF4-FFF2-40B4-BE49-F238E27FC236}">
                <a16:creationId xmlns:a16="http://schemas.microsoft.com/office/drawing/2014/main" id="{D1289376-A099-E305-85C3-1CB043FA8043}"/>
              </a:ext>
            </a:extLst>
          </p:cNvPr>
          <p:cNvSpPr txBox="1"/>
          <p:nvPr/>
        </p:nvSpPr>
        <p:spPr>
          <a:xfrm>
            <a:off x="348343" y="2122713"/>
            <a:ext cx="11419114" cy="2308324"/>
          </a:xfrm>
          <a:prstGeom prst="rect">
            <a:avLst/>
          </a:prstGeom>
          <a:noFill/>
          <a:ln>
            <a:solidFill>
              <a:schemeClr val="tx1"/>
            </a:solidFill>
          </a:ln>
        </p:spPr>
        <p:txBody>
          <a:bodyPr wrap="square">
            <a:spAutoFit/>
          </a:bodyPr>
          <a:lstStyle/>
          <a:p>
            <a:pPr>
              <a:buFont typeface="Arial" panose="020B0604020202020204" pitchFamily="34" charset="0"/>
              <a:buChar char="•"/>
            </a:pPr>
            <a:r>
              <a:rPr lang="en-US" sz="2400" dirty="0"/>
              <a:t>Wrap up by summarizing the benefits of completing these </a:t>
            </a:r>
            <a:r>
              <a:rPr lang="en-US" sz="2400" dirty="0" err="1"/>
              <a:t>projects:Highlight</a:t>
            </a:r>
            <a:r>
              <a:rPr lang="en-US" sz="2400" dirty="0"/>
              <a:t> how each project has contributed to building a solid foundation in web development.</a:t>
            </a:r>
          </a:p>
          <a:p>
            <a:pPr>
              <a:buFont typeface="Arial" panose="020B0604020202020204" pitchFamily="34" charset="0"/>
              <a:buChar char="•"/>
            </a:pPr>
            <a:r>
              <a:rPr lang="en-US" sz="2400" dirty="0"/>
              <a:t>Emphasize the value of hands-on experience in HTML, CSS, and JavaScript, and how these skills are applicable in real-world web development scenarios.</a:t>
            </a:r>
          </a:p>
          <a:p>
            <a:pPr>
              <a:buFont typeface="Arial" panose="020B0604020202020204" pitchFamily="34" charset="0"/>
              <a:buChar char="•"/>
            </a:pPr>
            <a:r>
              <a:rPr lang="en-US" sz="2400" dirty="0"/>
              <a:t>Reflect on the confidence gained in creating user-friendly, visually appealing web interfaces and the readiness to take on more advanced projects.</a:t>
            </a:r>
          </a:p>
        </p:txBody>
      </p:sp>
    </p:spTree>
    <p:extLst>
      <p:ext uri="{BB962C8B-B14F-4D97-AF65-F5344CB8AC3E}">
        <p14:creationId xmlns:p14="http://schemas.microsoft.com/office/powerpoint/2010/main" val="337494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7A19-64BC-D06E-6DA0-13B225014D79}"/>
              </a:ext>
            </a:extLst>
          </p:cNvPr>
          <p:cNvSpPr>
            <a:spLocks noGrp="1"/>
          </p:cNvSpPr>
          <p:nvPr>
            <p:ph type="title"/>
          </p:nvPr>
        </p:nvSpPr>
        <p:spPr/>
        <p:txBody>
          <a:bodyPr/>
          <a:lstStyle/>
          <a:p>
            <a:r>
              <a:rPr lang="en-US" dirty="0" err="1"/>
              <a:t>codsoft</a:t>
            </a:r>
            <a:endParaRPr lang="en-US" dirty="0"/>
          </a:p>
        </p:txBody>
      </p:sp>
      <p:sp>
        <p:nvSpPr>
          <p:cNvPr id="3" name="TextBox 2">
            <a:extLst>
              <a:ext uri="{FF2B5EF4-FFF2-40B4-BE49-F238E27FC236}">
                <a16:creationId xmlns:a16="http://schemas.microsoft.com/office/drawing/2014/main" id="{52E62921-B083-8135-F7E4-F5D1852FED8E}"/>
              </a:ext>
            </a:extLst>
          </p:cNvPr>
          <p:cNvSpPr txBox="1"/>
          <p:nvPr/>
        </p:nvSpPr>
        <p:spPr>
          <a:xfrm>
            <a:off x="1505660" y="1838633"/>
            <a:ext cx="5539209" cy="461665"/>
          </a:xfrm>
          <a:prstGeom prst="rect">
            <a:avLst/>
          </a:prstGeom>
          <a:noFill/>
        </p:spPr>
        <p:txBody>
          <a:bodyPr wrap="none" rtlCol="0">
            <a:spAutoFit/>
          </a:bodyPr>
          <a:lstStyle/>
          <a:p>
            <a:r>
              <a:rPr lang="en-US" sz="2400">
                <a:solidFill>
                  <a:srgbClr val="0070C0"/>
                </a:solidFill>
              </a:rPr>
              <a:t>https://github.com/seralathans/codsoft.git</a:t>
            </a:r>
            <a:endParaRPr lang="en-US" sz="2400" dirty="0">
              <a:solidFill>
                <a:srgbClr val="0070C0"/>
              </a:solidFill>
            </a:endParaRPr>
          </a:p>
        </p:txBody>
      </p:sp>
    </p:spTree>
    <p:extLst>
      <p:ext uri="{BB962C8B-B14F-4D97-AF65-F5344CB8AC3E}">
        <p14:creationId xmlns:p14="http://schemas.microsoft.com/office/powerpoint/2010/main" val="124378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7BF781-9D74-C69D-08CE-A823CC064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81" y="786136"/>
            <a:ext cx="11171838" cy="5285727"/>
          </a:xfrm>
          <a:prstGeom prst="rect">
            <a:avLst/>
          </a:prstGeom>
        </p:spPr>
      </p:pic>
      <p:sp>
        <p:nvSpPr>
          <p:cNvPr id="5" name="TextBox 4">
            <a:extLst>
              <a:ext uri="{FF2B5EF4-FFF2-40B4-BE49-F238E27FC236}">
                <a16:creationId xmlns:a16="http://schemas.microsoft.com/office/drawing/2014/main" id="{1DD20D9E-9490-FD47-47FF-AE1CFA6DFD57}"/>
              </a:ext>
            </a:extLst>
          </p:cNvPr>
          <p:cNvSpPr txBox="1"/>
          <p:nvPr/>
        </p:nvSpPr>
        <p:spPr>
          <a:xfrm>
            <a:off x="678426" y="176981"/>
            <a:ext cx="1589346" cy="400110"/>
          </a:xfrm>
          <a:prstGeom prst="rect">
            <a:avLst/>
          </a:prstGeom>
          <a:noFill/>
        </p:spPr>
        <p:txBody>
          <a:bodyPr wrap="none" rtlCol="0">
            <a:spAutoFit/>
          </a:bodyPr>
          <a:lstStyle/>
          <a:p>
            <a:r>
              <a:rPr lang="en-US" sz="2000" b="1" dirty="0"/>
              <a:t>Landing page</a:t>
            </a:r>
          </a:p>
        </p:txBody>
      </p:sp>
      <p:sp>
        <p:nvSpPr>
          <p:cNvPr id="6" name="TextBox 5">
            <a:extLst>
              <a:ext uri="{FF2B5EF4-FFF2-40B4-BE49-F238E27FC236}">
                <a16:creationId xmlns:a16="http://schemas.microsoft.com/office/drawing/2014/main" id="{F588DC27-9A03-5CAE-AFCC-076BCFF811EE}"/>
              </a:ext>
            </a:extLst>
          </p:cNvPr>
          <p:cNvSpPr txBox="1"/>
          <p:nvPr/>
        </p:nvSpPr>
        <p:spPr>
          <a:xfrm>
            <a:off x="3185652" y="6361471"/>
            <a:ext cx="3608873" cy="369332"/>
          </a:xfrm>
          <a:prstGeom prst="rect">
            <a:avLst/>
          </a:prstGeom>
          <a:noFill/>
        </p:spPr>
        <p:txBody>
          <a:bodyPr wrap="none" rtlCol="0">
            <a:spAutoFit/>
          </a:bodyPr>
          <a:lstStyle/>
          <a:p>
            <a:r>
              <a:rPr lang="en-US" b="1" i="0" u="sng" dirty="0">
                <a:effectLst/>
                <a:latin typeface="-apple-system"/>
                <a:hlinkClick r:id="rId4"/>
              </a:rPr>
              <a:t>https://seralathans.github.io/page/</a:t>
            </a:r>
            <a:endParaRPr lang="en-US" dirty="0"/>
          </a:p>
        </p:txBody>
      </p:sp>
    </p:spTree>
    <p:extLst>
      <p:ext uri="{BB962C8B-B14F-4D97-AF65-F5344CB8AC3E}">
        <p14:creationId xmlns:p14="http://schemas.microsoft.com/office/powerpoint/2010/main" val="125210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383441-C070-5BC5-BE5A-212F92108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845" y="97697"/>
            <a:ext cx="5757238" cy="2655336"/>
          </a:xfrm>
          <a:prstGeom prst="rect">
            <a:avLst/>
          </a:prstGeom>
        </p:spPr>
      </p:pic>
      <p:pic>
        <p:nvPicPr>
          <p:cNvPr id="8" name="Picture 7">
            <a:extLst>
              <a:ext uri="{FF2B5EF4-FFF2-40B4-BE49-F238E27FC236}">
                <a16:creationId xmlns:a16="http://schemas.microsoft.com/office/drawing/2014/main" id="{DEEAA9A0-C3DA-FB28-1AE3-C5131E9EBF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815" y="3052523"/>
            <a:ext cx="5291703" cy="2728846"/>
          </a:xfrm>
          <a:prstGeom prst="rect">
            <a:avLst/>
          </a:prstGeom>
        </p:spPr>
      </p:pic>
      <p:sp>
        <p:nvSpPr>
          <p:cNvPr id="11" name="TextBox 10">
            <a:extLst>
              <a:ext uri="{FF2B5EF4-FFF2-40B4-BE49-F238E27FC236}">
                <a16:creationId xmlns:a16="http://schemas.microsoft.com/office/drawing/2014/main" id="{5853A14E-9469-F7E6-E9B5-E8DFDFFE2F15}"/>
              </a:ext>
            </a:extLst>
          </p:cNvPr>
          <p:cNvSpPr txBox="1"/>
          <p:nvPr/>
        </p:nvSpPr>
        <p:spPr>
          <a:xfrm>
            <a:off x="3706761" y="6174658"/>
            <a:ext cx="4040722" cy="369332"/>
          </a:xfrm>
          <a:prstGeom prst="rect">
            <a:avLst/>
          </a:prstGeom>
          <a:noFill/>
        </p:spPr>
        <p:txBody>
          <a:bodyPr wrap="none" rtlCol="0">
            <a:spAutoFit/>
          </a:bodyPr>
          <a:lstStyle/>
          <a:p>
            <a:r>
              <a:rPr lang="en-US" b="1" i="0" dirty="0">
                <a:solidFill>
                  <a:srgbClr val="1F2328"/>
                </a:solidFill>
                <a:effectLst/>
                <a:latin typeface="-apple-system"/>
              </a:rPr>
              <a:t> </a:t>
            </a:r>
            <a:r>
              <a:rPr lang="en-US" b="1" i="0" u="sng" dirty="0">
                <a:effectLst/>
                <a:latin typeface="-apple-system"/>
                <a:hlinkClick r:id="rId5"/>
              </a:rPr>
              <a:t>https://seralathans.github.io/portfolio/</a:t>
            </a:r>
            <a:endParaRPr lang="en-US" dirty="0"/>
          </a:p>
        </p:txBody>
      </p:sp>
      <p:pic>
        <p:nvPicPr>
          <p:cNvPr id="3" name="Picture 2">
            <a:extLst>
              <a:ext uri="{FF2B5EF4-FFF2-40B4-BE49-F238E27FC236}">
                <a16:creationId xmlns:a16="http://schemas.microsoft.com/office/drawing/2014/main" id="{99E07623-B30B-63AE-9E3B-8EB6954064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312" y="97697"/>
            <a:ext cx="5291703" cy="2728847"/>
          </a:xfrm>
          <a:prstGeom prst="rect">
            <a:avLst/>
          </a:prstGeom>
        </p:spPr>
      </p:pic>
      <p:pic>
        <p:nvPicPr>
          <p:cNvPr id="7" name="Picture 6">
            <a:extLst>
              <a:ext uri="{FF2B5EF4-FFF2-40B4-BE49-F238E27FC236}">
                <a16:creationId xmlns:a16="http://schemas.microsoft.com/office/drawing/2014/main" id="{EE6FCE00-6CCE-AF23-5AFB-09C847AC64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7845" y="3055686"/>
            <a:ext cx="5757238" cy="2690600"/>
          </a:xfrm>
          <a:prstGeom prst="rect">
            <a:avLst/>
          </a:prstGeom>
        </p:spPr>
      </p:pic>
    </p:spTree>
    <p:extLst>
      <p:ext uri="{BB962C8B-B14F-4D97-AF65-F5344CB8AC3E}">
        <p14:creationId xmlns:p14="http://schemas.microsoft.com/office/powerpoint/2010/main" val="303410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A7BBE-52CA-C4C3-078A-0F6BBE7D3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07" y="371389"/>
            <a:ext cx="9672796" cy="4633232"/>
          </a:xfrm>
          <a:prstGeom prst="rect">
            <a:avLst/>
          </a:prstGeom>
        </p:spPr>
      </p:pic>
      <p:sp>
        <p:nvSpPr>
          <p:cNvPr id="5" name="TextBox 4">
            <a:extLst>
              <a:ext uri="{FF2B5EF4-FFF2-40B4-BE49-F238E27FC236}">
                <a16:creationId xmlns:a16="http://schemas.microsoft.com/office/drawing/2014/main" id="{DAE2EE15-A93C-9457-1E25-33F81DCD10B6}"/>
              </a:ext>
            </a:extLst>
          </p:cNvPr>
          <p:cNvSpPr txBox="1"/>
          <p:nvPr/>
        </p:nvSpPr>
        <p:spPr>
          <a:xfrm>
            <a:off x="3847307" y="5633884"/>
            <a:ext cx="4079322" cy="369332"/>
          </a:xfrm>
          <a:prstGeom prst="rect">
            <a:avLst/>
          </a:prstGeom>
          <a:noFill/>
        </p:spPr>
        <p:txBody>
          <a:bodyPr wrap="none" rtlCol="0">
            <a:spAutoFit/>
          </a:bodyPr>
          <a:lstStyle/>
          <a:p>
            <a:r>
              <a:rPr lang="en-US" b="1" i="0" u="sng" dirty="0">
                <a:effectLst/>
                <a:latin typeface="-apple-system"/>
                <a:hlinkClick r:id="rId3"/>
              </a:rPr>
              <a:t>https://seralathans.github.io/calculator/</a:t>
            </a:r>
            <a:endParaRPr lang="en-US" dirty="0"/>
          </a:p>
        </p:txBody>
      </p:sp>
    </p:spTree>
    <p:extLst>
      <p:ext uri="{BB962C8B-B14F-4D97-AF65-F5344CB8AC3E}">
        <p14:creationId xmlns:p14="http://schemas.microsoft.com/office/powerpoint/2010/main" val="56237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59F0-724C-31C0-4F8D-41973600ECA2}"/>
              </a:ext>
            </a:extLst>
          </p:cNvPr>
          <p:cNvSpPr>
            <a:spLocks noGrp="1"/>
          </p:cNvSpPr>
          <p:nvPr>
            <p:ph type="title"/>
          </p:nvPr>
        </p:nvSpPr>
        <p:spPr>
          <a:xfrm>
            <a:off x="3167743" y="1426029"/>
            <a:ext cx="5998028" cy="4223657"/>
          </a:xfrm>
        </p:spPr>
        <p:txBody>
          <a:bodyPr>
            <a:normAutofit/>
          </a:bodyPr>
          <a:lstStyle/>
          <a:p>
            <a:r>
              <a:rPr lang="en-IN" sz="8000" b="1" i="1" dirty="0"/>
              <a:t>THANK YOU</a:t>
            </a:r>
          </a:p>
        </p:txBody>
      </p:sp>
    </p:spTree>
    <p:extLst>
      <p:ext uri="{BB962C8B-B14F-4D97-AF65-F5344CB8AC3E}">
        <p14:creationId xmlns:p14="http://schemas.microsoft.com/office/powerpoint/2010/main" val="328967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0406-D80F-64C1-3859-D688538271AD}"/>
              </a:ext>
            </a:extLst>
          </p:cNvPr>
          <p:cNvSpPr>
            <a:spLocks noGrp="1"/>
          </p:cNvSpPr>
          <p:nvPr>
            <p:ph type="title"/>
          </p:nvPr>
        </p:nvSpPr>
        <p:spPr>
          <a:xfrm>
            <a:off x="671051" y="500062"/>
            <a:ext cx="10515600" cy="1325563"/>
          </a:xfrm>
        </p:spPr>
        <p:txBody>
          <a:bodyPr/>
          <a:lstStyle/>
          <a:p>
            <a:r>
              <a:rPr lang="en-IN" b="1" dirty="0">
                <a:latin typeface="Times New Roman" panose="02020603050405020304" charset="0"/>
                <a:cs typeface="Times New Roman" panose="02020603050405020304" charset="0"/>
              </a:rPr>
              <a:t>AGENDA</a:t>
            </a:r>
            <a:r>
              <a:rPr lang="en-IN" dirty="0">
                <a:latin typeface="Times New Roman" panose="02020603050405020304" charset="0"/>
                <a:cs typeface="Times New Roman" panose="02020603050405020304" charset="0"/>
              </a:rPr>
              <a:t>                                           </a:t>
            </a:r>
            <a:endParaRPr lang="en-IN" dirty="0"/>
          </a:p>
        </p:txBody>
      </p:sp>
      <p:sp>
        <p:nvSpPr>
          <p:cNvPr id="3" name="Content Placeholder 2">
            <a:extLst>
              <a:ext uri="{FF2B5EF4-FFF2-40B4-BE49-F238E27FC236}">
                <a16:creationId xmlns:a16="http://schemas.microsoft.com/office/drawing/2014/main" id="{1FB708F0-8468-5DFC-D12A-1AAB10C70AF5}"/>
              </a:ext>
            </a:extLst>
          </p:cNvPr>
          <p:cNvSpPr>
            <a:spLocks noGrp="1"/>
          </p:cNvSpPr>
          <p:nvPr>
            <p:ph idx="1"/>
          </p:nvPr>
        </p:nvSpPr>
        <p:spPr/>
        <p:txBody>
          <a:bodyPr/>
          <a:lstStyle/>
          <a:p>
            <a:r>
              <a:rPr lang="en-IN" dirty="0">
                <a:latin typeface="Times New Roman" panose="02020603050405020304" charset="0"/>
                <a:cs typeface="Times New Roman" panose="02020603050405020304" charset="0"/>
              </a:rPr>
              <a:t>ABSTRACT</a:t>
            </a:r>
          </a:p>
          <a:p>
            <a:r>
              <a:rPr lang="en-IN" dirty="0">
                <a:latin typeface="Times New Roman" panose="02020603050405020304" charset="0"/>
                <a:cs typeface="Times New Roman" panose="02020603050405020304" charset="0"/>
              </a:rPr>
              <a:t>INTRODUCTION</a:t>
            </a:r>
          </a:p>
          <a:p>
            <a:r>
              <a:rPr lang="en-IN" dirty="0">
                <a:latin typeface="Times New Roman" panose="02020603050405020304" charset="0"/>
                <a:cs typeface="Times New Roman" panose="02020603050405020304" charset="0"/>
              </a:rPr>
              <a:t>OBJECTIVE</a:t>
            </a:r>
            <a:r>
              <a:rPr lang="en-US" altLang="en-IN" dirty="0">
                <a:latin typeface="Times New Roman" panose="02020603050405020304" charset="0"/>
                <a:cs typeface="Times New Roman" panose="02020603050405020304" charset="0"/>
              </a:rPr>
              <a:t>S</a:t>
            </a:r>
            <a:endParaRPr lang="en-IN" dirty="0">
              <a:latin typeface="Times New Roman" panose="02020603050405020304" charset="0"/>
              <a:cs typeface="Times New Roman" panose="02020603050405020304" charset="0"/>
            </a:endParaRPr>
          </a:p>
          <a:p>
            <a:r>
              <a:rPr lang="en-US" altLang="en-IN" dirty="0">
                <a:latin typeface="Times New Roman" panose="02020603050405020304" charset="0"/>
                <a:cs typeface="Times New Roman" panose="02020603050405020304" charset="0"/>
              </a:rPr>
              <a:t>ROLES &amp;RESPONSIBILITIES</a:t>
            </a:r>
            <a:endParaRPr lang="en-IN" dirty="0">
              <a:latin typeface="Times New Roman" panose="02020603050405020304" charset="0"/>
              <a:cs typeface="Times New Roman" panose="02020603050405020304" charset="0"/>
            </a:endParaRPr>
          </a:p>
          <a:p>
            <a:r>
              <a:rPr lang="en-US" altLang="en-IN" dirty="0">
                <a:latin typeface="Times New Roman" panose="02020603050405020304" charset="0"/>
                <a:cs typeface="Times New Roman" panose="02020603050405020304" charset="0"/>
              </a:rPr>
              <a:t>TASKS UNDERTAKEN</a:t>
            </a:r>
          </a:p>
          <a:p>
            <a:r>
              <a:rPr lang="en-US" altLang="en-IN" dirty="0">
                <a:latin typeface="Times New Roman" panose="02020603050405020304" charset="0"/>
                <a:cs typeface="Times New Roman" panose="02020603050405020304" charset="0"/>
              </a:rPr>
              <a:t>SKILLS &amp; KNOWLEDGE GAINED</a:t>
            </a:r>
          </a:p>
          <a:p>
            <a:r>
              <a:rPr lang="en-US" altLang="en-IN" dirty="0">
                <a:latin typeface="Times New Roman" panose="02020603050405020304" charset="0"/>
                <a:cs typeface="Times New Roman" panose="02020603050405020304" charset="0"/>
              </a:rPr>
              <a:t>OUTCOMES</a:t>
            </a:r>
          </a:p>
          <a:p>
            <a:r>
              <a:rPr lang="en-US" altLang="en-IN" dirty="0">
                <a:latin typeface="Times New Roman" panose="02020603050405020304" charset="0"/>
                <a:cs typeface="Times New Roman" panose="02020603050405020304" charset="0"/>
              </a:rPr>
              <a:t>CONCLUSION</a:t>
            </a:r>
            <a:endParaRPr lang="en-IN"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321940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DD9C-E57E-B2F1-8DF4-AB8CF79A89B5}"/>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873FC652-A72E-640A-D2ED-66BEF746FAE6}"/>
              </a:ext>
            </a:extLst>
          </p:cNvPr>
          <p:cNvSpPr>
            <a:spLocks noGrp="1"/>
          </p:cNvSpPr>
          <p:nvPr>
            <p:ph sz="half" idx="1"/>
          </p:nvPr>
        </p:nvSpPr>
        <p:spPr>
          <a:xfrm>
            <a:off x="576943" y="1690688"/>
            <a:ext cx="6183085" cy="4486275"/>
          </a:xfrm>
          <a:ln>
            <a:solidFill>
              <a:schemeClr val="tx1"/>
            </a:solidFill>
          </a:ln>
        </p:spPr>
        <p:txBody>
          <a:bodyPr>
            <a:normAutofit lnSpcReduction="10000"/>
          </a:bodyPr>
          <a:lstStyle/>
          <a:p>
            <a:pPr marL="0" indent="0">
              <a:lnSpc>
                <a:spcPct val="120000"/>
              </a:lnSpc>
              <a:buNone/>
            </a:pPr>
            <a:r>
              <a:rPr lang="en-US" dirty="0"/>
              <a:t>Provide an overview of three beginner-friendly web development projects: a landing page, a personal portfolio, and a basic calculator. Emphasize the significance of each project in learning HTML, CSS, and JavaScript basics. Explain how these projects help in understanding essential web design concepts and developing interactive user interfaces.</a:t>
            </a:r>
            <a:endParaRPr lang="en-IN" dirty="0"/>
          </a:p>
        </p:txBody>
      </p:sp>
      <p:pic>
        <p:nvPicPr>
          <p:cNvPr id="6" name="Content Placeholder 5">
            <a:extLst>
              <a:ext uri="{FF2B5EF4-FFF2-40B4-BE49-F238E27FC236}">
                <a16:creationId xmlns:a16="http://schemas.microsoft.com/office/drawing/2014/main" id="{57F8A3E7-378D-7633-3B87-0E106D5772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8000" y="820383"/>
            <a:ext cx="4865914" cy="4949046"/>
          </a:xfrm>
        </p:spPr>
      </p:pic>
    </p:spTree>
    <p:extLst>
      <p:ext uri="{BB962C8B-B14F-4D97-AF65-F5344CB8AC3E}">
        <p14:creationId xmlns:p14="http://schemas.microsoft.com/office/powerpoint/2010/main" val="391070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54C5-1CA9-17AB-099A-6CDA2B8B79F9}"/>
              </a:ext>
            </a:extLst>
          </p:cNvPr>
          <p:cNvSpPr>
            <a:spLocks noGrp="1"/>
          </p:cNvSpPr>
          <p:nvPr>
            <p:ph type="title"/>
          </p:nvPr>
        </p:nvSpPr>
        <p:spPr/>
        <p:txBody>
          <a:bodyPr/>
          <a:lstStyle/>
          <a:p>
            <a:r>
              <a:rPr lang="en-IN" b="1" dirty="0">
                <a:latin typeface="Times New Roman" panose="02020603050405020304" charset="0"/>
                <a:cs typeface="Times New Roman" panose="02020603050405020304" charset="0"/>
              </a:rPr>
              <a:t>INTRODUCTION</a:t>
            </a:r>
            <a:br>
              <a:rPr lang="en-IN" dirty="0"/>
            </a:br>
            <a:endParaRPr lang="en-IN" dirty="0"/>
          </a:p>
        </p:txBody>
      </p:sp>
      <p:sp>
        <p:nvSpPr>
          <p:cNvPr id="3" name="Content Placeholder 2">
            <a:extLst>
              <a:ext uri="{FF2B5EF4-FFF2-40B4-BE49-F238E27FC236}">
                <a16:creationId xmlns:a16="http://schemas.microsoft.com/office/drawing/2014/main" id="{7D64C9DD-F59F-AD67-891C-59AAF5A1744E}"/>
              </a:ext>
            </a:extLst>
          </p:cNvPr>
          <p:cNvSpPr>
            <a:spLocks noGrp="1"/>
          </p:cNvSpPr>
          <p:nvPr>
            <p:ph sz="half" idx="1"/>
          </p:nvPr>
        </p:nvSpPr>
        <p:spPr>
          <a:xfrm>
            <a:off x="729343" y="1248681"/>
            <a:ext cx="5181600" cy="4041775"/>
          </a:xfrm>
        </p:spPr>
        <p:txBody>
          <a:bodyPr>
            <a:normAutofit fontScale="85000" lnSpcReduction="20000"/>
          </a:bodyPr>
          <a:lstStyle/>
          <a:p>
            <a:pPr marL="0" indent="0">
              <a:buNone/>
            </a:pPr>
            <a:r>
              <a:rPr lang="en-US" dirty="0"/>
              <a:t>Introduce the field of web development and its importance in creating user-centered applications. Highlight the value of starting with simple projects that build foundational skills. Mention how each project (landing page, portfolio, and calculator) covers different aspects of web development:</a:t>
            </a:r>
          </a:p>
          <a:p>
            <a:pPr marL="742950" lvl="1" indent="-285750">
              <a:buFont typeface="+mj-lt"/>
              <a:buAutoNum type="arabicPeriod" startAt="2"/>
            </a:pPr>
            <a:r>
              <a:rPr lang="en-US" b="1" dirty="0"/>
              <a:t>Landing Page</a:t>
            </a:r>
            <a:r>
              <a:rPr lang="en-US" dirty="0"/>
              <a:t>: Focuses on layout design, color schemes, and alignment.</a:t>
            </a:r>
          </a:p>
          <a:p>
            <a:pPr marL="742950" lvl="1" indent="-285750">
              <a:buFont typeface="+mj-lt"/>
              <a:buAutoNum type="arabicPeriod" startAt="2"/>
            </a:pPr>
            <a:r>
              <a:rPr lang="en-US" b="1" dirty="0"/>
              <a:t>Portfolio</a:t>
            </a:r>
            <a:r>
              <a:rPr lang="en-US" dirty="0"/>
              <a:t>: A complete personal project to showcase skills and experience.</a:t>
            </a:r>
          </a:p>
          <a:p>
            <a:pPr marL="742950" lvl="1" indent="-285750">
              <a:buFont typeface="+mj-lt"/>
              <a:buAutoNum type="arabicPeriod" startAt="2"/>
            </a:pPr>
            <a:r>
              <a:rPr lang="en-US" b="1" dirty="0"/>
              <a:t>Calculator</a:t>
            </a:r>
            <a:r>
              <a:rPr lang="en-US" dirty="0"/>
              <a:t>: Adds interactivity and functionality using JavaScript.</a:t>
            </a:r>
          </a:p>
        </p:txBody>
      </p:sp>
      <p:pic>
        <p:nvPicPr>
          <p:cNvPr id="6" name="Content Placeholder 5">
            <a:extLst>
              <a:ext uri="{FF2B5EF4-FFF2-40B4-BE49-F238E27FC236}">
                <a16:creationId xmlns:a16="http://schemas.microsoft.com/office/drawing/2014/main" id="{F10DEA3B-0D7E-CFB3-E166-63A15CE38E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925285"/>
            <a:ext cx="5181600" cy="5421086"/>
          </a:xfrm>
        </p:spPr>
      </p:pic>
    </p:spTree>
    <p:extLst>
      <p:ext uri="{BB962C8B-B14F-4D97-AF65-F5344CB8AC3E}">
        <p14:creationId xmlns:p14="http://schemas.microsoft.com/office/powerpoint/2010/main" val="148819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FB5C-7984-5F55-39C3-35B24E973B9C}"/>
              </a:ext>
            </a:extLst>
          </p:cNvPr>
          <p:cNvSpPr>
            <a:spLocks noGrp="1"/>
          </p:cNvSpPr>
          <p:nvPr>
            <p:ph type="title"/>
          </p:nvPr>
        </p:nvSpPr>
        <p:spPr/>
        <p:txBody>
          <a:bodyPr/>
          <a:lstStyle/>
          <a:p>
            <a:r>
              <a:rPr lang="en-IN" b="1" dirty="0"/>
              <a:t>OBJECTIVES</a:t>
            </a:r>
          </a:p>
        </p:txBody>
      </p:sp>
      <p:sp>
        <p:nvSpPr>
          <p:cNvPr id="5" name="TextBox 4">
            <a:extLst>
              <a:ext uri="{FF2B5EF4-FFF2-40B4-BE49-F238E27FC236}">
                <a16:creationId xmlns:a16="http://schemas.microsoft.com/office/drawing/2014/main" id="{44598FF3-2285-910E-0A31-DA09FC1C2021}"/>
              </a:ext>
            </a:extLst>
          </p:cNvPr>
          <p:cNvSpPr txBox="1"/>
          <p:nvPr/>
        </p:nvSpPr>
        <p:spPr>
          <a:xfrm>
            <a:off x="1447800" y="1798463"/>
            <a:ext cx="908957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Font typeface="Arial" panose="020B0604020202020204" pitchFamily="34" charset="0"/>
              <a:buChar char="•"/>
            </a:pPr>
            <a:r>
              <a:rPr lang="en-US" sz="2000" dirty="0"/>
              <a:t> List the primary goals of undertaking these </a:t>
            </a:r>
            <a:r>
              <a:rPr lang="en-US" sz="2000" dirty="0" err="1"/>
              <a:t>projects:Develop</a:t>
            </a:r>
            <a:r>
              <a:rPr lang="en-US" sz="2000" dirty="0"/>
              <a:t> a strong understanding of </a:t>
            </a:r>
            <a:r>
              <a:rPr lang="en-US" sz="2000" b="1" dirty="0"/>
              <a:t>HTML</a:t>
            </a:r>
            <a:r>
              <a:rPr lang="en-US" sz="2000" dirty="0"/>
              <a:t> structure and </a:t>
            </a:r>
            <a:r>
              <a:rPr lang="en-US" sz="2000" b="1" dirty="0"/>
              <a:t>CSS</a:t>
            </a:r>
            <a:r>
              <a:rPr lang="en-US" sz="2000" dirty="0"/>
              <a:t> styling.</a:t>
            </a:r>
          </a:p>
          <a:p>
            <a:pPr>
              <a:buFont typeface="Arial" panose="020B0604020202020204" pitchFamily="34" charset="0"/>
              <a:buChar char="•"/>
            </a:pPr>
            <a:r>
              <a:rPr lang="en-US" sz="2000" dirty="0"/>
              <a:t>Gain confidence in building </a:t>
            </a:r>
            <a:r>
              <a:rPr lang="en-US" sz="2000" b="1" dirty="0"/>
              <a:t>responsive layouts</a:t>
            </a:r>
            <a:r>
              <a:rPr lang="en-US" sz="2000" dirty="0"/>
              <a:t> using CSS.</a:t>
            </a:r>
          </a:p>
          <a:p>
            <a:pPr>
              <a:buFont typeface="Arial" panose="020B0604020202020204" pitchFamily="34" charset="0"/>
              <a:buChar char="•"/>
            </a:pPr>
            <a:r>
              <a:rPr lang="en-US" sz="2000" dirty="0"/>
              <a:t>Implement </a:t>
            </a:r>
            <a:r>
              <a:rPr lang="en-US" sz="2000" b="1" dirty="0"/>
              <a:t>JavaScript</a:t>
            </a:r>
            <a:r>
              <a:rPr lang="en-US" sz="2000" dirty="0"/>
              <a:t> to create interactivity (e.g., calculating operations in the calculator).</a:t>
            </a:r>
          </a:p>
          <a:p>
            <a:pPr>
              <a:buFont typeface="Arial" panose="020B0604020202020204" pitchFamily="34" charset="0"/>
              <a:buChar char="•"/>
            </a:pPr>
            <a:r>
              <a:rPr lang="en-US" sz="2000" dirty="0"/>
              <a:t>Enhance </a:t>
            </a:r>
            <a:r>
              <a:rPr lang="en-US" sz="2000" b="1" dirty="0"/>
              <a:t>creativity</a:t>
            </a:r>
            <a:r>
              <a:rPr lang="en-US" sz="2000" dirty="0"/>
              <a:t> in design and improve problem-solving skills by handling real-world layout challenges.</a:t>
            </a:r>
          </a:p>
          <a:p>
            <a:pPr>
              <a:buFont typeface="Arial" panose="020B0604020202020204" pitchFamily="34" charset="0"/>
              <a:buChar char="•"/>
            </a:pPr>
            <a:r>
              <a:rPr lang="en-US" sz="2000" dirty="0"/>
              <a:t>Build a portfolio that can be used in job applications, demonstrating basic web development skills.</a:t>
            </a:r>
          </a:p>
        </p:txBody>
      </p:sp>
    </p:spTree>
    <p:extLst>
      <p:ext uri="{BB962C8B-B14F-4D97-AF65-F5344CB8AC3E}">
        <p14:creationId xmlns:p14="http://schemas.microsoft.com/office/powerpoint/2010/main" val="7076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C31-BA98-8675-53E0-189E3F2CE7F7}"/>
              </a:ext>
            </a:extLst>
          </p:cNvPr>
          <p:cNvSpPr>
            <a:spLocks noGrp="1"/>
          </p:cNvSpPr>
          <p:nvPr>
            <p:ph type="title"/>
          </p:nvPr>
        </p:nvSpPr>
        <p:spPr>
          <a:xfrm>
            <a:off x="1621971" y="1045029"/>
            <a:ext cx="7594264" cy="544285"/>
          </a:xfrm>
        </p:spPr>
        <p:txBody>
          <a:bodyPr>
            <a:normAutofit fontScale="90000"/>
          </a:bodyPr>
          <a:lstStyle/>
          <a:p>
            <a:pPr algn="ctr"/>
            <a:r>
              <a:rPr lang="en-US" altLang="en-IN" sz="3600" b="1" dirty="0">
                <a:latin typeface="Times New Roman" panose="02020603050405020304" charset="0"/>
                <a:cs typeface="Times New Roman" panose="02020603050405020304" charset="0"/>
              </a:rPr>
              <a:t>ROLES AND RESPONSIBILITIES</a:t>
            </a:r>
            <a:br>
              <a:rPr lang="en-US" altLang="en-IN" sz="3600" dirty="0">
                <a:latin typeface="Times New Roman" panose="02020603050405020304" charset="0"/>
                <a:cs typeface="Times New Roman" panose="02020603050405020304" charset="0"/>
              </a:rPr>
            </a:br>
            <a:endParaRPr lang="en-IN" sz="3600" dirty="0"/>
          </a:p>
        </p:txBody>
      </p:sp>
      <p:sp>
        <p:nvSpPr>
          <p:cNvPr id="5" name="TextBox 4">
            <a:extLst>
              <a:ext uri="{FF2B5EF4-FFF2-40B4-BE49-F238E27FC236}">
                <a16:creationId xmlns:a16="http://schemas.microsoft.com/office/drawing/2014/main" id="{4A178C76-A1F4-E49B-C037-767CE49AD03A}"/>
              </a:ext>
            </a:extLst>
          </p:cNvPr>
          <p:cNvSpPr txBox="1"/>
          <p:nvPr/>
        </p:nvSpPr>
        <p:spPr>
          <a:xfrm>
            <a:off x="1099456" y="1859340"/>
            <a:ext cx="10167258" cy="369331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a:buFont typeface="Arial" panose="020B0604020202020204" pitchFamily="34" charset="0"/>
              <a:buChar char="•"/>
            </a:pPr>
            <a:r>
              <a:rPr lang="en-US" dirty="0"/>
              <a:t>Describe the specific tasks and responsibilities for each </a:t>
            </a:r>
            <a:r>
              <a:rPr lang="en-US" dirty="0" err="1"/>
              <a:t>project:</a:t>
            </a:r>
            <a:r>
              <a:rPr lang="en-US" b="1" dirty="0" err="1"/>
              <a:t>Landing</a:t>
            </a:r>
            <a:r>
              <a:rPr lang="en-US" b="1" dirty="0"/>
              <a:t> Page</a:t>
            </a:r>
            <a:r>
              <a:rPr lang="en-US" dirty="0"/>
              <a:t>:</a:t>
            </a:r>
          </a:p>
          <a:p>
            <a:pPr marL="742950" lvl="1" indent="-285750">
              <a:buFont typeface="Arial" panose="020B0604020202020204" pitchFamily="34" charset="0"/>
              <a:buChar char="•"/>
            </a:pPr>
            <a:r>
              <a:rPr lang="en-US" dirty="0"/>
              <a:t>Design the structure using HTML elements (headers, footers, sections).</a:t>
            </a:r>
          </a:p>
          <a:p>
            <a:pPr marL="742950" lvl="1" indent="-285750">
              <a:buFont typeface="Arial" panose="020B0604020202020204" pitchFamily="34" charset="0"/>
              <a:buChar char="•"/>
            </a:pPr>
            <a:r>
              <a:rPr lang="en-US" dirty="0"/>
              <a:t>Apply CSS for aesthetic appeal (color palettes, font choices, spacing, and padding).</a:t>
            </a:r>
          </a:p>
          <a:p>
            <a:pPr marL="742950" lvl="1" indent="-285750">
              <a:buFont typeface="Arial" panose="020B0604020202020204" pitchFamily="34" charset="0"/>
              <a:buChar char="•"/>
            </a:pPr>
            <a:r>
              <a:rPr lang="en-US" dirty="0"/>
              <a:t>Ensure responsive design to provide a user-friendly experience across devices.</a:t>
            </a:r>
          </a:p>
          <a:p>
            <a:pPr>
              <a:buFont typeface="Arial" panose="020B0604020202020204" pitchFamily="34" charset="0"/>
              <a:buChar char="•"/>
            </a:pPr>
            <a:r>
              <a:rPr lang="en-US" b="1" dirty="0"/>
              <a:t>Portfolio</a:t>
            </a:r>
            <a:r>
              <a:rPr lang="en-US" dirty="0"/>
              <a:t>:</a:t>
            </a:r>
          </a:p>
          <a:p>
            <a:pPr marL="742950" lvl="1" indent="-285750">
              <a:buFont typeface="Arial" panose="020B0604020202020204" pitchFamily="34" charset="0"/>
              <a:buChar char="•"/>
            </a:pPr>
            <a:r>
              <a:rPr lang="en-US" dirty="0"/>
              <a:t>Create different sections (Header, About, Skills, Projects, Resume, Contact) to display personal information and skills.</a:t>
            </a:r>
          </a:p>
          <a:p>
            <a:pPr marL="742950" lvl="1" indent="-285750">
              <a:buFont typeface="Arial" panose="020B0604020202020204" pitchFamily="34" charset="0"/>
              <a:buChar char="•"/>
            </a:pPr>
            <a:r>
              <a:rPr lang="en-US" dirty="0"/>
              <a:t>Insert multimedia (images, resume download link) to make the portfolio more engaging.</a:t>
            </a:r>
          </a:p>
          <a:p>
            <a:pPr marL="742950" lvl="1" indent="-285750">
              <a:buFont typeface="Arial" panose="020B0604020202020204" pitchFamily="34" charset="0"/>
              <a:buChar char="•"/>
            </a:pPr>
            <a:r>
              <a:rPr lang="en-US" dirty="0"/>
              <a:t>Focus on styling with CSS to create an organized, visually appealing layout.</a:t>
            </a:r>
          </a:p>
          <a:p>
            <a:pPr>
              <a:buFont typeface="Arial" panose="020B0604020202020204" pitchFamily="34" charset="0"/>
              <a:buChar char="•"/>
            </a:pPr>
            <a:r>
              <a:rPr lang="en-US" b="1" dirty="0"/>
              <a:t>Calculator</a:t>
            </a:r>
            <a:r>
              <a:rPr lang="en-US" dirty="0"/>
              <a:t>:</a:t>
            </a:r>
          </a:p>
          <a:p>
            <a:pPr marL="742950" lvl="1" indent="-285750">
              <a:buFont typeface="Arial" panose="020B0604020202020204" pitchFamily="34" charset="0"/>
              <a:buChar char="•"/>
            </a:pPr>
            <a:r>
              <a:rPr lang="en-US" dirty="0"/>
              <a:t>Implement HTML layout for calculator buttons and display.</a:t>
            </a:r>
          </a:p>
          <a:p>
            <a:pPr marL="742950" lvl="1" indent="-285750">
              <a:buFont typeface="Arial" panose="020B0604020202020204" pitchFamily="34" charset="0"/>
              <a:buChar char="•"/>
            </a:pPr>
            <a:r>
              <a:rPr lang="en-US" dirty="0"/>
              <a:t>Use CSS for button alignment and visual style (grid layout for button positioning).</a:t>
            </a:r>
          </a:p>
          <a:p>
            <a:pPr marL="742950" lvl="1" indent="-285750">
              <a:buFont typeface="Arial" panose="020B0604020202020204" pitchFamily="34" charset="0"/>
              <a:buChar char="•"/>
            </a:pPr>
            <a:r>
              <a:rPr lang="en-US" dirty="0"/>
              <a:t>Write JavaScript code to handle user input, perform arithmetic operations, and display results.</a:t>
            </a:r>
          </a:p>
        </p:txBody>
      </p:sp>
    </p:spTree>
    <p:extLst>
      <p:ext uri="{BB962C8B-B14F-4D97-AF65-F5344CB8AC3E}">
        <p14:creationId xmlns:p14="http://schemas.microsoft.com/office/powerpoint/2010/main" val="412803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E6E1-B98D-2C9A-32B8-4BCB6C6350C5}"/>
              </a:ext>
            </a:extLst>
          </p:cNvPr>
          <p:cNvSpPr>
            <a:spLocks noGrp="1"/>
          </p:cNvSpPr>
          <p:nvPr>
            <p:ph type="title"/>
          </p:nvPr>
        </p:nvSpPr>
        <p:spPr/>
        <p:txBody>
          <a:bodyPr>
            <a:normAutofit/>
          </a:bodyPr>
          <a:lstStyle/>
          <a:p>
            <a:r>
              <a:rPr lang="en-US" altLang="en-IN" sz="4000" b="1" dirty="0">
                <a:latin typeface="Times New Roman" panose="02020603050405020304" charset="0"/>
                <a:cs typeface="Times New Roman" panose="02020603050405020304" charset="0"/>
              </a:rPr>
              <a:t>TASKS UNDERTAKEN</a:t>
            </a:r>
            <a:br>
              <a:rPr lang="en-US" altLang="en-IN" sz="4000" dirty="0">
                <a:latin typeface="Times New Roman" panose="02020603050405020304" charset="0"/>
                <a:cs typeface="Times New Roman" panose="02020603050405020304" charset="0"/>
              </a:rPr>
            </a:br>
            <a:endParaRPr lang="en-IN" sz="4000" dirty="0"/>
          </a:p>
        </p:txBody>
      </p:sp>
      <p:sp>
        <p:nvSpPr>
          <p:cNvPr id="5" name="TextBox 4">
            <a:extLst>
              <a:ext uri="{FF2B5EF4-FFF2-40B4-BE49-F238E27FC236}">
                <a16:creationId xmlns:a16="http://schemas.microsoft.com/office/drawing/2014/main" id="{07D46884-43E1-FD24-F162-BD295F670AB2}"/>
              </a:ext>
            </a:extLst>
          </p:cNvPr>
          <p:cNvSpPr txBox="1"/>
          <p:nvPr/>
        </p:nvSpPr>
        <p:spPr>
          <a:xfrm>
            <a:off x="914400" y="1690688"/>
            <a:ext cx="10156371" cy="3970318"/>
          </a:xfrm>
          <a:prstGeom prst="rect">
            <a:avLst/>
          </a:prstGeom>
          <a:noFill/>
          <a:ln>
            <a:solidFill>
              <a:schemeClr val="tx1"/>
            </a:solidFill>
          </a:ln>
        </p:spPr>
        <p:txBody>
          <a:bodyPr wrap="square">
            <a:spAutoFit/>
          </a:bodyPr>
          <a:lstStyle/>
          <a:p>
            <a:r>
              <a:rPr lang="en-US" b="1" dirty="0"/>
              <a:t>Detail each project with specific tasks:</a:t>
            </a:r>
          </a:p>
          <a:p>
            <a:pPr>
              <a:buFont typeface="Arial" panose="020B0604020202020204" pitchFamily="34" charset="0"/>
              <a:buChar char="•"/>
            </a:pPr>
            <a:r>
              <a:rPr lang="en-US" b="1" dirty="0"/>
              <a:t>Landing Page</a:t>
            </a:r>
            <a:r>
              <a:rPr lang="en-US" dirty="0"/>
              <a:t>: Created sections with headers and footers, used columns for layout, applied padding and margin to prevent overlapping, and ensured proper alignment.</a:t>
            </a:r>
          </a:p>
          <a:p>
            <a:pPr>
              <a:buFont typeface="Arial" panose="020B0604020202020204" pitchFamily="34" charset="0"/>
              <a:buChar char="•"/>
            </a:pPr>
            <a:r>
              <a:rPr lang="en-US" b="1" dirty="0"/>
              <a:t>Personal Portfolio</a:t>
            </a:r>
            <a:r>
              <a:rPr lang="en-US" dirty="0"/>
              <a:t>:</a:t>
            </a:r>
          </a:p>
          <a:p>
            <a:pPr marL="742950" lvl="1" indent="-285750">
              <a:buFont typeface="Arial" panose="020B0604020202020204" pitchFamily="34" charset="0"/>
              <a:buChar char="•"/>
            </a:pPr>
            <a:r>
              <a:rPr lang="en-US" dirty="0"/>
              <a:t>Designed a header with a name/logo and tagline.</a:t>
            </a:r>
          </a:p>
          <a:p>
            <a:pPr marL="742950" lvl="1" indent="-285750">
              <a:buFont typeface="Arial" panose="020B0604020202020204" pitchFamily="34" charset="0"/>
              <a:buChar char="•"/>
            </a:pPr>
            <a:r>
              <a:rPr lang="en-US" dirty="0"/>
              <a:t>Added an "About" section with a profile picture and bio.</a:t>
            </a:r>
          </a:p>
          <a:p>
            <a:pPr marL="742950" lvl="1" indent="-285750">
              <a:buFont typeface="Arial" panose="020B0604020202020204" pitchFamily="34" charset="0"/>
              <a:buChar char="•"/>
            </a:pPr>
            <a:r>
              <a:rPr lang="en-US" dirty="0"/>
              <a:t>Listed skills and showcased projects with titles, descriptions, and images.</a:t>
            </a:r>
          </a:p>
          <a:p>
            <a:pPr marL="742950" lvl="1" indent="-285750">
              <a:buFont typeface="Arial" panose="020B0604020202020204" pitchFamily="34" charset="0"/>
              <a:buChar char="•"/>
            </a:pPr>
            <a:r>
              <a:rPr lang="en-US" dirty="0"/>
              <a:t>Provided a link to download the resume and included contact information.</a:t>
            </a:r>
          </a:p>
          <a:p>
            <a:pPr marL="742950" lvl="1" indent="-285750">
              <a:buFont typeface="Arial" panose="020B0604020202020204" pitchFamily="34" charset="0"/>
              <a:buChar char="•"/>
            </a:pPr>
            <a:r>
              <a:rPr lang="en-US" dirty="0"/>
              <a:t>Ensured a professional and polished look through CSS.</a:t>
            </a:r>
          </a:p>
          <a:p>
            <a:pPr>
              <a:buFont typeface="Arial" panose="020B0604020202020204" pitchFamily="34" charset="0"/>
              <a:buChar char="•"/>
            </a:pPr>
            <a:r>
              <a:rPr lang="en-US" b="1" dirty="0"/>
              <a:t>Calculator</a:t>
            </a:r>
            <a:r>
              <a:rPr lang="en-US" dirty="0"/>
              <a:t>:</a:t>
            </a:r>
          </a:p>
          <a:p>
            <a:pPr marL="742950" lvl="1" indent="-285750">
              <a:buFont typeface="Arial" panose="020B0604020202020204" pitchFamily="34" charset="0"/>
              <a:buChar char="•"/>
            </a:pPr>
            <a:r>
              <a:rPr lang="en-US" dirty="0"/>
              <a:t>Created buttons for operations (addition, subtraction, multiplication, division).</a:t>
            </a:r>
          </a:p>
          <a:p>
            <a:pPr marL="742950" lvl="1" indent="-285750">
              <a:buFont typeface="Arial" panose="020B0604020202020204" pitchFamily="34" charset="0"/>
              <a:buChar char="•"/>
            </a:pPr>
            <a:r>
              <a:rPr lang="en-US" dirty="0"/>
              <a:t>Added a display screen for showing input and results.</a:t>
            </a:r>
          </a:p>
          <a:p>
            <a:pPr marL="742950" lvl="1" indent="-285750">
              <a:buFont typeface="Arial" panose="020B0604020202020204" pitchFamily="34" charset="0"/>
              <a:buChar char="•"/>
            </a:pPr>
            <a:r>
              <a:rPr lang="en-US" dirty="0"/>
              <a:t>Used JavaScript event listeners to capture button clicks, performed calculations, and displayed results on the screen</a:t>
            </a:r>
          </a:p>
        </p:txBody>
      </p:sp>
    </p:spTree>
    <p:extLst>
      <p:ext uri="{BB962C8B-B14F-4D97-AF65-F5344CB8AC3E}">
        <p14:creationId xmlns:p14="http://schemas.microsoft.com/office/powerpoint/2010/main" val="39164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ABA6-762C-8366-DA56-47E01C1D7038}"/>
              </a:ext>
            </a:extLst>
          </p:cNvPr>
          <p:cNvSpPr>
            <a:spLocks noGrp="1"/>
          </p:cNvSpPr>
          <p:nvPr>
            <p:ph type="title"/>
          </p:nvPr>
        </p:nvSpPr>
        <p:spPr>
          <a:xfrm>
            <a:off x="740228" y="1110343"/>
            <a:ext cx="8545285" cy="555170"/>
          </a:xfrm>
        </p:spPr>
        <p:txBody>
          <a:bodyPr>
            <a:noAutofit/>
          </a:bodyPr>
          <a:lstStyle/>
          <a:p>
            <a:r>
              <a:rPr lang="en-US" altLang="en-IN" sz="3200" b="1" dirty="0">
                <a:latin typeface="Times New Roman" panose="02020603050405020304" charset="0"/>
                <a:cs typeface="Times New Roman" panose="02020603050405020304" charset="0"/>
              </a:rPr>
              <a:t>SKILLS AND KNOWLEDGE GAINED</a:t>
            </a:r>
            <a:br>
              <a:rPr lang="en-IN" sz="3200" dirty="0">
                <a:latin typeface="Times New Roman" panose="02020603050405020304" charset="0"/>
                <a:cs typeface="Times New Roman" panose="02020603050405020304" charset="0"/>
              </a:rPr>
            </a:br>
            <a:endParaRPr lang="en-IN" sz="3200" dirty="0"/>
          </a:p>
        </p:txBody>
      </p:sp>
      <p:sp>
        <p:nvSpPr>
          <p:cNvPr id="5" name="TextBox 4">
            <a:extLst>
              <a:ext uri="{FF2B5EF4-FFF2-40B4-BE49-F238E27FC236}">
                <a16:creationId xmlns:a16="http://schemas.microsoft.com/office/drawing/2014/main" id="{7A9E4EAF-2611-8252-4135-D1E4049E176E}"/>
              </a:ext>
            </a:extLst>
          </p:cNvPr>
          <p:cNvSpPr txBox="1"/>
          <p:nvPr/>
        </p:nvSpPr>
        <p:spPr>
          <a:xfrm>
            <a:off x="903514" y="1859340"/>
            <a:ext cx="10918372" cy="4154984"/>
          </a:xfrm>
          <a:prstGeom prst="rect">
            <a:avLst/>
          </a:prstGeom>
          <a:noFill/>
          <a:ln>
            <a:solidFill>
              <a:schemeClr val="tx1"/>
            </a:solidFill>
          </a:ln>
        </p:spPr>
        <p:txBody>
          <a:bodyPr wrap="square">
            <a:spAutoFit/>
          </a:bodyPr>
          <a:lstStyle/>
          <a:p>
            <a:pPr>
              <a:buFont typeface="Arial" panose="020B0604020202020204" pitchFamily="34" charset="0"/>
              <a:buChar char="•"/>
            </a:pPr>
            <a:r>
              <a:rPr lang="en-US" sz="2400" dirty="0"/>
              <a:t>Discuss the technical and soft skills </a:t>
            </a:r>
            <a:r>
              <a:rPr lang="en-US" sz="2400" dirty="0" err="1"/>
              <a:t>acquired:</a:t>
            </a:r>
            <a:r>
              <a:rPr lang="en-US" sz="2400" b="1" dirty="0" err="1"/>
              <a:t>HTML</a:t>
            </a:r>
            <a:r>
              <a:rPr lang="en-US" sz="2400" b="1" dirty="0"/>
              <a:t> &amp; CSS</a:t>
            </a:r>
            <a:r>
              <a:rPr lang="en-US" sz="2400" dirty="0"/>
              <a:t>: Learned to structure pages using HTML tags (div, header, footer, section, etc.) and style them with CSS (color, font, padding, alignment).</a:t>
            </a:r>
          </a:p>
          <a:p>
            <a:pPr>
              <a:buFont typeface="Arial" panose="020B0604020202020204" pitchFamily="34" charset="0"/>
              <a:buChar char="•"/>
            </a:pPr>
            <a:r>
              <a:rPr lang="en-US" sz="2400" b="1" dirty="0"/>
              <a:t>Responsive Design</a:t>
            </a:r>
            <a:r>
              <a:rPr lang="en-US" sz="2400" dirty="0"/>
              <a:t>: Gained experience in ensuring that layouts adapt to various screen sizes using CSS techniques (grid and flexbox).</a:t>
            </a:r>
          </a:p>
          <a:p>
            <a:pPr>
              <a:buFont typeface="Arial" panose="020B0604020202020204" pitchFamily="34" charset="0"/>
              <a:buChar char="•"/>
            </a:pPr>
            <a:r>
              <a:rPr lang="en-US" sz="2400" b="1" dirty="0"/>
              <a:t>JavaScript Fundamentals</a:t>
            </a:r>
            <a:r>
              <a:rPr lang="en-US" sz="2400" dirty="0"/>
              <a:t>: Gained familiarity with event listeners, if-else logic, loops, and handling arithmetic operations in JavaScript.</a:t>
            </a:r>
          </a:p>
          <a:p>
            <a:pPr>
              <a:buFont typeface="Arial" panose="020B0604020202020204" pitchFamily="34" charset="0"/>
              <a:buChar char="•"/>
            </a:pPr>
            <a:r>
              <a:rPr lang="en-US" sz="2400" b="1" dirty="0"/>
              <a:t>Project Management</a:t>
            </a:r>
            <a:r>
              <a:rPr lang="en-US" sz="2400" dirty="0"/>
              <a:t>: Developed an understanding of planning project structure, designing interfaces, and meeting design goals.</a:t>
            </a:r>
          </a:p>
          <a:p>
            <a:pPr>
              <a:buFont typeface="Arial" panose="020B0604020202020204" pitchFamily="34" charset="0"/>
              <a:buChar char="•"/>
            </a:pPr>
            <a:r>
              <a:rPr lang="en-US" sz="2400" b="1" dirty="0"/>
              <a:t>Problem-Solving</a:t>
            </a:r>
            <a:r>
              <a:rPr lang="en-US" sz="2400" dirty="0"/>
              <a:t>: Improved troubleshooting skills by addressing layout issues, overlapping elements, and alignment challenges.</a:t>
            </a:r>
          </a:p>
        </p:txBody>
      </p:sp>
    </p:spTree>
    <p:extLst>
      <p:ext uri="{BB962C8B-B14F-4D97-AF65-F5344CB8AC3E}">
        <p14:creationId xmlns:p14="http://schemas.microsoft.com/office/powerpoint/2010/main" val="411417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77BA-2EEF-582C-EFFF-C26E3B6A6145}"/>
              </a:ext>
            </a:extLst>
          </p:cNvPr>
          <p:cNvSpPr>
            <a:spLocks noGrp="1"/>
          </p:cNvSpPr>
          <p:nvPr>
            <p:ph type="title"/>
          </p:nvPr>
        </p:nvSpPr>
        <p:spPr>
          <a:xfrm>
            <a:off x="1153886" y="376010"/>
            <a:ext cx="10515600" cy="1325563"/>
          </a:xfrm>
        </p:spPr>
        <p:txBody>
          <a:bodyPr>
            <a:normAutofit/>
          </a:bodyPr>
          <a:lstStyle/>
          <a:p>
            <a:r>
              <a:rPr lang="en-US" sz="3600" b="1" dirty="0">
                <a:latin typeface="Times New Roman" panose="02020603050405020304" charset="0"/>
                <a:cs typeface="Times New Roman" panose="02020603050405020304" charset="0"/>
              </a:rPr>
              <a:t>LEARNING OUTCOMES</a:t>
            </a:r>
            <a:endParaRPr lang="en-IN" sz="3600" b="1" dirty="0"/>
          </a:p>
        </p:txBody>
      </p:sp>
      <p:sp>
        <p:nvSpPr>
          <p:cNvPr id="5" name="TextBox 4">
            <a:extLst>
              <a:ext uri="{FF2B5EF4-FFF2-40B4-BE49-F238E27FC236}">
                <a16:creationId xmlns:a16="http://schemas.microsoft.com/office/drawing/2014/main" id="{09B43F79-9A7E-0ED0-F5E7-C85B76F54C82}"/>
              </a:ext>
            </a:extLst>
          </p:cNvPr>
          <p:cNvSpPr txBox="1"/>
          <p:nvPr/>
        </p:nvSpPr>
        <p:spPr>
          <a:xfrm>
            <a:off x="364672" y="1999455"/>
            <a:ext cx="11462656" cy="1754326"/>
          </a:xfrm>
          <a:prstGeom prst="rect">
            <a:avLst/>
          </a:prstGeom>
          <a:noFill/>
          <a:ln>
            <a:solidFill>
              <a:schemeClr val="tx1"/>
            </a:solidFill>
          </a:ln>
        </p:spPr>
        <p:txBody>
          <a:bodyPr wrap="square">
            <a:spAutoFit/>
          </a:bodyPr>
          <a:lstStyle/>
          <a:p>
            <a:r>
              <a:rPr lang="en-US" b="1" dirty="0"/>
              <a:t>   Outline the final deliverables and their impact:</a:t>
            </a:r>
          </a:p>
          <a:p>
            <a:pPr marL="742950" lvl="1" indent="-285750">
              <a:buFont typeface="+mj-lt"/>
              <a:buAutoNum type="arabicPeriod" startAt="7"/>
            </a:pPr>
            <a:r>
              <a:rPr lang="en-US" dirty="0"/>
              <a:t>Successfully designed and published a </a:t>
            </a:r>
            <a:r>
              <a:rPr lang="en-US" b="1" dirty="0"/>
              <a:t>landing page</a:t>
            </a:r>
            <a:r>
              <a:rPr lang="en-US" dirty="0"/>
              <a:t> with a polished, user-friendly layout.</a:t>
            </a:r>
          </a:p>
          <a:p>
            <a:pPr marL="742950" lvl="1" indent="-285750">
              <a:buFont typeface="+mj-lt"/>
              <a:buAutoNum type="arabicPeriod" startAt="7"/>
            </a:pPr>
            <a:r>
              <a:rPr lang="en-US" dirty="0"/>
              <a:t>Developed a </a:t>
            </a:r>
            <a:r>
              <a:rPr lang="en-US" b="1" dirty="0"/>
              <a:t>personal portfolio</a:t>
            </a:r>
            <a:r>
              <a:rPr lang="en-US" dirty="0"/>
              <a:t> to showcase skills and completed projects, which can be shared with potential employers or clients.</a:t>
            </a:r>
          </a:p>
          <a:p>
            <a:pPr marL="742950" lvl="1" indent="-285750">
              <a:buFont typeface="+mj-lt"/>
              <a:buAutoNum type="arabicPeriod" startAt="7"/>
            </a:pPr>
            <a:r>
              <a:rPr lang="en-US" dirty="0"/>
              <a:t>Built a fully functional </a:t>
            </a:r>
            <a:r>
              <a:rPr lang="en-US" b="1" dirty="0"/>
              <a:t>calculator</a:t>
            </a:r>
            <a:r>
              <a:rPr lang="en-US" dirty="0"/>
              <a:t> with interactive elements, which reinforces JavaScript and CSS grid concepts.</a:t>
            </a:r>
          </a:p>
          <a:p>
            <a:pPr marL="742950" lvl="1" indent="-285750">
              <a:buFont typeface="+mj-lt"/>
              <a:buAutoNum type="arabicPeriod" startAt="7"/>
            </a:pPr>
            <a:r>
              <a:rPr lang="en-US" dirty="0"/>
              <a:t>Gained practical experience that has enhanced both technical abilities and creative thinking.</a:t>
            </a:r>
          </a:p>
        </p:txBody>
      </p:sp>
    </p:spTree>
    <p:extLst>
      <p:ext uri="{BB962C8B-B14F-4D97-AF65-F5344CB8AC3E}">
        <p14:creationId xmlns:p14="http://schemas.microsoft.com/office/powerpoint/2010/main" val="1304129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864</Words>
  <Application>Microsoft Office PowerPoint</Application>
  <PresentationFormat>Widescreen</PresentationFormat>
  <Paragraphs>74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Times New Roman</vt:lpstr>
      <vt:lpstr>Office Theme</vt:lpstr>
      <vt:lpstr>WEB DEVELOPMENT INTERNSHIP</vt:lpstr>
      <vt:lpstr>AGENDA                                           </vt:lpstr>
      <vt:lpstr>ABSTRACT</vt:lpstr>
      <vt:lpstr>INTRODUCTION </vt:lpstr>
      <vt:lpstr>OBJECTIVES</vt:lpstr>
      <vt:lpstr>ROLES AND RESPONSIBILITIES </vt:lpstr>
      <vt:lpstr>TASKS UNDERTAKEN </vt:lpstr>
      <vt:lpstr>SKILLS AND KNOWLEDGE GAINED </vt:lpstr>
      <vt:lpstr>LEARNING OUTCOMES</vt:lpstr>
      <vt:lpstr>CONCLUSION</vt:lpstr>
      <vt:lpstr>codsoft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subhassriganapathy@gmail.com</dc:creator>
  <cp:lastModifiedBy>SHAVEEN ANANTH S</cp:lastModifiedBy>
  <cp:revision>8</cp:revision>
  <dcterms:created xsi:type="dcterms:W3CDTF">2024-11-12T15:21:26Z</dcterms:created>
  <dcterms:modified xsi:type="dcterms:W3CDTF">2024-11-14T00:57:11Z</dcterms:modified>
</cp:coreProperties>
</file>