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
  </p:notesMasterIdLst>
  <p:sldIdLst>
    <p:sldId id="262" r:id="rId2"/>
    <p:sldId id="263" r:id="rId3"/>
    <p:sldId id="264" r:id="rId4"/>
    <p:sldId id="265" r:id="rId5"/>
    <p:sldId id="266" r:id="rId6"/>
    <p:sldId id="267" r:id="rId7"/>
  </p:sldIdLst>
  <p:sldSz cx="9144000" cy="6858000" type="screen4x3"/>
  <p:notesSz cx="6858000" cy="9144000"/>
  <p:embeddedFontLst>
    <p:embeddedFont>
      <p:font typeface="Calibri" panose="020F0502020204030204" pitchFamily="34" charset="0"/>
      <p:regular r:id="rId9"/>
      <p:bold r:id="rId10"/>
      <p:italic r:id="rId11"/>
      <p:boldItalic r:id="rId12"/>
    </p:embeddedFont>
    <p:embeddedFont>
      <p:font typeface="Segoe Light" panose="020B0604020202020204" charset="0"/>
      <p:regular r:id="rId13"/>
      <p:italic r:id="rId14"/>
    </p:embeddedFont>
    <p:embeddedFont>
      <p:font typeface="Segoe UI" panose="020B0502040204020203" pitchFamily="3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Segoe UI Light" panose="020B0502040204020203" pitchFamily="34" charset="0"/>
      <p:regular r:id="rId23"/>
      <p:italic r:id="rId24"/>
    </p:embeddedFont>
    <p:embeddedFont>
      <p:font typeface="Lucida Sans Unicode" panose="020B0602030504020204" pitchFamily="3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03" autoAdjust="0"/>
  </p:normalViewPr>
  <p:slideViewPr>
    <p:cSldViewPr>
      <p:cViewPr varScale="1">
        <p:scale>
          <a:sx n="73" d="100"/>
          <a:sy n="73" d="100"/>
        </p:scale>
        <p:origin x="11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3018ED-053B-4142-8450-866EAAC935EF}" type="datetimeFigureOut">
              <a:rPr lang="en-US" smtClean="0"/>
              <a:pPr/>
              <a:t>5/11/2018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4C091-3D39-4396-8E7A-8A50D0EEEE36}"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FA4C091-3D39-4396-8E7A-8A50D0EEEE3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caching help increase the scalability of a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BFA4C091-3D39-4396-8E7A-8A50D0EEEE3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solidFill>
                  <a:srgbClr val="000000"/>
                </a:solidFill>
                <a:latin typeface="Arial"/>
                <a:ea typeface="Calibri"/>
                <a:cs typeface="Times New Roman"/>
              </a:rPr>
              <a:t>: How does the functioning of a web application that implements the output cache differ from an application that does not implement output cache?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applications that do not use the output cache process every request that they receive from users. However, applications that use output cache are able to reuse content for many requests. These applications respond to user requests with content retrieved from the output cache, thereby eliminating the rendering process for many requests.</a:t>
            </a:r>
          </a:p>
          <a:p>
            <a:pPr>
              <a:lnSpc>
                <a:spcPct val="115000"/>
              </a:lnSpc>
              <a:spcAft>
                <a:spcPts val="1000"/>
              </a:spcAft>
            </a:pPr>
            <a:r>
              <a:rPr lang="en-US" sz="1000">
                <a:latin typeface="Arial"/>
                <a:ea typeface="Calibri"/>
                <a:cs typeface="Times New Roman"/>
              </a:rPr>
              <a:t>You should inform users of the need for using the </a:t>
            </a:r>
            <a:r>
              <a:rPr lang="en-US" sz="1000" b="1">
                <a:latin typeface="Arial"/>
                <a:ea typeface="Calibri"/>
                <a:cs typeface="Times New Roman"/>
              </a:rPr>
              <a:t>VaryByParam</a:t>
            </a:r>
            <a:r>
              <a:rPr lang="en-US" sz="1000">
                <a:latin typeface="Arial"/>
                <a:ea typeface="Calibri"/>
                <a:cs typeface="Times New Roman"/>
              </a:rPr>
              <a:t> and </a:t>
            </a:r>
            <a:r>
              <a:rPr lang="en-US" sz="1000" b="1">
                <a:latin typeface="Arial"/>
                <a:ea typeface="Calibri"/>
                <a:cs typeface="Times New Roman"/>
              </a:rPr>
              <a:t>VaryByCustom</a:t>
            </a:r>
            <a:r>
              <a:rPr lang="en-US" sz="1000">
                <a:latin typeface="Arial"/>
                <a:ea typeface="Calibri"/>
                <a:cs typeface="Times New Roman"/>
              </a:rPr>
              <a:t> properties. If you do not add any of these properties to the </a:t>
            </a:r>
            <a:r>
              <a:rPr lang="en-US" sz="1000" b="1">
                <a:latin typeface="Arial"/>
                <a:ea typeface="Calibri"/>
                <a:cs typeface="Times New Roman"/>
              </a:rPr>
              <a:t>OutputCache</a:t>
            </a:r>
            <a:r>
              <a:rPr lang="en-US" sz="1000">
                <a:latin typeface="Arial"/>
                <a:ea typeface="Calibri"/>
                <a:cs typeface="Times New Roman"/>
              </a:rPr>
              <a:t> attribute, the web application may render incorrect results to users.</a:t>
            </a:r>
          </a:p>
        </p:txBody>
      </p:sp>
      <p:sp>
        <p:nvSpPr>
          <p:cNvPr id="4" name="Slide Number Placeholder 3"/>
          <p:cNvSpPr>
            <a:spLocks noGrp="1"/>
          </p:cNvSpPr>
          <p:nvPr>
            <p:ph type="sldNum" sz="quarter" idx="10"/>
          </p:nvPr>
        </p:nvSpPr>
        <p:spPr/>
        <p:txBody>
          <a:bodyPr/>
          <a:lstStyle/>
          <a:p>
            <a:fld id="{BFA4C091-3D39-4396-8E7A-8A50D0EEEE3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implementing data caching in MVC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Data caching helps reduce the need to query the database every time an application receives a request. It also helps to reduce the workload on a database.</a:t>
            </a:r>
          </a:p>
          <a:p>
            <a:pPr>
              <a:lnSpc>
                <a:spcPct val="115000"/>
              </a:lnSpc>
              <a:spcAft>
                <a:spcPts val="1000"/>
              </a:spcAft>
            </a:pPr>
            <a:r>
              <a:rPr lang="en-US" sz="1000">
                <a:solidFill>
                  <a:srgbClr val="000000"/>
                </a:solidFill>
                <a:latin typeface="Arial"/>
                <a:ea typeface="Calibri"/>
                <a:cs typeface="Times New Roman"/>
              </a:rPr>
              <a:t>You can emphasize how the </a:t>
            </a:r>
            <a:r>
              <a:rPr lang="en-US" sz="1000" b="1">
                <a:latin typeface="Arial"/>
                <a:ea typeface="Calibri"/>
                <a:cs typeface="Times New Roman"/>
              </a:rPr>
              <a:t>MemoryCache</a:t>
            </a:r>
            <a:r>
              <a:rPr lang="en-US" sz="1000">
                <a:solidFill>
                  <a:srgbClr val="000000"/>
                </a:solidFill>
                <a:latin typeface="Arial"/>
                <a:ea typeface="Calibri"/>
                <a:cs typeface="Times New Roman"/>
              </a:rPr>
              <a:t> object helps reduce the need to query the backend database, and thereby improves the performance of the web application.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A4C091-3D39-4396-8E7A-8A50D0EEEE36}"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BFA4C091-3D39-4396-8E7A-8A50D0EEEE36}"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BFA4C091-3D39-4396-8E7A-8A50D0EEEE3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09: Building Responsive Pages in ASP.NET MVC 4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Caching Strategy</a:t>
            </a:r>
          </a:p>
        </p:txBody>
      </p:sp>
      <p:sp>
        <p:nvSpPr>
          <p:cNvPr id="3" name="Text Placeholder 2"/>
          <p:cNvSpPr>
            <a:spLocks noGrp="1"/>
          </p:cNvSpPr>
          <p:nvPr>
            <p:ph type="body" idx="1"/>
          </p:nvPr>
        </p:nvSpPr>
        <p:spPr/>
        <p:txBody>
          <a:bodyPr/>
          <a:lstStyle/>
          <a:p>
            <a:r>
              <a:rPr lang="en-US"/>
              <a:t>Why Use Caching?
The Output Cache
The Data Cache
The HTTP Cache
Preventing Caching
Demonstration: How to Configure Caching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Caching?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a:t>Caching:</a:t>
            </a:r>
          </a:p>
          <a:p>
            <a:pPr lvl="0">
              <a:buNone/>
            </a:pPr>
            <a:endParaRPr lang="en-US" dirty="0"/>
          </a:p>
          <a:p>
            <a:pPr lvl="0"/>
            <a:r>
              <a:rPr lang="en-US" dirty="0"/>
              <a:t>Helps improve the performance of a web application by reducing the time needed to process a webpage</a:t>
            </a:r>
          </a:p>
          <a:p>
            <a:pPr lvl="0"/>
            <a:endParaRPr lang="en-US" dirty="0"/>
          </a:p>
          <a:p>
            <a:pPr lvl="0"/>
            <a:r>
              <a:rPr lang="en-US" dirty="0"/>
              <a:t>Helps increase the scalability of a web application by reducing the workload on the server</a:t>
            </a:r>
          </a:p>
          <a:p>
            <a:pPr>
              <a:buNone/>
            </a:pPr>
            <a:endParaRPr lang="en-US"/>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Output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Benefits of caching in the output cache:</a:t>
            </a:r>
          </a:p>
          <a:p>
            <a:pPr lvl="1"/>
            <a:r>
              <a:rPr lang="en-US" dirty="0"/>
              <a:t>The </a:t>
            </a:r>
            <a:r>
              <a:rPr lang="en-US" b="1" dirty="0" err="1"/>
              <a:t>OutputCache</a:t>
            </a:r>
            <a:r>
              <a:rPr lang="en-US" dirty="0"/>
              <a:t> attribute directs the rendering engine to the cache that contains results from the previous rendering process</a:t>
            </a:r>
          </a:p>
          <a:p>
            <a:pPr lvl="1"/>
            <a:endParaRPr lang="en-US" dirty="0"/>
          </a:p>
          <a:p>
            <a:pPr lvl="1"/>
            <a:r>
              <a:rPr lang="en-US" dirty="0"/>
              <a:t>You can add the </a:t>
            </a:r>
            <a:r>
              <a:rPr lang="en-US" b="1" dirty="0" err="1"/>
              <a:t>VaryByParam</a:t>
            </a:r>
            <a:r>
              <a:rPr lang="en-US" dirty="0"/>
              <a:t> property to the </a:t>
            </a:r>
            <a:r>
              <a:rPr lang="en-US" b="1" dirty="0" err="1"/>
              <a:t>OutputCache</a:t>
            </a:r>
            <a:r>
              <a:rPr lang="en-US" dirty="0"/>
              <a:t> attribute to store a single copy of the most recent data in the cache</a:t>
            </a:r>
          </a:p>
          <a:p>
            <a:pPr lvl="1"/>
            <a:endParaRPr lang="en-US" dirty="0"/>
          </a:p>
          <a:p>
            <a:pPr lvl="1"/>
            <a:r>
              <a:rPr lang="en-US" dirty="0"/>
              <a:t>You can add the </a:t>
            </a:r>
            <a:r>
              <a:rPr lang="en-US" b="1" dirty="0" err="1"/>
              <a:t>VaryByCustom</a:t>
            </a:r>
            <a:r>
              <a:rPr lang="en-US" dirty="0"/>
              <a:t> property to the </a:t>
            </a:r>
            <a:r>
              <a:rPr lang="en-US" b="1" dirty="0" err="1"/>
              <a:t>OutputCache</a:t>
            </a:r>
            <a:r>
              <a:rPr lang="en-US" dirty="0"/>
              <a:t> attribute to store multiple versions of the rendered content in the cache</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Data Cache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a:t>You can use the </a:t>
            </a:r>
            <a:r>
              <a:rPr lang="en-US" b="1" dirty="0" err="1"/>
              <a:t>MemoryCache</a:t>
            </a:r>
            <a:r>
              <a:rPr lang="en-US" dirty="0"/>
              <a:t> object to store data in the memory</a:t>
            </a:r>
          </a:p>
          <a:p>
            <a:pPr>
              <a:buNone/>
            </a:pPr>
            <a:endParaRPr lang="en-US" dirty="0"/>
          </a:p>
          <a:p>
            <a:pPr marL="1085850" lvl="3" indent="3175">
              <a:buNone/>
            </a:pPr>
            <a:r>
              <a:rPr lang="en-US" dirty="0" err="1">
                <a:latin typeface="Lucida Sans Unicode" pitchFamily="34" charset="0"/>
                <a:cs typeface="Lucida Sans Unicode" pitchFamily="34" charset="0"/>
              </a:rPr>
              <a:t>System.Data.DataTable</a:t>
            </a:r>
            <a:r>
              <a:rPr lang="en-US" dirty="0">
                <a:latin typeface="Lucida Sans Unicode" pitchFamily="34" charset="0"/>
                <a:cs typeface="Lucida Sans Unicode" pitchFamily="34" charset="0"/>
              </a:rPr>
              <a:t> </a:t>
            </a:r>
            <a:r>
              <a:rPr lang="en-US" dirty="0" err="1">
                <a:latin typeface="Lucida Sans Unicode" pitchFamily="34" charset="0"/>
                <a:cs typeface="Lucida Sans Unicode" pitchFamily="34" charset="0"/>
              </a:rPr>
              <a:t>dtCustomer</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System.Runtime.Caching.MemoryCache.Default.AddOrGetExisting</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CustomerData",this.GetCustomerData</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System.DateTime.Now.AddHours</a:t>
            </a:r>
            <a:r>
              <a:rPr lang="en-US" dirty="0">
                <a:latin typeface="Lucida Sans Unicode" pitchFamily="34" charset="0"/>
                <a:cs typeface="Lucida Sans Unicode" pitchFamily="34" charset="0"/>
              </a:rPr>
              <a:t>(1));</a:t>
            </a:r>
          </a:p>
          <a:p>
            <a:endParaRPr lang="en-US" dirty="0"/>
          </a:p>
          <a:p>
            <a:pPr indent="-3175">
              <a:buNone/>
            </a:pPr>
            <a:r>
              <a:rPr lang="en-US" dirty="0"/>
              <a:t>You can use the </a:t>
            </a:r>
            <a:r>
              <a:rPr lang="en-US" b="1" dirty="0" err="1"/>
              <a:t>AddOrGetExisting</a:t>
            </a:r>
            <a:r>
              <a:rPr lang="en-US" dirty="0"/>
              <a:t> function to reduce the code required to manage the cache</a:t>
            </a:r>
          </a:p>
          <a:p>
            <a:pPr>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16e5232-85cf-4060-bb86-0dbd649a2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HTTP Cache</a:t>
            </a:r>
          </a:p>
        </p:txBody>
      </p:sp>
      <p:sp>
        <p:nvSpPr>
          <p:cNvPr id="4" name="Content Placeholder 2"/>
          <p:cNvSpPr>
            <a:spLocks noGrp="1"/>
          </p:cNvSpPr>
          <p:nvPr/>
        </p:nvSpPr>
        <p:spPr bwMode="auto">
          <a:xfrm>
            <a:off x="458788" y="1021214"/>
            <a:ext cx="8119156" cy="55700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a:t>Browser Cache</a:t>
            </a:r>
            <a:r>
              <a:rPr lang="en-US" dirty="0"/>
              <a:t>: </a:t>
            </a:r>
          </a:p>
          <a:p>
            <a:endParaRPr lang="en-US" dirty="0"/>
          </a:p>
          <a:p>
            <a:r>
              <a:rPr lang="en-US" dirty="0"/>
              <a:t>Includes a copy of the web application stored in local PC drive</a:t>
            </a:r>
          </a:p>
          <a:p>
            <a:r>
              <a:rPr lang="en-US" dirty="0"/>
              <a:t>Allows only one user to access data, at a time</a:t>
            </a:r>
          </a:p>
          <a:p>
            <a:pPr>
              <a:buNone/>
            </a:pPr>
            <a:endParaRPr lang="en-US" dirty="0"/>
          </a:p>
          <a:p>
            <a:pPr>
              <a:buNone/>
            </a:pPr>
            <a:r>
              <a:rPr lang="en-US" b="1" dirty="0"/>
              <a:t>Proxy Cache</a:t>
            </a:r>
            <a:r>
              <a:rPr lang="en-US" dirty="0"/>
              <a:t>:</a:t>
            </a:r>
          </a:p>
          <a:p>
            <a:pPr>
              <a:buNone/>
            </a:pPr>
            <a:endParaRPr lang="en-US" dirty="0"/>
          </a:p>
          <a:p>
            <a:r>
              <a:rPr lang="en-US" dirty="0"/>
              <a:t>Includes a copy of the web application stored on a centralized server</a:t>
            </a:r>
          </a:p>
          <a:p>
            <a:r>
              <a:rPr lang="en-US" dirty="0"/>
              <a:t>Allows multiple users to access data, at a time</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ff7967c-2f60-4b08-91f6-58196bb7f3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Caching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a:t>You can set the Cache-Control  header value to </a:t>
            </a:r>
            <a:r>
              <a:rPr lang="en-US" b="1" dirty="0" err="1"/>
              <a:t>HttpCachePolicy.SetCacheability</a:t>
            </a:r>
            <a:r>
              <a:rPr lang="en-US" b="1" dirty="0"/>
              <a:t> </a:t>
            </a:r>
            <a:r>
              <a:rPr lang="en-US" dirty="0"/>
              <a:t>to control the caching performance:</a:t>
            </a:r>
          </a:p>
          <a:p>
            <a:pPr indent="-3175">
              <a:buNone/>
            </a:pPr>
            <a:endParaRPr lang="en-US" dirty="0"/>
          </a:p>
          <a:p>
            <a:pPr lvl="2">
              <a:buNone/>
            </a:pPr>
            <a:r>
              <a:rPr lang="en-US" dirty="0" err="1">
                <a:latin typeface="Lucida Sans Unicode" pitchFamily="34" charset="0"/>
                <a:cs typeface="Lucida Sans Unicode" pitchFamily="34" charset="0"/>
              </a:rPr>
              <a:t>Response.Cache.SetCacheability</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HttpCacheability.Private</a:t>
            </a:r>
            <a:r>
              <a:rPr lang="en-US" dirty="0">
                <a:latin typeface="Lucida Sans Unicode" pitchFamily="34" charset="0"/>
                <a:cs typeface="Lucida Sans Unicode" pitchFamily="34" charset="0"/>
              </a:rPr>
              <a:t>);</a:t>
            </a:r>
          </a:p>
          <a:p>
            <a:pPr>
              <a:buNone/>
            </a:pPr>
            <a:endParaRPr lang="en-US" dirty="0"/>
          </a:p>
          <a:p>
            <a:pPr indent="-3175">
              <a:buNone/>
            </a:pPr>
            <a:r>
              <a:rPr lang="en-US" dirty="0"/>
              <a:t>You can set the Cache-Control  header value to </a:t>
            </a:r>
            <a:r>
              <a:rPr lang="en-US" b="1" dirty="0" err="1"/>
              <a:t>NoCache</a:t>
            </a:r>
            <a:r>
              <a:rPr lang="en-US" b="1" dirty="0"/>
              <a:t> </a:t>
            </a:r>
            <a:r>
              <a:rPr lang="en-US" dirty="0"/>
              <a:t>to prevent the caching performance:</a:t>
            </a:r>
          </a:p>
          <a:p>
            <a:pPr indent="-3175">
              <a:buNone/>
            </a:pPr>
            <a:endParaRPr lang="en-US" dirty="0"/>
          </a:p>
          <a:p>
            <a:pPr lvl="2">
              <a:buNone/>
            </a:pPr>
            <a:r>
              <a:rPr lang="en-US" dirty="0" err="1">
                <a:latin typeface="Lucida Sans Unicode" pitchFamily="34" charset="0"/>
                <a:cs typeface="Lucida Sans Unicode" pitchFamily="34" charset="0"/>
              </a:rPr>
              <a:t>Response.Cache.SetCacheability</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HttpCacheability.NoCache</a:t>
            </a:r>
            <a:r>
              <a:rPr lang="en-US" dirty="0">
                <a:latin typeface="Lucida Sans Unicode" pitchFamily="34" charset="0"/>
                <a:cs typeface="Lucida Sans Unicode" pitchFamily="34" charset="0"/>
              </a:rPr>
              <a:t>);</a:t>
            </a:r>
          </a:p>
          <a:p>
            <a:pPr>
              <a:buNone/>
            </a:pPr>
            <a:endParaRPr lang="en-US" dirty="0"/>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TotalTime>
  <Words>653</Words>
  <Application>Microsoft Office PowerPoint</Application>
  <PresentationFormat>Presentación en pantalla (4:3)</PresentationFormat>
  <Paragraphs>66</Paragraphs>
  <Slides>6</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vt:i4>
      </vt:variant>
    </vt:vector>
  </HeadingPairs>
  <TitlesOfParts>
    <vt:vector size="16" baseType="lpstr">
      <vt:lpstr>Calibri</vt:lpstr>
      <vt:lpstr>Segoe Light</vt:lpstr>
      <vt:lpstr>Segoe UI</vt:lpstr>
      <vt:lpstr>Verdana</vt:lpstr>
      <vt:lpstr>Arial</vt:lpstr>
      <vt:lpstr>Wingdings</vt:lpstr>
      <vt:lpstr>Segoe UI Light</vt:lpstr>
      <vt:lpstr>Lucida Sans Unicode</vt:lpstr>
      <vt:lpstr>Times New Roman</vt:lpstr>
      <vt:lpstr>Presentation1</vt:lpstr>
      <vt:lpstr>Implementing a Caching Strategy</vt:lpstr>
      <vt:lpstr>Why Use Caching?</vt:lpstr>
      <vt:lpstr>The Output Cache</vt:lpstr>
      <vt:lpstr>The Data Cache</vt:lpstr>
      <vt:lpstr>The HTTP Cache</vt:lpstr>
      <vt:lpstr>Preventing Caching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karthi</dc:creator>
  <cp:lastModifiedBy>Sergio Vargas MCPD</cp:lastModifiedBy>
  <cp:revision>5</cp:revision>
  <dcterms:created xsi:type="dcterms:W3CDTF">2013-03-06T08:29:08Z</dcterms:created>
  <dcterms:modified xsi:type="dcterms:W3CDTF">2018-05-11T11:07:38Z</dcterms:modified>
</cp:coreProperties>
</file>