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
  </p:notesMasterIdLst>
  <p:sldIdLst>
    <p:sldId id="259" r:id="rId2"/>
    <p:sldId id="265" r:id="rId3"/>
    <p:sldId id="266" r:id="rId4"/>
    <p:sldId id="267" r:id="rId5"/>
  </p:sldIdLst>
  <p:sldSz cx="9144000" cy="6858000" type="screen4x3"/>
  <p:notesSz cx="6858000" cy="9144000"/>
  <p:embeddedFontLst>
    <p:embeddedFont>
      <p:font typeface="Calibri" panose="020F0502020204030204" pitchFamily="34" charset="0"/>
      <p:regular r:id="rId7"/>
      <p:bold r:id="rId8"/>
      <p:italic r:id="rId9"/>
      <p:boldItalic r:id="rId10"/>
    </p:embeddedFont>
    <p:embeddedFont>
      <p:font typeface="Segoe UI" panose="020B0502040204020203" pitchFamily="34" charset="0"/>
      <p:regular r:id="rId11"/>
      <p:bold r:id="rId12"/>
      <p:italic r:id="rId13"/>
      <p:boldItalic r:id="rId14"/>
    </p:embeddedFont>
    <p:embeddedFont>
      <p:font typeface="Verdana" panose="020B0604030504040204" pitchFamily="34" charset="0"/>
      <p:regular r:id="rId15"/>
      <p:bold r:id="rId16"/>
      <p:italic r:id="rId17"/>
      <p:boldItalic r:id="rId18"/>
    </p:embeddedFont>
    <p:embeddedFont>
      <p:font typeface="Segoe Light" panose="020B0604020202020204" charset="0"/>
      <p:regular r:id="rId19"/>
      <p:italic r:id="rId20"/>
    </p:embeddedFont>
    <p:embeddedFont>
      <p:font typeface="Segoe UI Light" panose="020B0502040204020203" pitchFamily="34"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005" autoAdjust="0"/>
  </p:normalViewPr>
  <p:slideViewPr>
    <p:cSldViewPr>
      <p:cViewPr varScale="1">
        <p:scale>
          <a:sx n="50" d="100"/>
          <a:sy n="50" d="100"/>
        </p:scale>
        <p:origin x="1776" y="36"/>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269147-2EDA-4710-896E-1669775D92DC}" type="datetimeFigureOut">
              <a:rPr lang="en-US" smtClean="0"/>
              <a:pPr/>
              <a:t>5/11/2018</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1FFA0D-4C31-4A59-BC54-FFB7F70438B2}"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we use specific mapping for IIS 6.0 or earlier or IIS 7.0 in classic mode?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 should use specific mapping for IIS 6.0 or earlier, because these versions of IIS are not configured to route all request to ASP.NET engine.</a:t>
            </a:r>
          </a:p>
          <a:p>
            <a:pPr>
              <a:lnSpc>
                <a:spcPct val="115000"/>
              </a:lnSpc>
              <a:spcAft>
                <a:spcPts val="1000"/>
              </a:spcAft>
            </a:pPr>
            <a:r>
              <a:rPr lang="en-US" sz="1000">
                <a:latin typeface="Arial"/>
                <a:ea typeface="Calibri"/>
                <a:cs typeface="Times New Roman"/>
              </a:rPr>
              <a:t>You can mention that mapping all requests to ASP.NET engine is a good approach, because it will not require changes to applications. This approach eliminates the need to retest the application.</a:t>
            </a:r>
          </a:p>
          <a:p>
            <a:pPr>
              <a:lnSpc>
                <a:spcPct val="115000"/>
              </a:lnSpc>
              <a:spcAft>
                <a:spcPts val="1000"/>
              </a:spcAft>
            </a:pPr>
            <a:r>
              <a:rPr lang="en-US" sz="1000">
                <a:latin typeface="Arial"/>
                <a:ea typeface="Calibri"/>
                <a:cs typeface="Times New Roman"/>
              </a:rPr>
              <a:t>Different techniques for deploying such dependencies are covered later in this module.</a:t>
            </a:r>
          </a:p>
        </p:txBody>
      </p:sp>
      <p:sp>
        <p:nvSpPr>
          <p:cNvPr id="4" name="Slide Number Placeholder 3"/>
          <p:cNvSpPr>
            <a:spLocks noGrp="1"/>
          </p:cNvSpPr>
          <p:nvPr>
            <p:ph type="sldNum" sz="quarter" idx="10"/>
          </p:nvPr>
        </p:nvSpPr>
        <p:spPr/>
        <p:txBody>
          <a:bodyPr/>
          <a:lstStyle/>
          <a:p>
            <a:fld id="{EB1FFA0D-4C31-4A59-BC54-FFB7F70438B2}"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16: Deploying ASP.NET MVC 4 Web Applications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can you configure the web.config file for publishing to a production environment, without using web.config configuration files?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edit the web.config file manually. Such a configuration will apply to production, debug and other configurations. </a:t>
            </a:r>
          </a:p>
          <a:p>
            <a:pPr>
              <a:lnSpc>
                <a:spcPct val="115000"/>
              </a:lnSpc>
              <a:spcAft>
                <a:spcPts val="1000"/>
              </a:spcAft>
            </a:pPr>
            <a:r>
              <a:rPr lang="en-US" sz="1000">
                <a:latin typeface="Arial"/>
                <a:ea typeface="Times New Roman"/>
                <a:cs typeface="Times New Roman"/>
              </a:rPr>
              <a:t>You can add additional web.config transform files for use in different configurations.</a:t>
            </a:r>
          </a:p>
        </p:txBody>
      </p:sp>
      <p:sp>
        <p:nvSpPr>
          <p:cNvPr id="4" name="Slide Number Placeholder 3"/>
          <p:cNvSpPr>
            <a:spLocks noGrp="1"/>
          </p:cNvSpPr>
          <p:nvPr>
            <p:ph type="sldNum" sz="quarter" idx="10"/>
          </p:nvPr>
        </p:nvSpPr>
        <p:spPr/>
        <p:txBody>
          <a:bodyPr/>
          <a:lstStyle/>
          <a:p>
            <a:fld id="{EB1FFA0D-4C31-4A59-BC54-FFB7F70438B2}"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16: Deploying ASP.NET MVC 4 Web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we use the deployable assembly as part of the deployment plan?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deployable assembly as part of the deployment plan to: </a:t>
            </a:r>
          </a:p>
          <a:p>
            <a:pPr marL="342900" marR="0" lvl="0" indent="-342900">
              <a:lnSpc>
                <a:spcPct val="115000"/>
              </a:lnSpc>
              <a:spcBef>
                <a:spcPts val="0"/>
              </a:spcBef>
              <a:spcAft>
                <a:spcPts val="995"/>
              </a:spcAft>
              <a:buFont typeface="Symbol"/>
              <a:buChar char=""/>
            </a:pPr>
            <a:r>
              <a:rPr lang="en-US" sz="1000">
                <a:latin typeface="Arial"/>
                <a:ea typeface="Times New Roman"/>
                <a:cs typeface="Times New Roman"/>
              </a:rPr>
              <a:t>Deploy the library you use on the server.</a:t>
            </a:r>
          </a:p>
          <a:p>
            <a:pPr marL="342900" marR="0" lvl="0" indent="-342900">
              <a:lnSpc>
                <a:spcPct val="115000"/>
              </a:lnSpc>
              <a:spcBef>
                <a:spcPts val="0"/>
              </a:spcBef>
              <a:spcAft>
                <a:spcPts val="995"/>
              </a:spcAft>
              <a:buFont typeface="Symbol"/>
              <a:buChar char=""/>
            </a:pPr>
            <a:r>
              <a:rPr lang="en-US" sz="1000">
                <a:latin typeface="Arial"/>
                <a:ea typeface="Times New Roman"/>
                <a:cs typeface="Times New Roman"/>
              </a:rPr>
              <a:t>Ensure that you deploy the right version of the library.</a:t>
            </a:r>
          </a:p>
          <a:p>
            <a:pPr>
              <a:lnSpc>
                <a:spcPct val="115000"/>
              </a:lnSpc>
              <a:spcAft>
                <a:spcPts val="1000"/>
              </a:spcAft>
            </a:pPr>
            <a:r>
              <a:rPr lang="en-US" sz="1000">
                <a:latin typeface="Arial"/>
                <a:ea typeface="Calibri"/>
                <a:cs typeface="Times New Roman"/>
              </a:rPr>
              <a:t>You can use the files in the _bin_deployableAssemblies folder by choosing to use ASP.NET MVC, the ASP.NET Razor Engine, or the SQL Server Compact library.</a:t>
            </a:r>
          </a:p>
        </p:txBody>
      </p:sp>
      <p:sp>
        <p:nvSpPr>
          <p:cNvPr id="4" name="Slide Number Placeholder 3"/>
          <p:cNvSpPr>
            <a:spLocks noGrp="1"/>
          </p:cNvSpPr>
          <p:nvPr>
            <p:ph type="sldNum" sz="quarter" idx="10"/>
          </p:nvPr>
        </p:nvSpPr>
        <p:spPr/>
        <p:txBody>
          <a:bodyPr/>
          <a:lstStyle/>
          <a:p>
            <a:fld id="{EB1FFA0D-4C31-4A59-BC54-FFB7F70438B2}"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16: Deploying ASP.NET MVC 4 Web Applications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benefit of using the </a:t>
            </a:r>
            <a:r>
              <a:rPr lang="en-US" sz="1000" b="1">
                <a:latin typeface="Arial"/>
                <a:ea typeface="Calibri"/>
                <a:cs typeface="Times New Roman"/>
              </a:rPr>
              <a:t>Web Deploy</a:t>
            </a:r>
            <a:r>
              <a:rPr lang="en-US" sz="1000">
                <a:latin typeface="Arial"/>
                <a:ea typeface="Calibri"/>
                <a:cs typeface="Times New Roman"/>
              </a:rPr>
              <a:t> publish tool?</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publish tool detects all schema changes and generates scripts to apply those changes to the published database. If your development and production web servers are isolated from each other, you can run these generated scripts on the production environment. This practice replicates schema changes on a server where Microsoft Visual Studio is not installed.</a:t>
            </a:r>
          </a:p>
          <a:p>
            <a:pPr>
              <a:lnSpc>
                <a:spcPct val="115000"/>
              </a:lnSpc>
              <a:spcAft>
                <a:spcPts val="1000"/>
              </a:spcAft>
            </a:pPr>
            <a:r>
              <a:rPr lang="en-US" sz="1000">
                <a:latin typeface="Arial"/>
                <a:ea typeface="Times New Roman"/>
                <a:cs typeface="Times New Roman"/>
              </a:rPr>
              <a:t>You can use the deployment tools to transfer packages from the development environment to the testing environment. However, using these tools in the production environment directly is not recommended, because the production environment is usually isolated and developers have no access to it.</a:t>
            </a:r>
          </a:p>
        </p:txBody>
      </p:sp>
      <p:sp>
        <p:nvSpPr>
          <p:cNvPr id="4" name="Slide Number Placeholder 3"/>
          <p:cNvSpPr>
            <a:spLocks noGrp="1"/>
          </p:cNvSpPr>
          <p:nvPr>
            <p:ph type="sldNum" sz="quarter" idx="10"/>
          </p:nvPr>
        </p:nvSpPr>
        <p:spPr/>
        <p:txBody>
          <a:bodyPr/>
          <a:lstStyle/>
          <a:p>
            <a:fld id="{EB1FFA0D-4C31-4A59-BC54-FFB7F70438B2}"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16: Deploying ASP.NET MVC 4 Web Applications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ASP.NET MVC 4 Dependencies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indent="-285750">
              <a:buNone/>
            </a:pPr>
            <a:r>
              <a:rPr lang="en-GB" dirty="0"/>
              <a:t>ASP.NET MVC 4 dependencies include:</a:t>
            </a:r>
          </a:p>
          <a:p>
            <a:pPr marL="285750" indent="-285750"/>
            <a:endParaRPr lang="en-GB" dirty="0"/>
          </a:p>
          <a:p>
            <a:pPr marL="285750" indent="-285750"/>
            <a:r>
              <a:rPr lang="en-US" dirty="0"/>
              <a:t>The ASP.NET Framework 4.0 Common Language Runtime (CLR)</a:t>
            </a:r>
          </a:p>
          <a:p>
            <a:pPr marL="285750" indent="-285750"/>
            <a:r>
              <a:rPr lang="en-US" dirty="0"/>
              <a:t>The MVC 4 runtime</a:t>
            </a:r>
          </a:p>
          <a:p>
            <a:pPr marL="285750" indent="-285750"/>
            <a:r>
              <a:rPr lang="en-US" dirty="0"/>
              <a:t>A Database server</a:t>
            </a:r>
          </a:p>
          <a:p>
            <a:pPr marL="285750" indent="-285750"/>
            <a:r>
              <a:rPr lang="en-US" dirty="0"/>
              <a:t>Entity Framework</a:t>
            </a:r>
          </a:p>
          <a:p>
            <a:pPr marL="285750" indent="-285750"/>
            <a:r>
              <a:rPr lang="en-US" dirty="0"/>
              <a:t>Membership Providers</a:t>
            </a:r>
            <a:endParaRPr lang="en-GB"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Reviewing Configuration for Production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While reviewing the configuration for production:</a:t>
            </a:r>
          </a:p>
          <a:p>
            <a:endParaRPr lang="en-US" dirty="0"/>
          </a:p>
          <a:p>
            <a:r>
              <a:rPr lang="en-US" dirty="0"/>
              <a:t>Include the transformation elements in the following </a:t>
            </a:r>
            <a:r>
              <a:rPr lang="en-US" dirty="0" err="1"/>
              <a:t>web.config</a:t>
            </a:r>
            <a:r>
              <a:rPr lang="en-US" dirty="0"/>
              <a:t> transformation files for generating resultant </a:t>
            </a:r>
            <a:r>
              <a:rPr lang="en-US" dirty="0" err="1"/>
              <a:t>web.config</a:t>
            </a:r>
            <a:r>
              <a:rPr lang="en-US" dirty="0"/>
              <a:t> files:</a:t>
            </a:r>
          </a:p>
          <a:p>
            <a:pPr lvl="1"/>
            <a:r>
              <a:rPr lang="en-US" dirty="0" err="1"/>
              <a:t>Web.release.config</a:t>
            </a:r>
            <a:endParaRPr lang="en-US" dirty="0"/>
          </a:p>
          <a:p>
            <a:pPr lvl="1"/>
            <a:r>
              <a:rPr lang="en-US" dirty="0" err="1"/>
              <a:t>Web.debug.config</a:t>
            </a:r>
            <a:endParaRPr lang="en-US" dirty="0"/>
          </a:p>
          <a:p>
            <a:endParaRPr lang="en-US" dirty="0"/>
          </a:p>
          <a:p>
            <a:r>
              <a:rPr lang="en-US" dirty="0"/>
              <a:t>Modify the </a:t>
            </a:r>
            <a:r>
              <a:rPr lang="en-US" dirty="0" err="1"/>
              <a:t>web.config</a:t>
            </a:r>
            <a:r>
              <a:rPr lang="en-US" dirty="0"/>
              <a:t> file by using the </a:t>
            </a:r>
            <a:r>
              <a:rPr lang="en-US" b="1" dirty="0"/>
              <a:t>debug</a:t>
            </a:r>
            <a:r>
              <a:rPr lang="en-US" dirty="0"/>
              <a:t>, </a:t>
            </a:r>
            <a:r>
              <a:rPr lang="en-US" b="1" dirty="0" err="1"/>
              <a:t>xdt:Transform</a:t>
            </a:r>
            <a:r>
              <a:rPr lang="en-US" dirty="0"/>
              <a:t>, and </a:t>
            </a:r>
            <a:r>
              <a:rPr lang="en-US" b="1" dirty="0"/>
              <a:t>Insert</a:t>
            </a:r>
            <a:r>
              <a:rPr lang="en-US" dirty="0"/>
              <a:t> attributes</a:t>
            </a:r>
          </a:p>
          <a:p>
            <a:pPr marL="0" indent="0">
              <a:buNone/>
            </a:pPr>
            <a:endParaRPr lang="en-US" sz="1800">
              <a:latin typeface="Courier New" panose="02070309020205020404" pitchFamily="49" charset="0"/>
              <a:cs typeface="Courier New" panose="02070309020205020404" pitchFamily="49"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Bin Deploy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Characteristics of the Bin Deploy feature:</a:t>
            </a:r>
          </a:p>
          <a:p>
            <a:pPr lvl="0"/>
            <a:r>
              <a:rPr lang="en-US" dirty="0"/>
              <a:t>It allows developers to copy all depending .NET assembly files into a folder within the deployed web application</a:t>
            </a:r>
          </a:p>
          <a:p>
            <a:pPr lvl="0"/>
            <a:r>
              <a:rPr lang="en-US" dirty="0"/>
              <a:t>The _</a:t>
            </a:r>
            <a:r>
              <a:rPr lang="en-US" dirty="0" err="1"/>
              <a:t>bin_deployableAssemblies</a:t>
            </a:r>
            <a:r>
              <a:rPr lang="en-US" dirty="0"/>
              <a:t> folder includes the following libraries:</a:t>
            </a:r>
          </a:p>
          <a:p>
            <a:pPr lvl="3"/>
            <a:r>
              <a:rPr lang="en-US" dirty="0" err="1"/>
              <a:t>Microsoft.Web.Infrastructure</a:t>
            </a:r>
            <a:endParaRPr lang="en-US" dirty="0"/>
          </a:p>
          <a:p>
            <a:pPr lvl="3"/>
            <a:r>
              <a:rPr lang="en-US" dirty="0" err="1"/>
              <a:t>System.Web.Helpers</a:t>
            </a:r>
            <a:endParaRPr lang="en-US" dirty="0"/>
          </a:p>
          <a:p>
            <a:pPr lvl="3"/>
            <a:r>
              <a:rPr lang="en-US" dirty="0" err="1"/>
              <a:t>System.Web.Mvc</a:t>
            </a:r>
            <a:endParaRPr lang="en-US" dirty="0"/>
          </a:p>
          <a:p>
            <a:pPr lvl="3"/>
            <a:r>
              <a:rPr lang="en-US" dirty="0" err="1"/>
              <a:t>System.Web.Razor</a:t>
            </a:r>
            <a:endParaRPr lang="en-US" dirty="0"/>
          </a:p>
          <a:p>
            <a:pPr lvl="3"/>
            <a:r>
              <a:rPr lang="en-US" dirty="0" err="1"/>
              <a:t>System.Web.WebPages</a:t>
            </a:r>
            <a:endParaRPr lang="en-US" dirty="0"/>
          </a:p>
          <a:p>
            <a:pPr lvl="3"/>
            <a:r>
              <a:rPr lang="en-US" dirty="0" err="1"/>
              <a:t>System.Web.WebPages.Deployment</a:t>
            </a:r>
            <a:endParaRPr lang="en-US" dirty="0"/>
          </a:p>
          <a:p>
            <a:pPr lvl="3"/>
            <a:r>
              <a:rPr lang="en-US" dirty="0" err="1"/>
              <a:t>System.Web.WebPages.Razor</a:t>
            </a:r>
            <a:endParaRPr lang="en-US"/>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Visual Studio Deployment Tools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The Publish feature:</a:t>
            </a:r>
          </a:p>
          <a:p>
            <a:endParaRPr lang="en-US" dirty="0"/>
          </a:p>
          <a:p>
            <a:r>
              <a:rPr lang="en-US" dirty="0"/>
              <a:t>Generates a copy of the web application, when the application is ready for deployment in the production environment </a:t>
            </a:r>
          </a:p>
          <a:p>
            <a:endParaRPr lang="en-US" dirty="0"/>
          </a:p>
          <a:p>
            <a:r>
              <a:rPr lang="en-US" dirty="0"/>
              <a:t>Provides three methods to deploy the application</a:t>
            </a:r>
          </a:p>
          <a:p>
            <a:pPr lvl="1"/>
            <a:r>
              <a:rPr lang="en-US" dirty="0"/>
              <a:t>File Share</a:t>
            </a:r>
          </a:p>
          <a:p>
            <a:pPr lvl="1"/>
            <a:r>
              <a:rPr lang="en-US" dirty="0"/>
              <a:t>FTP</a:t>
            </a:r>
          </a:p>
          <a:p>
            <a:pPr lvl="1"/>
            <a:r>
              <a:rPr lang="en-US"/>
              <a:t>Web Deploy</a:t>
            </a:r>
          </a:p>
          <a:p>
            <a:endParaRPr lang="en-US" dirty="0"/>
          </a:p>
        </p:txBody>
      </p:sp>
    </p:spTree>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TotalTime>
  <Words>638</Words>
  <Application>Microsoft Office PowerPoint</Application>
  <PresentationFormat>Presentación en pantalla (4:3)</PresentationFormat>
  <Paragraphs>63</Paragraphs>
  <Slides>4</Slides>
  <Notes>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vt:i4>
      </vt:variant>
    </vt:vector>
  </HeadingPairs>
  <TitlesOfParts>
    <vt:vector size="15" baseType="lpstr">
      <vt:lpstr>Calibri</vt:lpstr>
      <vt:lpstr>Symbol</vt:lpstr>
      <vt:lpstr>Segoe UI</vt:lpstr>
      <vt:lpstr>Courier New</vt:lpstr>
      <vt:lpstr>Verdana</vt:lpstr>
      <vt:lpstr>Segoe Light</vt:lpstr>
      <vt:lpstr>Arial</vt:lpstr>
      <vt:lpstr>Wingdings</vt:lpstr>
      <vt:lpstr>Segoe UI Light</vt:lpstr>
      <vt:lpstr>Times New Roman</vt:lpstr>
      <vt:lpstr>Presentation1</vt:lpstr>
      <vt:lpstr>ASP.NET MVC 4 Dependencies</vt:lpstr>
      <vt:lpstr>Reviewing Configuration for Production</vt:lpstr>
      <vt:lpstr>Using Bin Deploy</vt:lpstr>
      <vt:lpstr>Using Visual Studio Deployment Tools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Module16</dc:title>
  <dc:creator>karthi</dc:creator>
  <cp:lastModifiedBy>Sergio Vargas MCPD</cp:lastModifiedBy>
  <cp:revision>6</cp:revision>
  <dcterms:created xsi:type="dcterms:W3CDTF">2013-03-06T12:32:33Z</dcterms:created>
  <dcterms:modified xsi:type="dcterms:W3CDTF">2018-05-11T11:10:01Z</dcterms:modified>
</cp:coreProperties>
</file>