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5"/>
  </p:notesMasterIdLst>
  <p:sldIdLst>
    <p:sldId id="257" r:id="rId2"/>
    <p:sldId id="259" r:id="rId3"/>
    <p:sldId id="260" r:id="rId4"/>
    <p:sldId id="261" r:id="rId5"/>
    <p:sldId id="262" r:id="rId6"/>
    <p:sldId id="263" r:id="rId7"/>
    <p:sldId id="266" r:id="rId8"/>
    <p:sldId id="267" r:id="rId9"/>
    <p:sldId id="268" r:id="rId10"/>
    <p:sldId id="269" r:id="rId11"/>
    <p:sldId id="270" r:id="rId12"/>
    <p:sldId id="273" r:id="rId13"/>
    <p:sldId id="274" r:id="rId14"/>
  </p:sldIdLst>
  <p:sldSz cx="9144000" cy="6858000" type="screen4x3"/>
  <p:notesSz cx="6858000" cy="9144000"/>
  <p:embeddedFontLst>
    <p:embeddedFont>
      <p:font typeface="Segoe UI Light" panose="020B0502040204020203" pitchFamily="34" charset="0"/>
      <p:regular r:id="rId16"/>
      <p:italic r:id="rId17"/>
    </p:embeddedFont>
    <p:embeddedFont>
      <p:font typeface="Lucida Sans Unicode" panose="020B0602030504020204" pitchFamily="34" charset="0"/>
      <p:regular r:id="rId18"/>
    </p:embeddedFont>
    <p:embeddedFont>
      <p:font typeface="Segoe Light" panose="020B0604020202020204" charset="0"/>
      <p:regular r:id="rId19"/>
      <p:italic r:id="rId20"/>
    </p:embeddedFont>
    <p:embeddedFont>
      <p:font typeface="Calibri" panose="020F0502020204030204" pitchFamily="34" charset="0"/>
      <p:regular r:id="rId21"/>
      <p:bold r:id="rId22"/>
      <p:italic r:id="rId23"/>
      <p:boldItalic r:id="rId24"/>
    </p:embeddedFont>
    <p:embeddedFont>
      <p:font typeface="Segoe UI" panose="020B0502040204020203" pitchFamily="34" charset="0"/>
      <p:regular r:id="rId25"/>
      <p:bold r:id="rId26"/>
      <p:italic r:id="rId27"/>
      <p:boldItalic r:id="rId28"/>
    </p:embeddedFont>
    <p:embeddedFont>
      <p:font typeface="Verdana" panose="020B0604030504040204" pitchFamily="3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459" autoAdjust="0"/>
  </p:normalViewPr>
  <p:slideViewPr>
    <p:cSldViewPr>
      <p:cViewPr varScale="1">
        <p:scale>
          <a:sx n="46" d="100"/>
          <a:sy n="46" d="100"/>
        </p:scale>
        <p:origin x="1896" y="48"/>
      </p:cViewPr>
      <p:guideLst>
        <p:guide orient="horz" pos="2160"/>
        <p:guide pos="288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E6B16A-22E4-4221-BEF9-A18211A94E8A}" type="datetimeFigureOut">
              <a:rPr lang="en-US" smtClean="0"/>
              <a:pPr/>
              <a:t>5/8/2018</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A63372-EC95-466A-A185-BFDB32169D16}" type="slidenum">
              <a:rPr lang="en-US" smtClean="0"/>
              <a:pPr/>
              <a:t>‹Nº›</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have a property in the </a:t>
            </a:r>
            <a:r>
              <a:rPr lang="en-US" sz="1000" b="1">
                <a:latin typeface="Arial"/>
                <a:ea typeface="Calibri"/>
                <a:cs typeface="Times New Roman"/>
              </a:rPr>
              <a:t>Product</a:t>
            </a:r>
            <a:r>
              <a:rPr lang="en-US" sz="1000">
                <a:latin typeface="Arial"/>
                <a:ea typeface="Calibri"/>
                <a:cs typeface="Times New Roman"/>
              </a:rPr>
              <a:t> model class named </a:t>
            </a:r>
            <a:r>
              <a:rPr lang="en-US" sz="1000" b="1">
                <a:latin typeface="Arial"/>
                <a:ea typeface="Calibri"/>
                <a:cs typeface="Times New Roman"/>
              </a:rPr>
              <a:t>ProductID</a:t>
            </a:r>
            <a:r>
              <a:rPr lang="en-US" sz="1000">
                <a:latin typeface="Arial"/>
                <a:ea typeface="Calibri"/>
                <a:cs typeface="Times New Roman"/>
              </a:rPr>
              <a:t>. You want to include this in the HTML page so that client-side script can use the </a:t>
            </a:r>
            <a:r>
              <a:rPr lang="en-US" sz="1000" b="1">
                <a:latin typeface="Arial"/>
                <a:ea typeface="Calibri"/>
                <a:cs typeface="Times New Roman"/>
              </a:rPr>
              <a:t>ProductID</a:t>
            </a:r>
            <a:r>
              <a:rPr lang="en-US" sz="1000">
                <a:latin typeface="Arial"/>
                <a:ea typeface="Calibri"/>
                <a:cs typeface="Times New Roman"/>
              </a:rPr>
              <a:t> value. However, you do not want the value to be displayed to users. In the model class, you have annotated the </a:t>
            </a:r>
            <a:r>
              <a:rPr lang="en-US" sz="1000" b="1">
                <a:latin typeface="Arial"/>
                <a:ea typeface="Calibri"/>
                <a:cs typeface="Times New Roman"/>
              </a:rPr>
              <a:t>ProductID</a:t>
            </a:r>
            <a:r>
              <a:rPr lang="en-US" sz="1000">
                <a:latin typeface="Arial"/>
                <a:ea typeface="Calibri"/>
                <a:cs typeface="Times New Roman"/>
              </a:rPr>
              <a:t> property with the </a:t>
            </a:r>
            <a:r>
              <a:rPr lang="en-US" sz="1000" b="1">
                <a:latin typeface="Arial"/>
                <a:ea typeface="Calibri"/>
                <a:cs typeface="Times New Roman"/>
              </a:rPr>
              <a:t>[HiddenInput(DisplayValue=false)]</a:t>
            </a:r>
            <a:r>
              <a:rPr lang="en-US" sz="1000">
                <a:latin typeface="Arial"/>
                <a:ea typeface="Calibri"/>
                <a:cs typeface="Times New Roman"/>
              </a:rPr>
              <a:t> attribute. How will the </a:t>
            </a:r>
            <a:r>
              <a:rPr lang="en-US" sz="1000" b="1">
                <a:latin typeface="Arial"/>
                <a:ea typeface="Calibri"/>
                <a:cs typeface="Times New Roman"/>
              </a:rPr>
              <a:t>Html.EditorFor()</a:t>
            </a:r>
            <a:r>
              <a:rPr lang="en-US" sz="1000">
                <a:latin typeface="Arial"/>
                <a:ea typeface="Calibri"/>
                <a:cs typeface="Times New Roman"/>
              </a:rPr>
              <a:t> helper render this property?</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The </a:t>
            </a:r>
            <a:r>
              <a:rPr lang="en-US" sz="1000" b="1">
                <a:latin typeface="Arial"/>
                <a:ea typeface="Calibri"/>
                <a:cs typeface="Times New Roman"/>
              </a:rPr>
              <a:t>Html.EditorFor()</a:t>
            </a:r>
            <a:r>
              <a:rPr lang="en-US" sz="1000">
                <a:latin typeface="Arial"/>
                <a:ea typeface="Calibri"/>
                <a:cs typeface="Times New Roman"/>
              </a:rPr>
              <a:t> helper renders the following HTML: </a:t>
            </a:r>
          </a:p>
          <a:p>
            <a:pPr>
              <a:lnSpc>
                <a:spcPct val="115000"/>
              </a:lnSpc>
              <a:spcAft>
                <a:spcPts val="1000"/>
              </a:spcAft>
            </a:pPr>
            <a:r>
              <a:rPr lang="en-US" sz="1000" b="1">
                <a:latin typeface="Arial"/>
                <a:ea typeface="Calibri"/>
                <a:cs typeface="Times New Roman"/>
              </a:rPr>
              <a:t>&lt;input name="ProductID" type="hidden" value="</a:t>
            </a:r>
            <a:r>
              <a:rPr lang="en-US" sz="1000" b="1" i="1">
                <a:latin typeface="Arial"/>
                <a:ea typeface="Calibri"/>
                <a:cs typeface="Times New Roman"/>
              </a:rPr>
              <a:t>id</a:t>
            </a:r>
            <a:r>
              <a:rPr lang="en-US" sz="1000" b="1">
                <a:latin typeface="Arial"/>
                <a:ea typeface="Calibri"/>
                <a:cs typeface="Times New Roman"/>
              </a:rPr>
              <a:t>"&gt;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Segoe UI"/>
              </a:rPr>
              <a:t>Remind the students that they learned how to set validation requirements in model classes by using validation data annotations such as </a:t>
            </a:r>
            <a:r>
              <a:rPr lang="en-US" sz="1000" b="1">
                <a:latin typeface="Arial"/>
                <a:ea typeface="Calibri"/>
                <a:cs typeface="Times New Roman"/>
              </a:rPr>
              <a:t>[Required] </a:t>
            </a:r>
            <a:r>
              <a:rPr lang="en-US" sz="1000">
                <a:latin typeface="Arial"/>
                <a:ea typeface="Calibri"/>
                <a:cs typeface="Segoe UI"/>
              </a:rPr>
              <a:t>in Module 3. They have also learned how to check the validity of user data in a controller action by testing the </a:t>
            </a:r>
            <a:r>
              <a:rPr lang="en-US" sz="1000" b="1">
                <a:latin typeface="Arial"/>
                <a:ea typeface="Calibri"/>
                <a:cs typeface="Times New Roman"/>
              </a:rPr>
              <a:t>ModelState.IsValid</a:t>
            </a:r>
            <a:r>
              <a:rPr lang="en-US" sz="1000">
                <a:latin typeface="Arial"/>
                <a:ea typeface="Calibri"/>
                <a:cs typeface="Segoe UI"/>
              </a:rPr>
              <a:t> property in Module 4.</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In this topic, the contents of partial views, which do not render complete webpages, are contrasted with the contents of other views, which include </a:t>
            </a:r>
            <a:r>
              <a:rPr lang="en-US" sz="1000" b="1">
                <a:latin typeface="Arial"/>
                <a:ea typeface="Calibri"/>
                <a:cs typeface="Times New Roman"/>
              </a:rPr>
              <a:t>&lt;body&gt;</a:t>
            </a:r>
            <a:r>
              <a:rPr lang="en-US" sz="1000">
                <a:latin typeface="Arial"/>
                <a:ea typeface="Calibri"/>
                <a:cs typeface="Times New Roman"/>
              </a:rPr>
              <a:t> and</a:t>
            </a:r>
            <a:r>
              <a:rPr lang="en-US" sz="1000" b="1">
                <a:latin typeface="Arial"/>
                <a:ea typeface="Calibri"/>
                <a:cs typeface="Times New Roman"/>
              </a:rPr>
              <a:t> &lt;head&gt;</a:t>
            </a:r>
            <a:r>
              <a:rPr lang="en-US" sz="1000">
                <a:latin typeface="Arial"/>
                <a:ea typeface="Calibri"/>
                <a:cs typeface="Times New Roman"/>
              </a:rPr>
              <a:t> tags for a complete webpage. If you use template views, </a:t>
            </a:r>
            <a:r>
              <a:rPr lang="en-US" sz="1000" b="1">
                <a:latin typeface="Arial"/>
                <a:ea typeface="Calibri"/>
                <a:cs typeface="Times New Roman"/>
              </a:rPr>
              <a:t>&lt;body&gt;</a:t>
            </a:r>
            <a:r>
              <a:rPr lang="en-US" sz="1000">
                <a:latin typeface="Arial"/>
                <a:ea typeface="Calibri"/>
                <a:cs typeface="Times New Roman"/>
              </a:rPr>
              <a:t> and </a:t>
            </a:r>
            <a:r>
              <a:rPr lang="en-US" sz="1000" b="1">
                <a:latin typeface="Arial"/>
                <a:ea typeface="Calibri"/>
                <a:cs typeface="Times New Roman"/>
              </a:rPr>
              <a:t>&lt;head&gt;</a:t>
            </a:r>
            <a:r>
              <a:rPr lang="en-US" sz="1000">
                <a:latin typeface="Arial"/>
                <a:ea typeface="Calibri"/>
                <a:cs typeface="Times New Roman"/>
              </a:rPr>
              <a:t> tags appear in the template, and not in the view file. In such web applications the content of views and partial views can appear similar. However, students do not learn about template views until Module 8- Applying Styles to ASP.NET MVC 4 Web Applications. Do not introduce template views in this module because this might confuse students.</a:t>
            </a: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create a partial view that displays a list of comments. The comments partial view will be called by actions in the </a:t>
            </a:r>
            <a:r>
              <a:rPr lang="en-US" sz="1000" b="1">
                <a:latin typeface="Arial"/>
                <a:ea typeface="Calibri"/>
                <a:cs typeface="Times New Roman"/>
              </a:rPr>
              <a:t>PhotoController</a:t>
            </a:r>
            <a:r>
              <a:rPr lang="en-US" sz="1000">
                <a:latin typeface="Arial"/>
                <a:ea typeface="Calibri"/>
                <a:cs typeface="Times New Roman"/>
              </a:rPr>
              <a:t> and the </a:t>
            </a:r>
            <a:r>
              <a:rPr lang="en-US" sz="1000" b="1">
                <a:latin typeface="Arial"/>
                <a:ea typeface="Calibri"/>
                <a:cs typeface="Times New Roman"/>
              </a:rPr>
              <a:t>HomeController</a:t>
            </a:r>
            <a:r>
              <a:rPr lang="en-US" sz="1000">
                <a:latin typeface="Arial"/>
                <a:ea typeface="Calibri"/>
                <a:cs typeface="Times New Roman"/>
              </a:rPr>
              <a:t>. In which folder should you create the partial view file?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You should create the partial view in the </a:t>
            </a:r>
            <a:r>
              <a:rPr lang="en-US" sz="1000" b="1">
                <a:latin typeface="Arial"/>
                <a:ea typeface="Calibri"/>
                <a:cs typeface="Times New Roman"/>
              </a:rPr>
              <a:t>/Views/Shared</a:t>
            </a:r>
            <a:r>
              <a:rPr lang="en-US" sz="1000">
                <a:latin typeface="Arial"/>
                <a:ea typeface="Calibri"/>
                <a:cs typeface="Times New Roman"/>
              </a:rPr>
              <a:t> folder so that multiple controllers can access it.</a:t>
            </a:r>
          </a:p>
        </p:txBody>
      </p:sp>
      <p:sp>
        <p:nvSpPr>
          <p:cNvPr id="4" name="Slide Number Placeholder 3"/>
          <p:cNvSpPr>
            <a:spLocks noGrp="1"/>
          </p:cNvSpPr>
          <p:nvPr>
            <p:ph type="sldNum" sz="quarter" idx="10"/>
          </p:nvPr>
        </p:nvSpPr>
        <p:spPr/>
        <p:txBody>
          <a:bodyPr/>
          <a:lstStyle/>
          <a:p>
            <a:fld id="{30A63372-EC95-466A-A185-BFDB32169D16}"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solidFill>
                  <a:srgbClr val="000000"/>
                </a:solidFill>
                <a:latin typeface="Arial"/>
                <a:ea typeface="Calibri"/>
                <a:cs typeface="Times New Roman"/>
              </a:rPr>
              <a:t> You want to display user reviews of a product to each product page. You have created a </a:t>
            </a:r>
            <a:r>
              <a:rPr lang="en-US" sz="1000" b="1">
                <a:latin typeface="Arial"/>
                <a:ea typeface="Calibri"/>
                <a:cs typeface="Times New Roman"/>
              </a:rPr>
              <a:t>_ReviewsForProduct </a:t>
            </a:r>
            <a:r>
              <a:rPr lang="en-US" sz="1000">
                <a:solidFill>
                  <a:srgbClr val="000000"/>
                </a:solidFill>
                <a:latin typeface="Arial"/>
                <a:ea typeface="Calibri"/>
                <a:cs typeface="Times New Roman"/>
              </a:rPr>
              <a:t>partial view. Would you use </a:t>
            </a:r>
            <a:r>
              <a:rPr lang="en-US" sz="1000" b="1">
                <a:latin typeface="Arial"/>
                <a:ea typeface="Calibri"/>
                <a:cs typeface="Times New Roman"/>
              </a:rPr>
              <a:t>Html.Partial()</a:t>
            </a:r>
            <a:r>
              <a:rPr lang="en-US" sz="1000">
                <a:solidFill>
                  <a:srgbClr val="000000"/>
                </a:solidFill>
                <a:latin typeface="Arial"/>
                <a:ea typeface="Calibri"/>
                <a:cs typeface="Times New Roman"/>
              </a:rPr>
              <a:t> or </a:t>
            </a:r>
            <a:r>
              <a:rPr lang="en-US" sz="1000" b="1">
                <a:latin typeface="Arial"/>
                <a:ea typeface="Calibri"/>
                <a:cs typeface="Times New Roman"/>
              </a:rPr>
              <a:t>Html.Action()</a:t>
            </a:r>
            <a:r>
              <a:rPr lang="en-US" sz="1000">
                <a:solidFill>
                  <a:srgbClr val="000000"/>
                </a:solidFill>
                <a:latin typeface="Arial"/>
                <a:ea typeface="Calibri"/>
                <a:cs typeface="Times New Roman"/>
              </a:rPr>
              <a:t> to render this view?</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solidFill>
                  <a:srgbClr val="000000"/>
                </a:solidFill>
                <a:latin typeface="Arial"/>
                <a:ea typeface="Calibri"/>
                <a:cs typeface="Times New Roman"/>
              </a:rPr>
              <a:t>You would use </a:t>
            </a:r>
            <a:r>
              <a:rPr lang="en-US" sz="1000" b="1">
                <a:latin typeface="Arial"/>
                <a:ea typeface="Calibri"/>
                <a:cs typeface="Times New Roman"/>
              </a:rPr>
              <a:t>Html.Action()</a:t>
            </a:r>
            <a:r>
              <a:rPr lang="en-US" sz="1000">
                <a:solidFill>
                  <a:srgbClr val="000000"/>
                </a:solidFill>
                <a:latin typeface="Arial"/>
                <a:ea typeface="Calibri"/>
                <a:cs typeface="Times New Roman"/>
              </a:rPr>
              <a:t> to render this view so that you can pass a different model object, in this case, a collection of reviews, to the partial view.</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Inform the students that they will learn more about layouts and master pages in Module 8 - Applying Styles to ASP.NET MVC 4 Web Applications. </a:t>
            </a:r>
          </a:p>
          <a:p>
            <a:pPr>
              <a:lnSpc>
                <a:spcPct val="115000"/>
              </a:lnSpc>
              <a:spcAft>
                <a:spcPts val="1000"/>
              </a:spcAft>
            </a:pPr>
            <a:r>
              <a:rPr lang="en-US" sz="1000" b="1">
                <a:latin typeface="Arial"/>
                <a:ea typeface="Calibri"/>
                <a:cs typeface="Times New Roman"/>
              </a:rPr>
              <a:t>Question: </a:t>
            </a:r>
            <a:r>
              <a:rPr lang="en-US" sz="1000">
                <a:solidFill>
                  <a:srgbClr val="000000"/>
                </a:solidFill>
                <a:latin typeface="Arial"/>
                <a:ea typeface="Calibri"/>
                <a:cs typeface="Times New Roman"/>
              </a:rPr>
              <a:t>You are using the Razor view engine and Visual Basic to create views. You right-click the </a:t>
            </a:r>
            <a:r>
              <a:rPr lang="en-US" sz="1000" b="1">
                <a:latin typeface="Arial"/>
                <a:ea typeface="Calibri"/>
                <a:cs typeface="Times New Roman"/>
              </a:rPr>
              <a:t>Delete</a:t>
            </a:r>
            <a:r>
              <a:rPr lang="en-US" sz="1000">
                <a:solidFill>
                  <a:srgbClr val="000000"/>
                </a:solidFill>
                <a:latin typeface="Arial"/>
                <a:ea typeface="Calibri"/>
                <a:cs typeface="Times New Roman"/>
              </a:rPr>
              <a:t> action in the </a:t>
            </a:r>
            <a:r>
              <a:rPr lang="en-US" sz="1000" b="1">
                <a:latin typeface="Arial"/>
                <a:ea typeface="Calibri"/>
                <a:cs typeface="Times New Roman"/>
              </a:rPr>
              <a:t>CustomerController.vb</a:t>
            </a:r>
            <a:r>
              <a:rPr lang="en-US" sz="1000">
                <a:solidFill>
                  <a:srgbClr val="000000"/>
                </a:solidFill>
                <a:latin typeface="Arial"/>
                <a:ea typeface="Calibri"/>
                <a:cs typeface="Times New Roman"/>
              </a:rPr>
              <a:t> file. What is the name of the view file that Visual Studio will create by default?</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solidFill>
                  <a:srgbClr val="000000"/>
                </a:solidFill>
                <a:latin typeface="Arial"/>
                <a:ea typeface="Calibri"/>
                <a:cs typeface="Times New Roman"/>
              </a:rPr>
              <a:t>The file name will be </a:t>
            </a:r>
            <a:r>
              <a:rPr lang="en-US" sz="1000" b="1">
                <a:latin typeface="Arial"/>
                <a:ea typeface="Calibri"/>
                <a:cs typeface="Times New Roman"/>
              </a:rPr>
              <a:t>Delete.vbhtml</a:t>
            </a:r>
            <a:r>
              <a:rPr lang="en-US" sz="1000">
                <a:solidFill>
                  <a:srgbClr val="000000"/>
                </a:solidFill>
                <a:latin typeface="Arial"/>
                <a:ea typeface="Calibri"/>
                <a:cs typeface="Times New Roman"/>
              </a:rPr>
              <a:t> unless you specify another name. It will be created in the </a:t>
            </a:r>
            <a:r>
              <a:rPr lang="en-US" sz="1000" b="1">
                <a:latin typeface="Arial"/>
                <a:ea typeface="Calibri"/>
                <a:cs typeface="Times New Roman"/>
              </a:rPr>
              <a:t>Views/Customer</a:t>
            </a:r>
            <a:r>
              <a:rPr lang="en-US" sz="1000">
                <a:solidFill>
                  <a:srgbClr val="000000"/>
                </a:solidFill>
                <a:latin typeface="Arial"/>
                <a:ea typeface="Calibri"/>
                <a:cs typeface="Times New Roman"/>
              </a:rPr>
              <a:t> folder.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Emphasize to the students that Razor is very sophisticated and it rarely misinterprets content and server-side code. Therefore, they will rarely use the </a:t>
            </a:r>
            <a:r>
              <a:rPr lang="en-US" sz="1000" b="1">
                <a:latin typeface="Arial"/>
                <a:ea typeface="Calibri"/>
                <a:cs typeface="Times New Roman"/>
              </a:rPr>
              <a:t>@:</a:t>
            </a:r>
            <a:r>
              <a:rPr lang="en-US" sz="1000">
                <a:latin typeface="Arial"/>
                <a:ea typeface="Calibri"/>
                <a:cs typeface="Times New Roman"/>
              </a:rPr>
              <a:t> and </a:t>
            </a:r>
            <a:r>
              <a:rPr lang="en-US" sz="1000" b="1">
                <a:latin typeface="Arial"/>
                <a:ea typeface="Calibri"/>
                <a:cs typeface="Times New Roman"/>
              </a:rPr>
              <a:t>&lt;text&gt;</a:t>
            </a:r>
            <a:r>
              <a:rPr lang="en-US" sz="1000">
                <a:latin typeface="Arial"/>
                <a:ea typeface="Calibri"/>
                <a:cs typeface="Times New Roman"/>
              </a:rPr>
              <a:t> delimiters.</a:t>
            </a:r>
          </a:p>
          <a:p>
            <a:pPr>
              <a:lnSpc>
                <a:spcPct val="115000"/>
              </a:lnSpc>
              <a:spcAft>
                <a:spcPts val="1000"/>
              </a:spcAft>
            </a:pPr>
            <a:r>
              <a:rPr lang="en-US" sz="1000">
                <a:latin typeface="Arial"/>
                <a:ea typeface="Calibri"/>
                <a:cs typeface="Times New Roman"/>
              </a:rPr>
              <a:t>Be very clear about the security implications of using </a:t>
            </a:r>
            <a:r>
              <a:rPr lang="en-US" sz="1000" b="1">
                <a:latin typeface="Arial"/>
                <a:ea typeface="Calibri"/>
                <a:cs typeface="Times New Roman"/>
              </a:rPr>
              <a:t>Html.Raw()</a:t>
            </a:r>
            <a:r>
              <a:rPr lang="en-US" sz="1000">
                <a:latin typeface="Arial"/>
                <a:ea typeface="Calibri"/>
                <a:cs typeface="Times New Roman"/>
              </a:rPr>
              <a:t> to disable HTML encoding. Emphasize that malicious users regularly test sites for weaknesses. If your use of </a:t>
            </a:r>
            <a:r>
              <a:rPr lang="en-US" sz="1000" b="1">
                <a:latin typeface="Arial"/>
                <a:ea typeface="Calibri"/>
                <a:cs typeface="Times New Roman"/>
              </a:rPr>
              <a:t>Html.Raw()</a:t>
            </a:r>
            <a:r>
              <a:rPr lang="en-US" sz="1000">
                <a:latin typeface="Arial"/>
                <a:ea typeface="Calibri"/>
                <a:cs typeface="Times New Roman"/>
              </a:rPr>
              <a:t> does enable script injection, a malicious user is very likely to notice and exploit the weakness.</a:t>
            </a:r>
          </a:p>
        </p:txBody>
      </p:sp>
      <p:sp>
        <p:nvSpPr>
          <p:cNvPr id="4" name="Slide Number Placeholder 3"/>
          <p:cNvSpPr>
            <a:spLocks noGrp="1"/>
          </p:cNvSpPr>
          <p:nvPr>
            <p:ph type="sldNum" sz="quarter" idx="10"/>
          </p:nvPr>
        </p:nvSpPr>
        <p:spPr/>
        <p:txBody>
          <a:bodyPr/>
          <a:lstStyle/>
          <a:p>
            <a:fld id="{30A63372-EC95-466A-A185-BFDB32169D16}"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Segoe UI"/>
              </a:rPr>
              <a:t>Point out to the students that Razor easily differentiates content from code. For example, even within a Razor code block, when you add an HTML element such as </a:t>
            </a:r>
            <a:r>
              <a:rPr lang="en-US" sz="1000" b="1">
                <a:latin typeface="Arial"/>
                <a:ea typeface="Calibri"/>
                <a:cs typeface="Times New Roman"/>
              </a:rPr>
              <a:t>&lt;div&gt;</a:t>
            </a:r>
            <a:r>
              <a:rPr lang="en-US" sz="1000">
                <a:latin typeface="Arial"/>
                <a:ea typeface="Calibri"/>
                <a:cs typeface="Segoe UI"/>
              </a:rPr>
              <a:t>, Razor interprets the text as content. You do not usually need to use the </a:t>
            </a:r>
            <a:r>
              <a:rPr lang="en-US" sz="1000" b="1">
                <a:latin typeface="Arial"/>
                <a:ea typeface="Calibri"/>
                <a:cs typeface="Times New Roman"/>
              </a:rPr>
              <a:t>@:</a:t>
            </a:r>
            <a:r>
              <a:rPr lang="en-US" sz="1000">
                <a:latin typeface="Arial"/>
                <a:ea typeface="Calibri"/>
                <a:cs typeface="Segoe UI"/>
              </a:rPr>
              <a:t> delimiter to make this explicit.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Discuss the example code on the slide. Ensure that students understand the HTML that Razor will render.</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describe a code block to developers in your view file. You do not want your description to be passed to the browser. What syntax should you use?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Declare the description as a Razor comment by enclosing it in </a:t>
            </a:r>
            <a:r>
              <a:rPr lang="en-US" sz="1000" b="1">
                <a:latin typeface="Arial"/>
                <a:ea typeface="Calibri"/>
                <a:cs typeface="Times New Roman"/>
              </a:rPr>
              <a:t>@* *@ </a:t>
            </a:r>
            <a:r>
              <a:rPr lang="en-US" sz="1000">
                <a:latin typeface="Arial"/>
                <a:ea typeface="Calibri"/>
                <a:cs typeface="Times New Roman"/>
              </a:rPr>
              <a:t>delimiters.</a:t>
            </a:r>
          </a:p>
        </p:txBody>
      </p:sp>
      <p:sp>
        <p:nvSpPr>
          <p:cNvPr id="4" name="Slide Number Placeholder 3"/>
          <p:cNvSpPr>
            <a:spLocks noGrp="1"/>
          </p:cNvSpPr>
          <p:nvPr>
            <p:ph type="sldNum" sz="quarter" idx="10"/>
          </p:nvPr>
        </p:nvSpPr>
        <p:spPr/>
        <p:txBody>
          <a:bodyPr/>
          <a:lstStyle/>
          <a:p>
            <a:fld id="{30A63372-EC95-466A-A185-BFDB32169D16}"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The code example in the slide shows how to use a strongly-typed view when the action controller passes a list of objects of a specific model class.</a:t>
            </a: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write a view that displays ten objects of the </a:t>
            </a:r>
            <a:r>
              <a:rPr lang="en-US" sz="1000" b="1">
                <a:latin typeface="Arial"/>
                <a:ea typeface="Calibri"/>
                <a:cs typeface="Times New Roman"/>
              </a:rPr>
              <a:t>Photo</a:t>
            </a:r>
            <a:r>
              <a:rPr lang="en-US" sz="1000">
                <a:latin typeface="Arial"/>
                <a:ea typeface="Calibri"/>
                <a:cs typeface="Times New Roman"/>
              </a:rPr>
              <a:t> model class. What model declaration should you use?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Use a declaration in the following form: </a:t>
            </a:r>
            <a:r>
              <a:rPr lang="en-US" sz="1000" b="1">
                <a:latin typeface="Arial"/>
                <a:ea typeface="Calibri"/>
                <a:cs typeface="Times New Roman"/>
              </a:rPr>
              <a:t>@model IEnumerable&lt;</a:t>
            </a:r>
            <a:r>
              <a:rPr lang="en-US" sz="1000" b="1" i="1">
                <a:latin typeface="Arial"/>
                <a:ea typeface="Calibri"/>
                <a:cs typeface="Times New Roman"/>
              </a:rPr>
              <a:t>projectname</a:t>
            </a:r>
            <a:r>
              <a:rPr lang="en-US" sz="1000" b="1">
                <a:latin typeface="Arial"/>
                <a:ea typeface="Calibri"/>
                <a:cs typeface="Times New Roman"/>
              </a:rPr>
              <a:t>/Models/Photo&gt;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Segoe UI"/>
              </a:rPr>
              <a:t>You want to present your company logo at the top of the page. The logo is a .gif file that includes the name of the company in an unusual font. How can you ensure that the logo is accessible?</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Text readers will not be able to read company name from inside the logo file. Because the font is unusual, you cannot render it by styling text markup. However, you can add an </a:t>
            </a:r>
            <a:r>
              <a:rPr lang="en-US" sz="1000" b="1">
                <a:latin typeface="Arial"/>
                <a:ea typeface="Calibri"/>
                <a:cs typeface="Times New Roman"/>
              </a:rPr>
              <a:t>alt</a:t>
            </a:r>
            <a:r>
              <a:rPr lang="en-US" sz="1000">
                <a:latin typeface="Arial"/>
                <a:ea typeface="Calibri"/>
                <a:cs typeface="Segoe UI"/>
              </a:rPr>
              <a:t> attribute to the </a:t>
            </a:r>
            <a:r>
              <a:rPr lang="en-US" sz="1000" b="1">
                <a:latin typeface="Arial"/>
                <a:ea typeface="Calibri"/>
                <a:cs typeface="Times New Roman"/>
              </a:rPr>
              <a:t>&lt;img&gt; </a:t>
            </a:r>
            <a:r>
              <a:rPr lang="en-US" sz="1000">
                <a:latin typeface="Arial"/>
                <a:ea typeface="Calibri"/>
                <a:cs typeface="Segoe UI"/>
              </a:rPr>
              <a:t>tag and use it to describe the logo to the blind or to users with low vision. Users with clear sight can see the text in the image.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The action helpers described in this topic examine the routes defined in your web application to render the correct URLs. Students have not yet learned about the routing engine or how to modify routes. They will learn about routing in Module 7.</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You want to render an HTML5 </a:t>
            </a:r>
            <a:r>
              <a:rPr lang="en-US" sz="1000" b="1">
                <a:latin typeface="Arial"/>
                <a:ea typeface="Calibri"/>
                <a:cs typeface="Times New Roman"/>
              </a:rPr>
              <a:t>&lt;audio&gt;</a:t>
            </a:r>
            <a:r>
              <a:rPr lang="en-US" sz="1000">
                <a:latin typeface="Arial"/>
                <a:ea typeface="Calibri"/>
                <a:cs typeface="Times New Roman"/>
              </a:rPr>
              <a:t> tag to play a sound file from an action. Would you use the </a:t>
            </a:r>
            <a:r>
              <a:rPr lang="en-US" sz="1000" b="1">
                <a:latin typeface="Arial"/>
                <a:ea typeface="Calibri"/>
                <a:cs typeface="Times New Roman"/>
              </a:rPr>
              <a:t>Html.ActionLink()</a:t>
            </a:r>
            <a:r>
              <a:rPr lang="en-US" sz="1000">
                <a:latin typeface="Arial"/>
                <a:ea typeface="Calibri"/>
                <a:cs typeface="Times New Roman"/>
              </a:rPr>
              <a:t> helper or the </a:t>
            </a:r>
            <a:r>
              <a:rPr lang="en-US" sz="1000" b="1">
                <a:latin typeface="Arial"/>
                <a:ea typeface="Calibri"/>
                <a:cs typeface="Times New Roman"/>
              </a:rPr>
              <a:t>Url.Action()</a:t>
            </a:r>
            <a:r>
              <a:rPr lang="en-US" sz="1000">
                <a:latin typeface="Arial"/>
                <a:ea typeface="Calibri"/>
                <a:cs typeface="Times New Roman"/>
              </a:rPr>
              <a:t> helper?</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You would use the </a:t>
            </a:r>
            <a:r>
              <a:rPr lang="en-US" sz="1000" b="1">
                <a:latin typeface="Arial"/>
                <a:ea typeface="Calibri"/>
                <a:cs typeface="Times New Roman"/>
              </a:rPr>
              <a:t>Url.Action()</a:t>
            </a:r>
            <a:r>
              <a:rPr lang="en-US" sz="1000">
                <a:latin typeface="Arial"/>
                <a:ea typeface="Calibri"/>
                <a:cs typeface="Times New Roman"/>
              </a:rPr>
              <a:t> helper because you are rendering an attribute within the </a:t>
            </a:r>
            <a:r>
              <a:rPr lang="en-US" sz="1000" b="1">
                <a:latin typeface="Arial"/>
                <a:ea typeface="Calibri"/>
                <a:cs typeface="Times New Roman"/>
              </a:rPr>
              <a:t>&lt;audio&gt;</a:t>
            </a:r>
            <a:r>
              <a:rPr lang="en-US" sz="1000">
                <a:latin typeface="Arial"/>
                <a:ea typeface="Calibri"/>
                <a:cs typeface="Times New Roman"/>
              </a:rPr>
              <a:t> tag, and not a complete </a:t>
            </a:r>
            <a:r>
              <a:rPr lang="en-US" sz="1000" b="1">
                <a:latin typeface="Arial"/>
                <a:ea typeface="Calibri"/>
                <a:cs typeface="Times New Roman"/>
              </a:rPr>
              <a:t>&lt;a&gt;</a:t>
            </a:r>
            <a:r>
              <a:rPr lang="en-US" sz="1000">
                <a:latin typeface="Arial"/>
                <a:ea typeface="Calibri"/>
                <a:cs typeface="Times New Roman"/>
              </a:rPr>
              <a:t> element.</a:t>
            </a:r>
          </a:p>
        </p:txBody>
      </p:sp>
      <p:sp>
        <p:nvSpPr>
          <p:cNvPr id="4" name="Slide Number Placeholder 3"/>
          <p:cNvSpPr>
            <a:spLocks noGrp="1"/>
          </p:cNvSpPr>
          <p:nvPr>
            <p:ph type="sldNum" sz="quarter" idx="10"/>
          </p:nvPr>
        </p:nvSpPr>
        <p:spPr/>
        <p:txBody>
          <a:bodyPr/>
          <a:lstStyle/>
          <a:p>
            <a:fld id="{30A63372-EC95-466A-A185-BFDB32169D16}"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ensure that a view displays “This product was last changed on” before the </a:t>
            </a:r>
            <a:r>
              <a:rPr lang="en-US" sz="1000" b="1">
                <a:latin typeface="Arial"/>
                <a:ea typeface="Calibri"/>
                <a:cs typeface="Times New Roman"/>
              </a:rPr>
              <a:t>ModifiedDate</a:t>
            </a:r>
            <a:r>
              <a:rPr lang="en-US" sz="1000">
                <a:latin typeface="Arial"/>
                <a:ea typeface="Calibri"/>
                <a:cs typeface="Times New Roman"/>
              </a:rPr>
              <a:t> property. This text is declared in the class with the </a:t>
            </a:r>
            <a:r>
              <a:rPr lang="en-US" sz="1000" b="1">
                <a:latin typeface="Arial"/>
                <a:ea typeface="Calibri"/>
                <a:cs typeface="Times New Roman"/>
              </a:rPr>
              <a:t>DisplayName</a:t>
            </a:r>
            <a:r>
              <a:rPr lang="en-US" sz="1000">
                <a:latin typeface="Arial"/>
                <a:ea typeface="Calibri"/>
                <a:cs typeface="Times New Roman"/>
              </a:rPr>
              <a:t> annotation. What code would you write in the view?</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@Html.DisplayNameFor(model =&gt; model.ModifiedDate)</a:t>
            </a:r>
          </a:p>
        </p:txBody>
      </p:sp>
      <p:sp>
        <p:nvSpPr>
          <p:cNvPr id="4" name="Slide Number Placeholder 3"/>
          <p:cNvSpPr>
            <a:spLocks noGrp="1"/>
          </p:cNvSpPr>
          <p:nvPr>
            <p:ph type="sldNum" sz="quarter" idx="10"/>
          </p:nvPr>
        </p:nvSpPr>
        <p:spPr/>
        <p:txBody>
          <a:bodyPr/>
          <a:lstStyle/>
          <a:p>
            <a:fld id="{30A63372-EC95-466A-A185-BFDB32169D16}"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Segoe UI"/>
              </a:rPr>
              <a:t>You have created a form with a file selector control that uses the GET method. You have set the </a:t>
            </a:r>
            <a:r>
              <a:rPr lang="en-US" sz="1000" b="1">
                <a:latin typeface="Arial"/>
                <a:ea typeface="Calibri"/>
                <a:cs typeface="Times New Roman"/>
              </a:rPr>
              <a:t>enctype</a:t>
            </a:r>
            <a:r>
              <a:rPr lang="en-US" sz="1000">
                <a:latin typeface="Arial"/>
                <a:ea typeface="Calibri"/>
                <a:cs typeface="Segoe UI"/>
              </a:rPr>
              <a:t> attribute to </a:t>
            </a:r>
            <a:r>
              <a:rPr lang="en-US" sz="1000" b="1">
                <a:latin typeface="Arial"/>
                <a:ea typeface="Calibri"/>
                <a:cs typeface="Times New Roman"/>
              </a:rPr>
              <a:t>multipart/form-data</a:t>
            </a:r>
            <a:r>
              <a:rPr lang="en-US" sz="1000">
                <a:latin typeface="Arial"/>
                <a:ea typeface="Calibri"/>
                <a:cs typeface="Segoe UI"/>
              </a:rPr>
              <a:t> but when you try to access the file in the action method, an exception is thrown. What have you possibly done incorrectly?</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You must use the POST method to upload files.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4 Views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ASP.NET MVC 4 Views
</a:t>
            </a:r>
          </a:p>
        </p:txBody>
      </p:sp>
      <p:sp>
        <p:nvSpPr>
          <p:cNvPr id="3" name="Text Placeholder 2"/>
          <p:cNvSpPr>
            <a:spLocks noGrp="1"/>
          </p:cNvSpPr>
          <p:nvPr>
            <p:ph type="body" idx="1"/>
          </p:nvPr>
        </p:nvSpPr>
        <p:spPr/>
        <p:txBody>
          <a:bodyPr/>
          <a:lstStyle/>
          <a:p>
            <a:r>
              <a:rPr lang="en-US"/>
              <a:t>Creating Views with Razor Syntax
Using HTML Helpers
Reusing Code in Views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7621e59c-2cff-4c74-afb1-3088c8f0d9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Editor Helpers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a:t>Html.LabelFor</a:t>
            </a:r>
            <a:r>
              <a:rPr lang="en-US" b="1" dirty="0"/>
              <a:t>()</a:t>
            </a:r>
          </a:p>
          <a:p>
            <a:endParaRPr lang="en-US" b="1" dirty="0"/>
          </a:p>
          <a:p>
            <a:endParaRPr lang="en-US" b="1" dirty="0"/>
          </a:p>
          <a:p>
            <a:endParaRPr lang="en-US" b="1" dirty="0"/>
          </a:p>
          <a:p>
            <a:endParaRPr lang="en-US" b="1" dirty="0"/>
          </a:p>
          <a:p>
            <a:endParaRPr lang="en-US" b="1" dirty="0"/>
          </a:p>
          <a:p>
            <a:pPr>
              <a:buNone/>
            </a:pPr>
            <a:r>
              <a:rPr lang="en-US" b="1" dirty="0" err="1"/>
              <a:t>Html.DisplayFor</a:t>
            </a:r>
            <a:r>
              <a:rPr lang="en-US" b="1" dirty="0"/>
              <a:t>()</a:t>
            </a:r>
          </a:p>
        </p:txBody>
      </p:sp>
      <p:sp>
        <p:nvSpPr>
          <p:cNvPr id="5" name="Rectangle 4"/>
          <p:cNvSpPr/>
          <p:nvPr/>
        </p:nvSpPr>
        <p:spPr>
          <a:xfrm>
            <a:off x="1070976" y="1727972"/>
            <a:ext cx="734651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Html.LabelFor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1070976" y="4773884"/>
            <a:ext cx="734651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Html.EditorFor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2893512" y="2596249"/>
            <a:ext cx="5684432"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&lt;label for="</a:t>
            </a:r>
            <a:r>
              <a:rPr lang="en-US" b="0" dirty="0" err="1">
                <a:solidFill>
                  <a:schemeClr val="tx1"/>
                </a:solidFill>
                <a:latin typeface="Lucida Sans Unicode" pitchFamily="34" charset="0"/>
                <a:ea typeface="Times New Roman" panose="02020603050405020304" pitchFamily="18" charset="0"/>
                <a:cs typeface="Lucida Sans Unicode" pitchFamily="34" charset="0"/>
              </a:rPr>
              <a:t>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Contact Me</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&lt;/label&gt;</a:t>
            </a:r>
            <a:endParaRPr lang="en-GB" b="0" dirty="0">
              <a:solidFill>
                <a:schemeClr val="tx1"/>
              </a:solidFill>
              <a:latin typeface="Lucida Sans Unicode" pitchFamily="34" charset="0"/>
              <a:cs typeface="Lucida Sans Unicode" pitchFamily="34" charset="0"/>
            </a:endParaRPr>
          </a:p>
        </p:txBody>
      </p:sp>
      <p:sp>
        <p:nvSpPr>
          <p:cNvPr id="8" name="Bent Arrow 7"/>
          <p:cNvSpPr/>
          <p:nvPr/>
        </p:nvSpPr>
        <p:spPr bwMode="auto">
          <a:xfrm flipV="1">
            <a:off x="1733853" y="2254381"/>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9" name="Rectangle 8"/>
          <p:cNvSpPr/>
          <p:nvPr/>
        </p:nvSpPr>
        <p:spPr>
          <a:xfrm>
            <a:off x="2893512" y="5638560"/>
            <a:ext cx="5684432"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&lt;input type="checkbox"</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name="Description"&gt;</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733853" y="529669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4f432277-20d6-4bd2-b2a7-0f3ce5983d4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Validation Helpers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a:t>Html.ValidationSummary</a:t>
            </a:r>
            <a:r>
              <a:rPr lang="en-US" b="1" dirty="0"/>
              <a:t>()</a:t>
            </a:r>
          </a:p>
          <a:p>
            <a:endParaRPr lang="en-US" b="1" dirty="0"/>
          </a:p>
          <a:p>
            <a:endParaRPr lang="en-US" b="1" dirty="0"/>
          </a:p>
          <a:p>
            <a:endParaRPr lang="en-US" b="1" dirty="0"/>
          </a:p>
          <a:p>
            <a:endParaRPr lang="en-US" b="1" dirty="0"/>
          </a:p>
          <a:p>
            <a:endParaRPr lang="en-US" b="1" dirty="0"/>
          </a:p>
          <a:p>
            <a:pPr>
              <a:buNone/>
            </a:pPr>
            <a:r>
              <a:rPr lang="en-US" b="1" dirty="0" err="1"/>
              <a:t>Html.ValidationMessageFor</a:t>
            </a:r>
            <a:r>
              <a:rPr lang="en-US" b="1" dirty="0"/>
              <a:t> ()</a:t>
            </a:r>
          </a:p>
        </p:txBody>
      </p:sp>
      <p:sp>
        <p:nvSpPr>
          <p:cNvPr id="5" name="Rectangle 4"/>
          <p:cNvSpPr/>
          <p:nvPr/>
        </p:nvSpPr>
        <p:spPr>
          <a:xfrm>
            <a:off x="1070976" y="1727972"/>
            <a:ext cx="734651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Html.ValidationSummary</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1070976" y="4773884"/>
            <a:ext cx="734651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Html.ValidationMessageFor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model.Email</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2336822" y="2423577"/>
            <a:ext cx="639819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ul</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p>
          <a:p>
            <a:r>
              <a:rPr lang="en-US" b="0" dirty="0">
                <a:solidFill>
                  <a:schemeClr val="tx1"/>
                </a:solidFill>
                <a:latin typeface="Lucida Sans Unicode" pitchFamily="34" charset="0"/>
                <a:ea typeface="Times New Roman" panose="02020603050405020304" pitchFamily="18" charset="0"/>
                <a:cs typeface="Lucida Sans Unicode" pitchFamily="34" charset="0"/>
              </a:rPr>
              <a:t>  &lt;li&gt;Please enter your last name&lt;/li&gt;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&lt;li&gt;Please enter a valid email address&lt;/li&gt;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ul</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endParaRPr lang="en-GB" b="0" dirty="0">
              <a:solidFill>
                <a:schemeClr val="tx1"/>
              </a:solidFill>
              <a:latin typeface="Lucida Sans Unicode" pitchFamily="34" charset="0"/>
              <a:cs typeface="Lucida Sans Unicode" pitchFamily="34" charset="0"/>
            </a:endParaRPr>
          </a:p>
        </p:txBody>
      </p:sp>
      <p:sp>
        <p:nvSpPr>
          <p:cNvPr id="8" name="Bent Arrow 7"/>
          <p:cNvSpPr/>
          <p:nvPr/>
        </p:nvSpPr>
        <p:spPr bwMode="auto">
          <a:xfrm flipV="1">
            <a:off x="1365553" y="2254109"/>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9" name="Rectangle 8"/>
          <p:cNvSpPr/>
          <p:nvPr/>
        </p:nvSpPr>
        <p:spPr>
          <a:xfrm>
            <a:off x="2893512" y="5638560"/>
            <a:ext cx="5684432"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solidFill>
                  <a:schemeClr val="tx1"/>
                </a:solidFill>
                <a:latin typeface="Lucida Sans Unicode" pitchFamily="34" charset="0"/>
                <a:cs typeface="Lucida Sans Unicode" pitchFamily="34" charset="0"/>
              </a:rPr>
              <a:t>Please</a:t>
            </a:r>
            <a:r>
              <a:rPr lang="en-US" b="0" dirty="0">
                <a:solidFill>
                  <a:schemeClr val="tx1"/>
                </a:solidFill>
                <a:latin typeface="Lucida Sans Unicode" pitchFamily="34" charset="0"/>
                <a:ea typeface="Times New Roman" panose="02020603050405020304" pitchFamily="18" charset="0"/>
                <a:cs typeface="Lucida Sans Unicode" pitchFamily="34" charset="0"/>
              </a:rPr>
              <a:t> enter a valid email address</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733853" y="529669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1c1faed2-b528-4071-b37f-3064f3871b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Partial Views</a:t>
            </a:r>
          </a:p>
        </p:txBody>
      </p:sp>
      <p:sp>
        <p:nvSpPr>
          <p:cNvPr id="4" name="Content Placeholder 2"/>
          <p:cNvSpPr>
            <a:spLocks noGrp="1"/>
          </p:cNvSpPr>
          <p:nvPr/>
        </p:nvSpPr>
        <p:spPr bwMode="auto">
          <a:xfrm>
            <a:off x="458788" y="1021215"/>
            <a:ext cx="8119156" cy="5520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You can use partial views to render the same HTML content in different locations in your web application</a:t>
            </a:r>
          </a:p>
          <a:p>
            <a:r>
              <a:rPr lang="en-US" dirty="0"/>
              <a:t>Creating and Naming Partial Views:</a:t>
            </a:r>
            <a:endParaRPr lang="en-IN" dirty="0"/>
          </a:p>
          <a:p>
            <a:pPr lvl="1"/>
            <a:r>
              <a:rPr lang="en-US" dirty="0"/>
              <a:t>Create a partial view by using the </a:t>
            </a:r>
            <a:r>
              <a:rPr lang="en-US" b="1" dirty="0"/>
              <a:t>Add View</a:t>
            </a:r>
            <a:r>
              <a:rPr lang="en-US" dirty="0"/>
              <a:t> dialog</a:t>
            </a:r>
          </a:p>
          <a:p>
            <a:pPr lvl="1"/>
            <a:r>
              <a:rPr lang="en-US" dirty="0"/>
              <a:t>Name partial views with an underscore prefix to keep to convention</a:t>
            </a:r>
          </a:p>
          <a:p>
            <a:r>
              <a:rPr lang="en-US" dirty="0"/>
              <a:t>Strongly-typed and dynamic partial views:</a:t>
            </a:r>
            <a:endParaRPr lang="en-IN" dirty="0"/>
          </a:p>
          <a:p>
            <a:pPr lvl="1"/>
            <a:r>
              <a:rPr lang="en-US" dirty="0"/>
              <a:t>Create strongly-typed partial views if you are certain that  the partial view will always display the same model class. </a:t>
            </a:r>
          </a:p>
          <a:p>
            <a:pPr lvl="1"/>
            <a:r>
              <a:rPr lang="en-US" dirty="0"/>
              <a:t>Create dynamic partial views if you are not sure if the partial view will always display the same model class.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259ef451-e899-433d-89c1-07b8b680a91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Partial Views</a:t>
            </a:r>
          </a:p>
        </p:txBody>
      </p:sp>
      <p:sp>
        <p:nvSpPr>
          <p:cNvPr id="4" name="Content Placeholder 2"/>
          <p:cNvSpPr>
            <a:spLocks noGrp="1"/>
          </p:cNvSpPr>
          <p:nvPr/>
        </p:nvSpPr>
        <p:spPr bwMode="auto">
          <a:xfrm>
            <a:off x="458788" y="1021215"/>
            <a:ext cx="8119156" cy="52271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Using HTML helpers, you can use partial views within other views in a web application:</a:t>
            </a:r>
          </a:p>
          <a:p>
            <a:pPr lvl="1"/>
            <a:r>
              <a:rPr lang="en-IN" sz="2800" dirty="0"/>
              <a:t>To pass the same model object to a partial view from the parent view, use </a:t>
            </a:r>
            <a:r>
              <a:rPr lang="en-IN" sz="2800" b="1" dirty="0" err="1"/>
              <a:t>Html.Partial</a:t>
            </a:r>
            <a:r>
              <a:rPr lang="en-IN" sz="2800" b="1" dirty="0"/>
              <a:t>()</a:t>
            </a:r>
            <a:r>
              <a:rPr lang="en-IN" sz="2800" dirty="0"/>
              <a:t> </a:t>
            </a:r>
          </a:p>
          <a:p>
            <a:pPr lvl="1"/>
            <a:r>
              <a:rPr lang="en-IN" sz="2800" dirty="0"/>
              <a:t>To pass a model object to a partial view, which is different from the parent view or of a different model class, use </a:t>
            </a:r>
            <a:r>
              <a:rPr lang="en-IN" sz="2800" b="1" dirty="0" err="1"/>
              <a:t>Html.Action</a:t>
            </a:r>
            <a:r>
              <a:rPr lang="en-IN" sz="2800" b="1" dirty="0"/>
              <a:t>()</a:t>
            </a:r>
            <a:endParaRPr lang="en-IN" sz="2800" dirty="0"/>
          </a:p>
          <a:p>
            <a:endParaRPr lang="en-US" dirty="0"/>
          </a:p>
          <a:p>
            <a:pPr marL="0" indent="0">
              <a:buNone/>
            </a:pPr>
            <a:r>
              <a:rPr lang="en-US" dirty="0"/>
              <a:t>Use the </a:t>
            </a:r>
            <a:r>
              <a:rPr lang="en-US" b="1" dirty="0" err="1"/>
              <a:t>ViewBag</a:t>
            </a:r>
            <a:r>
              <a:rPr lang="en-US" dirty="0"/>
              <a:t> and </a:t>
            </a:r>
            <a:r>
              <a:rPr lang="en-US" b="1" dirty="0" err="1"/>
              <a:t>ViewData</a:t>
            </a:r>
            <a:r>
              <a:rPr lang="en-US" dirty="0"/>
              <a:t> collections to share data between the controller action, parent view, and partial view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502fbb3-0106-47c0-a90e-71c50129c2b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Views</a:t>
            </a:r>
          </a:p>
        </p:txBody>
      </p:sp>
      <p:pic>
        <p:nvPicPr>
          <p:cNvPr id="4" name="Picture 3"/>
          <p:cNvPicPr>
            <a:picLocks noChangeAspect="1"/>
          </p:cNvPicPr>
          <p:nvPr/>
        </p:nvPicPr>
        <p:blipFill>
          <a:blip r:embed="rId3" cstate="print"/>
          <a:stretch>
            <a:fillRect/>
          </a:stretch>
        </p:blipFill>
        <p:spPr>
          <a:xfrm>
            <a:off x="814451" y="1302509"/>
            <a:ext cx="3076545" cy="3412365"/>
          </a:xfrm>
          <a:prstGeom prst="rect">
            <a:avLst/>
          </a:prstGeom>
        </p:spPr>
      </p:pic>
      <p:pic>
        <p:nvPicPr>
          <p:cNvPr id="5" name="Picture 4"/>
          <p:cNvPicPr>
            <a:picLocks noChangeAspect="1"/>
          </p:cNvPicPr>
          <p:nvPr/>
        </p:nvPicPr>
        <p:blipFill>
          <a:blip r:embed="rId4" cstate="print"/>
          <a:stretch>
            <a:fillRect/>
          </a:stretch>
        </p:blipFill>
        <p:spPr>
          <a:xfrm>
            <a:off x="4162165" y="1287482"/>
            <a:ext cx="4556537" cy="45205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219e0535-9d16-4b38-80f9-b3a4599397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Differentiating Server Side Code from HTML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Razor identifies server-side code by looking for the </a:t>
            </a:r>
            <a:r>
              <a:rPr lang="en-US" b="1" dirty="0"/>
              <a:t>@</a:t>
            </a:r>
            <a:r>
              <a:rPr lang="en-US" dirty="0"/>
              <a:t> symbol.</a:t>
            </a:r>
          </a:p>
          <a:p>
            <a:r>
              <a:rPr lang="en-US" dirty="0"/>
              <a:t>In Razor syntax, the </a:t>
            </a:r>
            <a:r>
              <a:rPr lang="en-US" b="1" dirty="0"/>
              <a:t>@</a:t>
            </a:r>
            <a:r>
              <a:rPr lang="en-US" dirty="0"/>
              <a:t> symbol has various uses. You can:</a:t>
            </a:r>
          </a:p>
          <a:p>
            <a:pPr lvl="1"/>
            <a:r>
              <a:rPr lang="en-US" sz="2600" dirty="0"/>
              <a:t>Use </a:t>
            </a:r>
            <a:r>
              <a:rPr lang="en-US" sz="2600" b="1" dirty="0"/>
              <a:t>@</a:t>
            </a:r>
            <a:r>
              <a:rPr lang="en-US" sz="2600" dirty="0"/>
              <a:t> to identify server-side C# code</a:t>
            </a:r>
          </a:p>
          <a:p>
            <a:pPr lvl="1"/>
            <a:r>
              <a:rPr lang="en-US" sz="2600" dirty="0"/>
              <a:t>Use </a:t>
            </a:r>
            <a:r>
              <a:rPr lang="en-US" sz="2600" b="1" dirty="0"/>
              <a:t>@@</a:t>
            </a:r>
            <a:r>
              <a:rPr lang="en-US" sz="2600" dirty="0"/>
              <a:t> to render an @ symbol in an HTML page.</a:t>
            </a:r>
          </a:p>
          <a:p>
            <a:pPr lvl="1"/>
            <a:r>
              <a:rPr lang="en-US" sz="2600" dirty="0"/>
              <a:t>Use </a:t>
            </a:r>
            <a:r>
              <a:rPr lang="en-US" sz="2600" b="1" dirty="0"/>
              <a:t>@:</a:t>
            </a:r>
            <a:r>
              <a:rPr lang="en-US" sz="2600" dirty="0"/>
              <a:t> to explicitly declare a line of text as content and not code.</a:t>
            </a:r>
          </a:p>
          <a:p>
            <a:pPr lvl="1"/>
            <a:r>
              <a:rPr lang="en-US" sz="2600" dirty="0"/>
              <a:t>Use </a:t>
            </a:r>
            <a:r>
              <a:rPr lang="en-US" sz="2600" b="1" dirty="0"/>
              <a:t>&lt;text&gt;</a:t>
            </a:r>
            <a:r>
              <a:rPr lang="en-US" sz="2600" dirty="0"/>
              <a:t>to explicitly declare several lines of text as content and not code.</a:t>
            </a:r>
          </a:p>
          <a:p>
            <a:r>
              <a:rPr lang="en-US" dirty="0"/>
              <a:t>To render text without HTML encoding, you can use the </a:t>
            </a:r>
            <a:r>
              <a:rPr lang="en-US" b="1" dirty="0"/>
              <a:t>Html.Raw()</a:t>
            </a:r>
            <a:r>
              <a:rPr lang="en-US" dirty="0"/>
              <a:t> helper.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b274c8e1-b313-400c-a6b6-1e491104147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 of Razor Syntax</a:t>
            </a:r>
          </a:p>
        </p:txBody>
      </p:sp>
      <p:sp>
        <p:nvSpPr>
          <p:cNvPr id="4" name="Rectangle 3"/>
          <p:cNvSpPr/>
          <p:nvPr/>
        </p:nvSpPr>
        <p:spPr>
          <a:xfrm>
            <a:off x="483558" y="1527683"/>
            <a:ext cx="8411575" cy="5078313"/>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 Some more Razor examples *@</a:t>
            </a: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&lt;span&gt;</a:t>
            </a:r>
          </a:p>
          <a:p>
            <a:r>
              <a:rPr lang="en-US" b="0" dirty="0">
                <a:latin typeface="Lucida Sans Unicode" pitchFamily="34" charset="0"/>
                <a:cs typeface="Lucida Sans Unicode" pitchFamily="34" charset="0"/>
              </a:rPr>
              <a:t>Price including Sale Tax: @</a:t>
            </a:r>
            <a:r>
              <a:rPr lang="en-US" b="0" dirty="0" err="1">
                <a:latin typeface="Lucida Sans Unicode" pitchFamily="34" charset="0"/>
                <a:cs typeface="Lucida Sans Unicode" pitchFamily="34" charset="0"/>
              </a:rPr>
              <a:t>Model.Price</a:t>
            </a:r>
            <a:r>
              <a:rPr lang="en-US" b="0" dirty="0">
                <a:latin typeface="Lucida Sans Unicode" pitchFamily="34" charset="0"/>
                <a:cs typeface="Lucida Sans Unicode" pitchFamily="34" charset="0"/>
              </a:rPr>
              <a:t> * 1.2 </a:t>
            </a:r>
          </a:p>
          <a:p>
            <a:r>
              <a:rPr lang="en-US" b="0" dirty="0">
                <a:latin typeface="Lucida Sans Unicode" pitchFamily="34" charset="0"/>
                <a:cs typeface="Lucida Sans Unicode" pitchFamily="34" charset="0"/>
              </a:rPr>
              <a:t>&lt;/span&gt;</a:t>
            </a:r>
          </a:p>
          <a:p>
            <a:r>
              <a:rPr lang="en-US" b="0" dirty="0">
                <a:latin typeface="Lucida Sans Unicode" pitchFamily="34" charset="0"/>
                <a:cs typeface="Lucida Sans Unicode" pitchFamily="34" charset="0"/>
              </a:rPr>
              <a:t>&lt;span&gt;</a:t>
            </a:r>
          </a:p>
          <a:p>
            <a:r>
              <a:rPr lang="en-US" b="0" dirty="0">
                <a:latin typeface="Lucida Sans Unicode" pitchFamily="34" charset="0"/>
                <a:cs typeface="Lucida Sans Unicode" pitchFamily="34" charset="0"/>
              </a:rPr>
              <a:t>Price including Sale Tax: @(</a:t>
            </a:r>
            <a:r>
              <a:rPr lang="en-US" b="0" dirty="0" err="1">
                <a:latin typeface="Lucida Sans Unicode" pitchFamily="34" charset="0"/>
                <a:cs typeface="Lucida Sans Unicode" pitchFamily="34" charset="0"/>
              </a:rPr>
              <a:t>Model.Price</a:t>
            </a:r>
            <a:r>
              <a:rPr lang="en-US" b="0" dirty="0">
                <a:latin typeface="Lucida Sans Unicode" pitchFamily="34" charset="0"/>
                <a:cs typeface="Lucida Sans Unicode" pitchFamily="34" charset="0"/>
              </a:rPr>
              <a:t> * 1.2) </a:t>
            </a:r>
          </a:p>
          <a:p>
            <a:r>
              <a:rPr lang="en-US" b="0" dirty="0">
                <a:latin typeface="Lucida Sans Unicode" pitchFamily="34" charset="0"/>
                <a:cs typeface="Lucida Sans Unicode" pitchFamily="34" charset="0"/>
              </a:rPr>
              <a:t>&lt;/span&gt;</a:t>
            </a: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@if (</a:t>
            </a:r>
            <a:r>
              <a:rPr lang="en-US" b="0" dirty="0" err="1">
                <a:latin typeface="Lucida Sans Unicode" pitchFamily="34" charset="0"/>
                <a:cs typeface="Lucida Sans Unicode" pitchFamily="34" charset="0"/>
              </a:rPr>
              <a:t>Model.Count</a:t>
            </a:r>
            <a:r>
              <a:rPr lang="en-US" b="0" dirty="0">
                <a:latin typeface="Lucida Sans Unicode" pitchFamily="34" charset="0"/>
                <a:cs typeface="Lucida Sans Unicode" pitchFamily="34" charset="0"/>
              </a:rPr>
              <a:t> &gt; 5)</a:t>
            </a:r>
          </a:p>
          <a:p>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&lt;</a:t>
            </a:r>
            <a:r>
              <a:rPr lang="en-US" b="0" dirty="0" err="1">
                <a:latin typeface="Lucida Sans Unicode" pitchFamily="34" charset="0"/>
                <a:cs typeface="Lucida Sans Unicode" pitchFamily="34" charset="0"/>
              </a:rPr>
              <a:t>ol</a:t>
            </a:r>
            <a:r>
              <a:rPr lang="en-US" b="0" dirty="0">
                <a:latin typeface="Lucida Sans Unicode" pitchFamily="34" charset="0"/>
                <a:cs typeface="Lucida Sans Unicode" pitchFamily="34" charset="0"/>
              </a:rPr>
              <a:t>&gt;</a:t>
            </a:r>
          </a:p>
          <a:p>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foreach</a:t>
            </a:r>
            <a:r>
              <a:rPr lang="en-US" b="0" dirty="0">
                <a:latin typeface="Lucida Sans Unicode" pitchFamily="34" charset="0"/>
                <a:cs typeface="Lucida Sans Unicode" pitchFamily="34" charset="0"/>
              </a:rPr>
              <a:t>(</a:t>
            </a:r>
            <a:r>
              <a:rPr lang="en-US" b="0" dirty="0" err="1">
                <a:latin typeface="Lucida Sans Unicode" pitchFamily="34" charset="0"/>
                <a:cs typeface="Lucida Sans Unicode" pitchFamily="34" charset="0"/>
              </a:rPr>
              <a:t>var</a:t>
            </a:r>
            <a:r>
              <a:rPr lang="en-US" b="0" dirty="0">
                <a:latin typeface="Lucida Sans Unicode" pitchFamily="34" charset="0"/>
                <a:cs typeface="Lucida Sans Unicode" pitchFamily="34" charset="0"/>
              </a:rPr>
              <a:t> item in Model)</a:t>
            </a:r>
          </a:p>
          <a:p>
            <a:r>
              <a:rPr lang="en-US" b="0" dirty="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      &lt;li&gt;@</a:t>
            </a:r>
            <a:r>
              <a:rPr lang="en-US" b="0" dirty="0" err="1">
                <a:latin typeface="Lucida Sans Unicode" pitchFamily="34" charset="0"/>
                <a:cs typeface="Lucida Sans Unicode" pitchFamily="34" charset="0"/>
              </a:rPr>
              <a:t>item.Name</a:t>
            </a:r>
            <a:r>
              <a:rPr lang="en-US" b="0" dirty="0">
                <a:latin typeface="Lucida Sans Unicode" pitchFamily="34" charset="0"/>
                <a:cs typeface="Lucida Sans Unicode" pitchFamily="34" charset="0"/>
              </a:rPr>
              <a:t>&lt;/li&gt;</a:t>
            </a:r>
          </a:p>
          <a:p>
            <a:r>
              <a:rPr lang="en-US" b="0" dirty="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 &lt;/</a:t>
            </a:r>
            <a:r>
              <a:rPr lang="en-US" b="0" dirty="0" err="1">
                <a:latin typeface="Lucida Sans Unicode" pitchFamily="34" charset="0"/>
                <a:cs typeface="Lucida Sans Unicode" pitchFamily="34" charset="0"/>
              </a:rPr>
              <a:t>ol</a:t>
            </a:r>
            <a:r>
              <a:rPr lang="en-US" b="0" dirty="0">
                <a:latin typeface="Lucida Sans Unicode" pitchFamily="34" charset="0"/>
                <a:cs typeface="Lucida Sans Unicode" pitchFamily="34" charset="0"/>
              </a:rPr>
              <a:t>&gt;</a:t>
            </a: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
        <p:nvSpPr>
          <p:cNvPr id="5" name="Content Placeholder 2"/>
          <p:cNvSpPr>
            <a:spLocks noGrp="1"/>
          </p:cNvSpPr>
          <p:nvPr/>
        </p:nvSpPr>
        <p:spPr bwMode="auto">
          <a:xfrm>
            <a:off x="458788" y="1021215"/>
            <a:ext cx="8119156" cy="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2200" dirty="0"/>
              <a:t>A sample code block displaying the features of Razor.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da93678a-a25e-4b05-b70f-6a45eadd49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Binding Views to Model Classes and Displaying Properties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indent="-3175">
              <a:buNone/>
            </a:pPr>
            <a:r>
              <a:rPr lang="en-IN" sz="2200" dirty="0"/>
              <a:t>You can use strongly-typed views and include a declaration of the model class. Visual Studio helps you with additional IntelliSense feedback and error-checking as you write the code.</a:t>
            </a:r>
          </a:p>
          <a:p>
            <a:pPr indent="-3175">
              <a:buNone/>
            </a:pPr>
            <a:r>
              <a:rPr lang="en-US" sz="2200" dirty="0"/>
              <a:t>Binding to Enumerable Lists:</a:t>
            </a:r>
          </a:p>
          <a:p>
            <a:endParaRPr lang="en-US" sz="2200" dirty="0"/>
          </a:p>
          <a:p>
            <a:endParaRPr lang="en-US" sz="2200" dirty="0"/>
          </a:p>
          <a:p>
            <a:endParaRPr lang="en-US" dirty="0"/>
          </a:p>
          <a:p>
            <a:endParaRPr lang="en-US" dirty="0"/>
          </a:p>
          <a:p>
            <a:endParaRPr lang="en-US" dirty="0"/>
          </a:p>
          <a:p>
            <a:endParaRPr lang="en-US" dirty="0"/>
          </a:p>
          <a:p>
            <a:endParaRPr lang="en-US" sz="2600" dirty="0"/>
          </a:p>
          <a:p>
            <a:pPr indent="-3175">
              <a:buNone/>
            </a:pPr>
            <a:r>
              <a:rPr lang="en-US" sz="2200" dirty="0"/>
              <a:t>You can use dynamic views to create a view that can display more than one model class.</a:t>
            </a:r>
          </a:p>
        </p:txBody>
      </p:sp>
      <p:sp>
        <p:nvSpPr>
          <p:cNvPr id="5" name="Rectangle 4"/>
          <p:cNvSpPr/>
          <p:nvPr/>
        </p:nvSpPr>
        <p:spPr>
          <a:xfrm>
            <a:off x="590550" y="2396772"/>
            <a:ext cx="7866346" cy="305006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endParaRPr lang="en-US" b="0" dirty="0">
              <a:latin typeface="Courier New" panose="02070309020205020404" pitchFamily="49" charset="0"/>
              <a:ea typeface="Times New Roman" panose="02020603050405020304" pitchFamily="18" charset="0"/>
              <a:cs typeface="Courier New" panose="02070309020205020404" pitchFamily="49" charset="0"/>
            </a:endParaRPr>
          </a:p>
          <a:p>
            <a:pPr>
              <a:lnSpc>
                <a:spcPct val="115000"/>
              </a:lnSpc>
              <a:spcAft>
                <a:spcPts val="1000"/>
              </a:spcAft>
            </a:pPr>
            <a:r>
              <a:rPr lang="en-US" b="0" dirty="0">
                <a:latin typeface="Courier New" panose="02070309020205020404" pitchFamily="49" charset="0"/>
                <a:ea typeface="Times New Roman" panose="02020603050405020304" pitchFamily="18" charset="0"/>
                <a:cs typeface="Courier New" panose="02070309020205020404" pitchFamily="49" charset="0"/>
              </a:rPr>
              <a:t>@model IEnumerable&lt;MyWebSite.Models.Product&gt;</a:t>
            </a:r>
            <a:endParaRPr lang="en-GB" b="0" dirty="0">
              <a:latin typeface="Courier New" panose="02070309020205020404" pitchFamily="49" charset="0"/>
              <a:ea typeface="Times New Roman" panose="02020603050405020304" pitchFamily="18" charset="0"/>
              <a:cs typeface="Courier New" panose="02070309020205020404" pitchFamily="49" charset="0"/>
            </a:endParaRPr>
          </a:p>
          <a:p>
            <a:pPr>
              <a:lnSpc>
                <a:spcPct val="115000"/>
              </a:lnSpc>
              <a:spcAft>
                <a:spcPts val="1000"/>
              </a:spcAft>
            </a:pPr>
            <a:r>
              <a:rPr lang="en-US" b="0" dirty="0">
                <a:latin typeface="Courier New" panose="02070309020205020404" pitchFamily="49" charset="0"/>
                <a:ea typeface="Times New Roman" panose="02020603050405020304" pitchFamily="18" charset="0"/>
                <a:cs typeface="Courier New" panose="02070309020205020404" pitchFamily="49" charset="0"/>
              </a:rPr>
              <a:t>&lt;h1&gt;Product Catalog&lt;/h1&gt;</a:t>
            </a:r>
            <a:endParaRPr lang="en-GB" b="0" dirty="0">
              <a:latin typeface="Courier New" panose="02070309020205020404" pitchFamily="49" charset="0"/>
              <a:ea typeface="Times New Roman" panose="02020603050405020304" pitchFamily="18" charset="0"/>
              <a:cs typeface="Courier New" panose="02070309020205020404" pitchFamily="49" charset="0"/>
            </a:endParaRPr>
          </a:p>
          <a:p>
            <a:pPr>
              <a:lnSpc>
                <a:spcPct val="115000"/>
              </a:lnSpc>
              <a:spcAft>
                <a:spcPts val="1000"/>
              </a:spcAft>
            </a:pPr>
            <a:r>
              <a:rPr lang="en-US" b="0" dirty="0">
                <a:latin typeface="Courier New" panose="02070309020205020404" pitchFamily="49" charset="0"/>
                <a:ea typeface="Times New Roman" panose="02020603050405020304" pitchFamily="18" charset="0"/>
                <a:cs typeface="Courier New" panose="02070309020205020404" pitchFamily="49" charset="0"/>
              </a:rPr>
              <a:t>@</a:t>
            </a:r>
            <a:r>
              <a:rPr lang="en-US" b="0" dirty="0" err="1">
                <a:latin typeface="Courier New" panose="02070309020205020404" pitchFamily="49" charset="0"/>
                <a:ea typeface="Times New Roman" panose="02020603050405020304" pitchFamily="18" charset="0"/>
                <a:cs typeface="Courier New" panose="02070309020205020404" pitchFamily="49" charset="0"/>
              </a:rPr>
              <a:t>foreach</a:t>
            </a:r>
            <a:r>
              <a:rPr lang="en-US" b="0" dirty="0">
                <a:latin typeface="Courier New" panose="02070309020205020404" pitchFamily="49" charset="0"/>
                <a:ea typeface="Times New Roman" panose="02020603050405020304" pitchFamily="18" charset="0"/>
                <a:cs typeface="Courier New" panose="02070309020205020404" pitchFamily="49" charset="0"/>
              </a:rPr>
              <a:t> (</a:t>
            </a:r>
            <a:r>
              <a:rPr lang="en-US" b="0" dirty="0" err="1">
                <a:latin typeface="Courier New" panose="02070309020205020404" pitchFamily="49" charset="0"/>
                <a:ea typeface="Times New Roman" panose="02020603050405020304" pitchFamily="18" charset="0"/>
                <a:cs typeface="Courier New" panose="02070309020205020404" pitchFamily="49" charset="0"/>
              </a:rPr>
              <a:t>var</a:t>
            </a:r>
            <a:r>
              <a:rPr lang="en-US" b="0" dirty="0">
                <a:latin typeface="Courier New" panose="02070309020205020404" pitchFamily="49" charset="0"/>
                <a:ea typeface="Times New Roman" panose="02020603050405020304" pitchFamily="18" charset="0"/>
                <a:cs typeface="Courier New" panose="02070309020205020404" pitchFamily="49" charset="0"/>
              </a:rPr>
              <a:t> Product in Model)</a:t>
            </a:r>
            <a:endParaRPr lang="en-GB" b="0" dirty="0">
              <a:latin typeface="Courier New" panose="02070309020205020404" pitchFamily="49" charset="0"/>
              <a:ea typeface="Times New Roman" panose="02020603050405020304" pitchFamily="18" charset="0"/>
              <a:cs typeface="Courier New" panose="02070309020205020404" pitchFamily="49" charset="0"/>
            </a:endParaRPr>
          </a:p>
          <a:p>
            <a:pPr>
              <a:lnSpc>
                <a:spcPct val="115000"/>
              </a:lnSpc>
              <a:spcAft>
                <a:spcPts val="1000"/>
              </a:spcAft>
            </a:pPr>
            <a:r>
              <a:rPr lang="en-US" b="0" dirty="0">
                <a:latin typeface="Courier New" panose="02070309020205020404" pitchFamily="49" charset="0"/>
                <a:ea typeface="Times New Roman" panose="02020603050405020304" pitchFamily="18" charset="0"/>
                <a:cs typeface="Courier New" panose="02070309020205020404" pitchFamily="49" charset="0"/>
              </a:rPr>
              <a:t>{</a:t>
            </a:r>
            <a:endParaRPr lang="en-GB" b="0" dirty="0">
              <a:latin typeface="Courier New" panose="02070309020205020404" pitchFamily="49" charset="0"/>
              <a:ea typeface="Times New Roman" panose="02020603050405020304" pitchFamily="18" charset="0"/>
              <a:cs typeface="Courier New" panose="02070309020205020404" pitchFamily="49" charset="0"/>
            </a:endParaRPr>
          </a:p>
          <a:p>
            <a:pPr>
              <a:lnSpc>
                <a:spcPct val="115000"/>
              </a:lnSpc>
              <a:spcAft>
                <a:spcPts val="1000"/>
              </a:spcAft>
            </a:pPr>
            <a:r>
              <a:rPr lang="en-US" b="0" dirty="0">
                <a:latin typeface="Courier New" panose="02070309020205020404" pitchFamily="49" charset="0"/>
                <a:ea typeface="Times New Roman" panose="02020603050405020304" pitchFamily="18" charset="0"/>
                <a:cs typeface="Courier New" panose="02070309020205020404" pitchFamily="49" charset="0"/>
              </a:rPr>
              <a:t>   &lt;div&gt;Name: @</a:t>
            </a:r>
            <a:r>
              <a:rPr lang="en-US" b="0" dirty="0" err="1">
                <a:latin typeface="Courier New" panose="02070309020205020404" pitchFamily="49" charset="0"/>
                <a:ea typeface="Times New Roman" panose="02020603050405020304" pitchFamily="18" charset="0"/>
                <a:cs typeface="Courier New" panose="02070309020205020404" pitchFamily="49" charset="0"/>
              </a:rPr>
              <a:t>Product.Name</a:t>
            </a:r>
            <a:r>
              <a:rPr lang="en-US" b="0" dirty="0">
                <a:latin typeface="Courier New" panose="02070309020205020404" pitchFamily="49" charset="0"/>
                <a:ea typeface="Times New Roman" panose="02020603050405020304" pitchFamily="18" charset="0"/>
                <a:cs typeface="Courier New" panose="02070309020205020404" pitchFamily="49" charset="0"/>
              </a:rPr>
              <a:t>&lt;/div&gt;</a:t>
            </a:r>
            <a:endParaRPr lang="en-GB" b="0" dirty="0">
              <a:latin typeface="Courier New" panose="02070309020205020404" pitchFamily="49" charset="0"/>
              <a:ea typeface="Times New Roman" panose="02020603050405020304" pitchFamily="18" charset="0"/>
              <a:cs typeface="Courier New" panose="02070309020205020404" pitchFamily="49" charset="0"/>
            </a:endParaRPr>
          </a:p>
          <a:p>
            <a:r>
              <a:rPr lang="en-US" b="0" dirty="0">
                <a:latin typeface="Courier New" panose="02070309020205020404" pitchFamily="49" charset="0"/>
                <a:ea typeface="Times New Roman" panose="02020603050405020304" pitchFamily="18" charset="0"/>
                <a:cs typeface="Courier New" panose="02070309020205020404" pitchFamily="49" charset="0"/>
              </a:rPr>
              <a:t>}</a:t>
            </a:r>
            <a:endParaRPr lang="en-GB" b="0" dirty="0">
              <a:latin typeface="Courier New" panose="02070309020205020404" pitchFamily="49" charset="0"/>
              <a:cs typeface="Courier New" panose="020703090202050204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db4b29e8-3fa6-46aa-83b9-590a3007db7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Rendering Accessible HTML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You can ensure that your content is accessible to the broadest range of users by adhering to the following guidelines:</a:t>
            </a:r>
          </a:p>
          <a:p>
            <a:pPr lvl="1"/>
            <a:r>
              <a:rPr lang="en-US" sz="2600" dirty="0"/>
              <a:t>Provide </a:t>
            </a:r>
            <a:r>
              <a:rPr lang="en-US" sz="2600" b="1" dirty="0"/>
              <a:t>alt</a:t>
            </a:r>
            <a:r>
              <a:rPr lang="en-US" sz="2600" dirty="0"/>
              <a:t> attributes for visual and auditory content</a:t>
            </a:r>
          </a:p>
          <a:p>
            <a:pPr lvl="1"/>
            <a:r>
              <a:rPr lang="en-US" sz="2600" dirty="0"/>
              <a:t>Do not rely on color to highlight content</a:t>
            </a:r>
          </a:p>
          <a:p>
            <a:pPr lvl="1"/>
            <a:r>
              <a:rPr lang="en-US" sz="2600" dirty="0"/>
              <a:t>Separate content from structure and presentation code:</a:t>
            </a:r>
          </a:p>
          <a:p>
            <a:pPr lvl="2"/>
            <a:r>
              <a:rPr lang="en-US" dirty="0"/>
              <a:t>Only use tables to present tabular content</a:t>
            </a:r>
          </a:p>
          <a:p>
            <a:pPr lvl="2"/>
            <a:r>
              <a:rPr lang="en-US" dirty="0"/>
              <a:t>Avoid nested tables</a:t>
            </a:r>
          </a:p>
          <a:p>
            <a:pPr lvl="2"/>
            <a:r>
              <a:rPr lang="en-US" dirty="0"/>
              <a:t>Use &lt;div&gt; elements and positional style sheets to lay out elements on the page</a:t>
            </a:r>
          </a:p>
          <a:p>
            <a:pPr lvl="2"/>
            <a:r>
              <a:rPr lang="en-US" dirty="0"/>
              <a:t>Avoid using images that include important text</a:t>
            </a:r>
          </a:p>
          <a:p>
            <a:pPr lvl="2"/>
            <a:r>
              <a:rPr lang="en-US" dirty="0"/>
              <a:t>Put all important text in HTML elements or ALT attributes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63a9c12-e6fc-4ca6-aed7-ba228d4b445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Action Helpers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a:t>Html.ActionLink</a:t>
            </a:r>
            <a:r>
              <a:rPr lang="en-US" b="1" dirty="0"/>
              <a:t>()</a:t>
            </a:r>
            <a:endParaRPr lang="en-US" dirty="0"/>
          </a:p>
          <a:p>
            <a:endParaRPr lang="en-US" b="1" dirty="0"/>
          </a:p>
          <a:p>
            <a:endParaRPr lang="en-US" b="1" dirty="0"/>
          </a:p>
          <a:p>
            <a:endParaRPr lang="en-US" b="1" dirty="0"/>
          </a:p>
          <a:p>
            <a:pPr marL="0" indent="0">
              <a:buNone/>
            </a:pPr>
            <a:r>
              <a:rPr lang="en-US" b="1" dirty="0"/>
              <a:t> </a:t>
            </a:r>
          </a:p>
          <a:p>
            <a:r>
              <a:rPr lang="en-US" b="1" dirty="0" err="1"/>
              <a:t>Url.Action</a:t>
            </a:r>
            <a:r>
              <a:rPr lang="en-US" b="1" dirty="0"/>
              <a:t>()</a:t>
            </a:r>
          </a:p>
        </p:txBody>
      </p:sp>
      <p:sp>
        <p:nvSpPr>
          <p:cNvPr id="5" name="Rectangle 4"/>
          <p:cNvSpPr/>
          <p:nvPr/>
        </p:nvSpPr>
        <p:spPr>
          <a:xfrm>
            <a:off x="883085" y="1615238"/>
            <a:ext cx="7198234"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Html.ActionLink</a:t>
            </a:r>
            <a:r>
              <a:rPr lang="en-US" b="0" dirty="0">
                <a:solidFill>
                  <a:schemeClr val="tx1"/>
                </a:solidFill>
                <a:latin typeface="Lucida Sans Unicode" pitchFamily="34" charset="0"/>
                <a:ea typeface="Times New Roman" panose="02020603050405020304" pitchFamily="18" charset="0"/>
                <a:cs typeface="Lucida Sans Unicode" pitchFamily="34" charset="0"/>
              </a:rPr>
              <a:t>("Click here to view photo 1",</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"Display", new { id = 1 })</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2373682" y="2393927"/>
            <a:ext cx="4636718" cy="9233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&lt;a </a:t>
            </a:r>
            <a:r>
              <a:rPr lang="en-US" b="0" dirty="0" err="1">
                <a:latin typeface="Lucida Sans Unicode" pitchFamily="34" charset="0"/>
                <a:ea typeface="Times New Roman" panose="02020603050405020304" pitchFamily="18" charset="0"/>
                <a:cs typeface="Lucida Sans Unicode" pitchFamily="34" charset="0"/>
              </a:rPr>
              <a:t>href</a:t>
            </a:r>
            <a:r>
              <a:rPr lang="en-US" b="0" dirty="0">
                <a:latin typeface="Lucida Sans Unicode" pitchFamily="34" charset="0"/>
                <a:ea typeface="Times New Roman" panose="02020603050405020304" pitchFamily="18" charset="0"/>
                <a:cs typeface="Lucida Sans Unicode" pitchFamily="34" charset="0"/>
              </a:rPr>
              <a:t>="/photo/display/1"&gt;</a:t>
            </a:r>
          </a:p>
          <a:p>
            <a:r>
              <a:rPr lang="en-US" b="0" dirty="0">
                <a:latin typeface="Lucida Sans Unicode" pitchFamily="34" charset="0"/>
                <a:ea typeface="Times New Roman" panose="02020603050405020304" pitchFamily="18" charset="0"/>
                <a:cs typeface="Lucida Sans Unicode" pitchFamily="34" charset="0"/>
              </a:rPr>
              <a:t>   Click here to view photo 1</a:t>
            </a:r>
          </a:p>
          <a:p>
            <a:r>
              <a:rPr lang="en-US" b="0" dirty="0">
                <a:latin typeface="Lucida Sans Unicode" pitchFamily="34" charset="0"/>
                <a:ea typeface="Times New Roman" panose="02020603050405020304" pitchFamily="18" charset="0"/>
                <a:cs typeface="Lucida Sans Unicode" pitchFamily="34" charset="0"/>
              </a:rPr>
              <a:t>&lt;/a&gt;</a:t>
            </a:r>
            <a:endParaRPr lang="en-GB" b="0" dirty="0">
              <a:latin typeface="Lucida Sans Unicode" pitchFamily="34" charset="0"/>
              <a:cs typeface="Lucida Sans Unicode" pitchFamily="34" charset="0"/>
            </a:endParaRPr>
          </a:p>
        </p:txBody>
      </p:sp>
      <p:sp>
        <p:nvSpPr>
          <p:cNvPr id="7" name="Bent Arrow 6"/>
          <p:cNvSpPr/>
          <p:nvPr/>
        </p:nvSpPr>
        <p:spPr bwMode="auto">
          <a:xfrm flipV="1">
            <a:off x="1424934" y="2393927"/>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8" name="Rectangle 7"/>
          <p:cNvSpPr/>
          <p:nvPr/>
        </p:nvSpPr>
        <p:spPr>
          <a:xfrm>
            <a:off x="883084" y="4175184"/>
            <a:ext cx="7198235"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img</a:t>
            </a:r>
            <a:r>
              <a:rPr lang="en-US" b="0" dirty="0">
                <a:solidFill>
                  <a:schemeClr val="tx1"/>
                </a:solidFill>
                <a:latin typeface="Lucida Sans Unicode" pitchFamily="34" charset="0"/>
                <a:ea typeface="Times New Roman" panose="02020603050405020304" pitchFamily="18" charset="0"/>
                <a:cs typeface="Lucida Sans Unicode" pitchFamily="34" charset="0"/>
              </a:rPr>
              <a:t> alt="This image came from an action"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t>
            </a:r>
            <a:r>
              <a:rPr lang="en-US" b="0" dirty="0" err="1">
                <a:solidFill>
                  <a:schemeClr val="tx1"/>
                </a:solidFill>
                <a:latin typeface="Lucida Sans Unicode" pitchFamily="34" charset="0"/>
                <a:ea typeface="Times New Roman" panose="02020603050405020304" pitchFamily="18" charset="0"/>
                <a:cs typeface="Lucida Sans Unicode" pitchFamily="34" charset="0"/>
              </a:rPr>
              <a:t>src</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Url.Action</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GetImage</a:t>
            </a:r>
            <a:r>
              <a:rPr lang="en-US" b="0" dirty="0">
                <a:solidFill>
                  <a:schemeClr val="tx1"/>
                </a:solidFill>
                <a:latin typeface="Lucida Sans Unicode" pitchFamily="34" charset="0"/>
                <a:ea typeface="Times New Roman" panose="02020603050405020304" pitchFamily="18" charset="0"/>
                <a:cs typeface="Lucida Sans Unicode" pitchFamily="34" charset="0"/>
              </a:rPr>
              <a:t>", new { id = 1 })" /&gt;</a:t>
            </a:r>
            <a:endParaRPr lang="en-GB" b="0" dirty="0">
              <a:solidFill>
                <a:schemeClr val="tx1"/>
              </a:solidFill>
              <a:latin typeface="Lucida Sans Unicode" pitchFamily="34" charset="0"/>
              <a:cs typeface="Lucida Sans Unicode" pitchFamily="34" charset="0"/>
            </a:endParaRPr>
          </a:p>
        </p:txBody>
      </p:sp>
      <p:sp>
        <p:nvSpPr>
          <p:cNvPr id="9" name="Rectangle 8"/>
          <p:cNvSpPr/>
          <p:nvPr/>
        </p:nvSpPr>
        <p:spPr>
          <a:xfrm>
            <a:off x="2373682" y="4968242"/>
            <a:ext cx="5743801" cy="12003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img</a:t>
            </a:r>
            <a:r>
              <a:rPr lang="en-US" b="0" dirty="0">
                <a:solidFill>
                  <a:schemeClr val="tx1"/>
                </a:solidFill>
                <a:latin typeface="Lucida Sans Unicode" pitchFamily="34" charset="0"/>
                <a:ea typeface="Times New Roman" panose="02020603050405020304" pitchFamily="18" charset="0"/>
                <a:cs typeface="Lucida Sans Unicode" pitchFamily="34" charset="0"/>
              </a:rPr>
              <a:t>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alt="This image came from an action"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t>
            </a:r>
            <a:r>
              <a:rPr lang="en-US" b="0" dirty="0" err="1">
                <a:solidFill>
                  <a:schemeClr val="tx1"/>
                </a:solidFill>
                <a:latin typeface="Lucida Sans Unicode" pitchFamily="34" charset="0"/>
                <a:ea typeface="Times New Roman" panose="02020603050405020304" pitchFamily="18" charset="0"/>
                <a:cs typeface="Lucida Sans Unicode" pitchFamily="34" charset="0"/>
              </a:rPr>
              <a:t>src</a:t>
            </a:r>
            <a:r>
              <a:rPr lang="en-US" b="0" dirty="0">
                <a:solidFill>
                  <a:schemeClr val="tx1"/>
                </a:solidFill>
                <a:latin typeface="Lucida Sans Unicode" pitchFamily="34" charset="0"/>
                <a:ea typeface="Times New Roman" panose="02020603050405020304" pitchFamily="18" charset="0"/>
                <a:cs typeface="Lucida Sans Unicode" pitchFamily="34" charset="0"/>
              </a:rPr>
              <a:t>="/photo/</a:t>
            </a:r>
            <a:r>
              <a:rPr lang="en-US" b="0" dirty="0" err="1">
                <a:solidFill>
                  <a:schemeClr val="tx1"/>
                </a:solidFill>
                <a:latin typeface="Lucida Sans Unicode" pitchFamily="34" charset="0"/>
                <a:ea typeface="Times New Roman" panose="02020603050405020304" pitchFamily="18" charset="0"/>
                <a:cs typeface="Lucida Sans Unicode" pitchFamily="34" charset="0"/>
              </a:rPr>
              <a:t>getimage</a:t>
            </a:r>
            <a:r>
              <a:rPr lang="en-US" b="0" dirty="0">
                <a:solidFill>
                  <a:schemeClr val="tx1"/>
                </a:solidFill>
                <a:latin typeface="Lucida Sans Unicode" pitchFamily="34" charset="0"/>
                <a:ea typeface="Times New Roman" panose="02020603050405020304" pitchFamily="18" charset="0"/>
                <a:cs typeface="Lucida Sans Unicode" pitchFamily="34" charset="0"/>
              </a:rPr>
              <a:t>/1" })" </a:t>
            </a:r>
          </a:p>
          <a:p>
            <a:r>
              <a:rPr lang="en-US" b="0" dirty="0">
                <a:solidFill>
                  <a:schemeClr val="tx1"/>
                </a:solidFill>
                <a:latin typeface="Lucida Sans Unicode" pitchFamily="34" charset="0"/>
                <a:ea typeface="Times New Roman" panose="02020603050405020304" pitchFamily="18" charset="0"/>
                <a:cs typeface="Lucida Sans Unicode" pitchFamily="34" charset="0"/>
              </a:rPr>
              <a:t>/&gt;</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424934" y="496824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2bcf7db-8aea-4d39-88b7-8bd9e43a3f7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Display Helpers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a:t>Html.DisplayNameFor</a:t>
            </a:r>
            <a:r>
              <a:rPr lang="en-US" b="1" dirty="0"/>
              <a:t>()</a:t>
            </a:r>
          </a:p>
          <a:p>
            <a:endParaRPr lang="en-US" b="1" dirty="0"/>
          </a:p>
          <a:p>
            <a:endParaRPr lang="en-US" b="1" dirty="0"/>
          </a:p>
          <a:p>
            <a:endParaRPr lang="en-US" b="1" dirty="0"/>
          </a:p>
          <a:p>
            <a:endParaRPr lang="en-US" b="1" dirty="0"/>
          </a:p>
          <a:p>
            <a:endParaRPr lang="en-US" b="1" dirty="0"/>
          </a:p>
          <a:p>
            <a:r>
              <a:rPr lang="en-US" b="1" dirty="0" err="1"/>
              <a:t>Html.DisplayFor</a:t>
            </a:r>
            <a:r>
              <a:rPr lang="en-US" b="1" dirty="0"/>
              <a:t>()</a:t>
            </a:r>
          </a:p>
        </p:txBody>
      </p:sp>
      <p:sp>
        <p:nvSpPr>
          <p:cNvPr id="5" name="Rectangle 4"/>
          <p:cNvSpPr/>
          <p:nvPr/>
        </p:nvSpPr>
        <p:spPr>
          <a:xfrm>
            <a:off x="1070976" y="1727972"/>
            <a:ext cx="734651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Html.DisplayNameFor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model.CreatedDate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1070976" y="4773884"/>
            <a:ext cx="734651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Html.DisplayFor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model.CreatedDate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2893512" y="2596249"/>
            <a:ext cx="5684432"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Created Date</a:t>
            </a:r>
            <a:endParaRPr lang="en-GB" b="0" dirty="0">
              <a:solidFill>
                <a:schemeClr val="tx1"/>
              </a:solidFill>
              <a:latin typeface="Lucida Sans Unicode" pitchFamily="34" charset="0"/>
              <a:cs typeface="Lucida Sans Unicode" pitchFamily="34" charset="0"/>
            </a:endParaRPr>
          </a:p>
        </p:txBody>
      </p:sp>
      <p:sp>
        <p:nvSpPr>
          <p:cNvPr id="8" name="Bent Arrow 7"/>
          <p:cNvSpPr/>
          <p:nvPr/>
        </p:nvSpPr>
        <p:spPr bwMode="auto">
          <a:xfrm flipV="1">
            <a:off x="1733853" y="2254381"/>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9" name="Rectangle 8"/>
          <p:cNvSpPr/>
          <p:nvPr/>
        </p:nvSpPr>
        <p:spPr>
          <a:xfrm>
            <a:off x="2893512" y="5638560"/>
            <a:ext cx="5684432"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03/12/2012</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733853" y="529669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ee17ad39-da1f-4c4e-838d-c6d8f6dad6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Begin Form Helper</a:t>
            </a:r>
          </a:p>
        </p:txBody>
      </p:sp>
      <p:sp>
        <p:nvSpPr>
          <p:cNvPr id="4" name="Content Placeholder 2"/>
          <p:cNvSpPr txBox="1">
            <a:spLocks/>
          </p:cNvSpPr>
          <p:nvPr/>
        </p:nvSpPr>
        <p:spPr bwMode="auto">
          <a:xfrm>
            <a:off x="458788" y="1287915"/>
            <a:ext cx="8119156" cy="6285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b="1" kern="0" dirty="0" err="1"/>
              <a:t>Html.BeginForm</a:t>
            </a:r>
            <a:r>
              <a:rPr lang="en-US" b="1" kern="0" dirty="0"/>
              <a:t>()</a:t>
            </a:r>
          </a:p>
        </p:txBody>
      </p:sp>
      <p:sp>
        <p:nvSpPr>
          <p:cNvPr id="5" name="Rectangle 4"/>
          <p:cNvSpPr/>
          <p:nvPr/>
        </p:nvSpPr>
        <p:spPr>
          <a:xfrm>
            <a:off x="458788" y="2114636"/>
            <a:ext cx="7346514" cy="175432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@using (</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Html.BeginForm</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GB" b="0" dirty="0">
                <a:solidFill>
                  <a:schemeClr val="tx1"/>
                </a:solidFill>
                <a:latin typeface="Lucida Sans Unicode" pitchFamily="34" charset="0"/>
                <a:ea typeface="Times New Roman" panose="02020603050405020304" pitchFamily="18" charset="0"/>
                <a:cs typeface="Lucida Sans Unicode" pitchFamily="34" charset="0"/>
              </a:rPr>
              <a:t>"Create", "Photo", </a:t>
            </a:r>
            <a:br>
              <a:rPr lang="en-GB" b="0" dirty="0">
                <a:solidFill>
                  <a:schemeClr val="tx1"/>
                </a:solidFill>
                <a:latin typeface="Lucida Sans Unicode" pitchFamily="34" charset="0"/>
                <a:ea typeface="Times New Roman" panose="02020603050405020304" pitchFamily="18" charset="0"/>
                <a:cs typeface="Lucida Sans Unicode" pitchFamily="34" charset="0"/>
              </a:rPr>
            </a:br>
            <a:r>
              <a:rPr lang="en-GB" b="0" dirty="0">
                <a:solidFill>
                  <a:schemeClr val="tx1"/>
                </a:solidFill>
                <a:latin typeface="Lucida Sans Unicode" pitchFamily="34" charset="0"/>
                <a:ea typeface="Times New Roman" panose="02020603050405020304" pitchFamily="18" charset="0"/>
                <a:cs typeface="Lucida Sans Unicode" pitchFamily="34" charset="0"/>
              </a:rPr>
              <a:t>   </a:t>
            </a:r>
            <a:r>
              <a:rPr lang="en-GB" b="0" dirty="0" err="1">
                <a:solidFill>
                  <a:schemeClr val="tx1"/>
                </a:solidFill>
                <a:latin typeface="Lucida Sans Unicode" pitchFamily="34" charset="0"/>
                <a:ea typeface="Times New Roman" panose="02020603050405020304" pitchFamily="18" charset="0"/>
                <a:cs typeface="Lucida Sans Unicode" pitchFamily="34" charset="0"/>
              </a:rPr>
              <a:t>FormMethod.Post</a:t>
            </a:r>
            <a:r>
              <a:rPr lang="en-GB" b="0" dirty="0">
                <a:solidFill>
                  <a:schemeClr val="tx1"/>
                </a:solidFill>
                <a:latin typeface="Lucida Sans Unicode" pitchFamily="34" charset="0"/>
                <a:ea typeface="Times New Roman" panose="02020603050405020304" pitchFamily="18" charset="0"/>
                <a:cs typeface="Lucida Sans Unicode" pitchFamily="34" charset="0"/>
              </a:rPr>
              <a:t>, </a:t>
            </a:r>
            <a:br>
              <a:rPr lang="en-GB" b="0" dirty="0">
                <a:solidFill>
                  <a:schemeClr val="tx1"/>
                </a:solidFill>
                <a:latin typeface="Lucida Sans Unicode" pitchFamily="34" charset="0"/>
                <a:ea typeface="Times New Roman" panose="02020603050405020304" pitchFamily="18" charset="0"/>
                <a:cs typeface="Lucida Sans Unicode" pitchFamily="34" charset="0"/>
              </a:rPr>
            </a:br>
            <a:r>
              <a:rPr lang="en-GB" b="0" dirty="0">
                <a:solidFill>
                  <a:schemeClr val="tx1"/>
                </a:solidFill>
                <a:latin typeface="Lucida Sans Unicode" pitchFamily="34" charset="0"/>
                <a:ea typeface="Times New Roman" panose="02020603050405020304" pitchFamily="18" charset="0"/>
                <a:cs typeface="Lucida Sans Unicode" pitchFamily="34" charset="0"/>
              </a:rPr>
              <a:t>   new { </a:t>
            </a:r>
            <a:r>
              <a:rPr lang="en-GB" b="0" dirty="0" err="1">
                <a:solidFill>
                  <a:schemeClr val="tx1"/>
                </a:solidFill>
                <a:latin typeface="Lucida Sans Unicode" pitchFamily="34" charset="0"/>
                <a:ea typeface="Times New Roman" panose="02020603050405020304" pitchFamily="18" charset="0"/>
                <a:cs typeface="Lucida Sans Unicode" pitchFamily="34" charset="0"/>
              </a:rPr>
              <a:t>enctype</a:t>
            </a:r>
            <a:r>
              <a:rPr lang="en-GB" b="0" dirty="0">
                <a:solidFill>
                  <a:schemeClr val="tx1"/>
                </a:solidFill>
                <a:latin typeface="Lucida Sans Unicode" pitchFamily="34" charset="0"/>
                <a:ea typeface="Times New Roman" panose="02020603050405020304" pitchFamily="18" charset="0"/>
                <a:cs typeface="Lucida Sans Unicode" pitchFamily="34" charset="0"/>
              </a:rPr>
              <a:t> = "multipart/form-data" }</a:t>
            </a:r>
            <a:r>
              <a:rPr lang="en-US" b="0" dirty="0">
                <a:solidFill>
                  <a:schemeClr val="tx1"/>
                </a:solidFill>
                <a:latin typeface="Lucida Sans Unicode" pitchFamily="34" charset="0"/>
                <a:ea typeface="Times New Roman" panose="02020603050405020304" pitchFamily="18" charset="0"/>
                <a:cs typeface="Lucida Sans Unicode" pitchFamily="34" charset="0"/>
              </a:rPr>
              <a:t>))</a:t>
            </a:r>
          </a:p>
          <a:p>
            <a:r>
              <a:rPr lang="en-US" b="0" dirty="0">
                <a:solidFill>
                  <a:schemeClr val="tx1"/>
                </a:solidFill>
                <a:latin typeface="Lucida Sans Unicode" pitchFamily="34" charset="0"/>
                <a:cs typeface="Lucida Sans Unicode" pitchFamily="34" charset="0"/>
              </a:rPr>
              <a:t>{</a:t>
            </a:r>
          </a:p>
          <a:p>
            <a:r>
              <a:rPr lang="en-US" b="0" dirty="0">
                <a:solidFill>
                  <a:schemeClr val="tx1"/>
                </a:solidFill>
                <a:latin typeface="Lucida Sans Unicode" pitchFamily="34" charset="0"/>
                <a:cs typeface="Lucida Sans Unicode" pitchFamily="34" charset="0"/>
              </a:rPr>
              <a:t>   @* Place input controls here *@</a:t>
            </a:r>
          </a:p>
          <a:p>
            <a:r>
              <a:rPr lang="en-US" b="0" dirty="0">
                <a:solidFill>
                  <a:schemeClr val="tx1"/>
                </a:solidFill>
                <a:latin typeface="Lucida Sans Unicode" pitchFamily="34"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1841327" y="4582245"/>
            <a:ext cx="6187212"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cs typeface="Lucida Sans Unicode" pitchFamily="34" charset="0"/>
              </a:rPr>
              <a:t>&lt;form action="/Photo/Create" method="post“</a:t>
            </a:r>
          </a:p>
          <a:p>
            <a:r>
              <a:rPr lang="en-US" b="0" dirty="0">
                <a:solidFill>
                  <a:schemeClr val="tx1"/>
                </a:solidFill>
                <a:latin typeface="Lucida Sans Unicode" pitchFamily="34" charset="0"/>
                <a:cs typeface="Lucida Sans Unicode" pitchFamily="34" charset="0"/>
              </a:rPr>
              <a:t>   </a:t>
            </a:r>
            <a:r>
              <a:rPr lang="en-US" b="0" dirty="0" err="1">
                <a:solidFill>
                  <a:schemeClr val="tx1"/>
                </a:solidFill>
                <a:latin typeface="Lucida Sans Unicode" pitchFamily="34" charset="0"/>
                <a:cs typeface="Lucida Sans Unicode" pitchFamily="34" charset="0"/>
              </a:rPr>
              <a:t>enctype</a:t>
            </a:r>
            <a:r>
              <a:rPr lang="en-US" b="0" dirty="0">
                <a:solidFill>
                  <a:schemeClr val="tx1"/>
                </a:solidFill>
                <a:latin typeface="Lucida Sans Unicode" pitchFamily="34" charset="0"/>
                <a:cs typeface="Lucida Sans Unicode" pitchFamily="34" charset="0"/>
              </a:rPr>
              <a:t>="multipart/form-data"&gt;</a:t>
            </a:r>
          </a:p>
          <a:p>
            <a:endParaRPr lang="en-US" b="0" dirty="0">
              <a:solidFill>
                <a:schemeClr val="tx1"/>
              </a:solidFill>
              <a:latin typeface="Lucida Sans Unicode" pitchFamily="34" charset="0"/>
              <a:cs typeface="Lucida Sans Unicode" pitchFamily="34" charset="0"/>
            </a:endParaRPr>
          </a:p>
          <a:p>
            <a:r>
              <a:rPr lang="en-US" b="0" dirty="0">
                <a:solidFill>
                  <a:schemeClr val="tx1"/>
                </a:solidFill>
                <a:latin typeface="Lucida Sans Unicode" pitchFamily="34" charset="0"/>
                <a:cs typeface="Lucida Sans Unicode" pitchFamily="34" charset="0"/>
              </a:rPr>
              <a:t>&lt;/form&gt;</a:t>
            </a:r>
            <a:endParaRPr lang="en-GB" b="0" dirty="0">
              <a:solidFill>
                <a:schemeClr val="tx1"/>
              </a:solidFill>
              <a:latin typeface="Lucida Sans Unicode" pitchFamily="34" charset="0"/>
              <a:cs typeface="Lucida Sans Unicode" pitchFamily="34" charset="0"/>
            </a:endParaRPr>
          </a:p>
        </p:txBody>
      </p:sp>
      <p:sp>
        <p:nvSpPr>
          <p:cNvPr id="7" name="Bent Arrow 6"/>
          <p:cNvSpPr/>
          <p:nvPr/>
        </p:nvSpPr>
        <p:spPr bwMode="auto">
          <a:xfrm flipV="1">
            <a:off x="831283" y="4240377"/>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Tree>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9</TotalTime>
  <Words>2198</Words>
  <Application>Microsoft Office PowerPoint</Application>
  <PresentationFormat>Presentación en pantalla (4:3)</PresentationFormat>
  <Paragraphs>204</Paragraphs>
  <Slides>13</Slides>
  <Notes>13</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13</vt:i4>
      </vt:variant>
    </vt:vector>
  </HeadingPairs>
  <TitlesOfParts>
    <vt:vector size="24" baseType="lpstr">
      <vt:lpstr>Arial</vt:lpstr>
      <vt:lpstr>Wingdings</vt:lpstr>
      <vt:lpstr>Segoe UI Light</vt:lpstr>
      <vt:lpstr>Lucida Sans Unicode</vt:lpstr>
      <vt:lpstr>Times New Roman</vt:lpstr>
      <vt:lpstr>Segoe Light</vt:lpstr>
      <vt:lpstr>Calibri</vt:lpstr>
      <vt:lpstr>Segoe UI</vt:lpstr>
      <vt:lpstr>Courier New</vt:lpstr>
      <vt:lpstr>Verdana</vt:lpstr>
      <vt:lpstr>Presentation1</vt:lpstr>
      <vt:lpstr>Developing ASP.NET MVC 4 Views
</vt:lpstr>
      <vt:lpstr>Adding Views</vt:lpstr>
      <vt:lpstr>Differentiating Server Side Code from HTML</vt:lpstr>
      <vt:lpstr>Features of Razor Syntax</vt:lpstr>
      <vt:lpstr>Binding Views to Model Classes and Displaying Properties</vt:lpstr>
      <vt:lpstr>Rendering Accessible HTML</vt:lpstr>
      <vt:lpstr>Using Action Helpers</vt:lpstr>
      <vt:lpstr>Using Display Helpers</vt:lpstr>
      <vt:lpstr>The Begin Form Helper</vt:lpstr>
      <vt:lpstr>Using Editor Helpers</vt:lpstr>
      <vt:lpstr>Using Validation Helpers</vt:lpstr>
      <vt:lpstr>Creating Partial Views</vt:lpstr>
      <vt:lpstr>Using Partial Views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Module05</dc:title>
  <dc:creator>karthi</dc:creator>
  <cp:lastModifiedBy>Sergio Vargas MCPD</cp:lastModifiedBy>
  <cp:revision>5</cp:revision>
  <dcterms:created xsi:type="dcterms:W3CDTF">2013-03-05T05:36:55Z</dcterms:created>
  <dcterms:modified xsi:type="dcterms:W3CDTF">2018-05-08T11:56:47Z</dcterms:modified>
</cp:coreProperties>
</file>