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
  </p:notesMasterIdLst>
  <p:sldIdLst>
    <p:sldId id="257" r:id="rId2"/>
    <p:sldId id="262" r:id="rId3"/>
    <p:sldId id="263" r:id="rId4"/>
    <p:sldId id="264" r:id="rId5"/>
    <p:sldId id="265" r:id="rId6"/>
  </p:sldIdLst>
  <p:sldSz cx="9144000" cy="6858000" type="screen4x3"/>
  <p:notesSz cx="6858000" cy="9144000"/>
  <p:embeddedFontLst>
    <p:embeddedFont>
      <p:font typeface="Segoe UI Light" panose="020B0502040204020203" pitchFamily="34" charset="0"/>
      <p:regular r:id="rId8"/>
      <p:italic r:id="rId9"/>
    </p:embeddedFont>
    <p:embeddedFont>
      <p:font typeface="Lucida Sans Unicode" panose="020B0602030504020204" pitchFamily="34" charset="0"/>
      <p:regular r:id="rId10"/>
    </p:embeddedFont>
    <p:embeddedFont>
      <p:font typeface="Segoe Light" panose="020B0604020202020204" charset="0"/>
      <p:regular r:id="rId11"/>
      <p:italic r:id="rId12"/>
    </p:embeddedFont>
    <p:embeddedFont>
      <p:font typeface="Calibri" panose="020F0502020204030204" pitchFamily="34" charset="0"/>
      <p:regular r:id="rId13"/>
      <p:bold r:id="rId14"/>
      <p:italic r:id="rId15"/>
      <p:boldItalic r:id="rId16"/>
    </p:embeddedFont>
    <p:embeddedFont>
      <p:font typeface="Segoe UI" panose="020B0502040204020203" pitchFamily="3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58" autoAdjust="0"/>
  </p:normalViewPr>
  <p:slideViewPr>
    <p:cSldViewPr>
      <p:cViewPr varScale="1">
        <p:scale>
          <a:sx n="66" d="100"/>
          <a:sy n="66" d="100"/>
        </p:scale>
        <p:origin x="1326" y="66"/>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0B074-D6BC-440F-B812-8455BBAA4835}" type="datetimeFigureOut">
              <a:rPr lang="en-US" smtClean="0"/>
              <a:pPr/>
              <a:t>5/8/2018</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BECAE0-88CF-4BD0-8053-09CCA4ACCF5C}"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1BECAE0-88CF-4BD0-8053-09CCA4ACCF5C}"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4 Web Applications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1BECAE0-88CF-4BD0-8053-09CCA4ACCF5C}"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4 Web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default route is described in this topic verbally so the students understand how the route functions. In the next topic, the code for the default route is introduced.</a:t>
            </a:r>
          </a:p>
          <a:p>
            <a:pPr>
              <a:lnSpc>
                <a:spcPct val="115000"/>
              </a:lnSpc>
              <a:spcAft>
                <a:spcPts val="1000"/>
              </a:spcAft>
            </a:pPr>
            <a:r>
              <a:rPr lang="en-US" sz="1000">
                <a:latin typeface="Arial"/>
                <a:ea typeface="Calibri"/>
                <a:cs typeface="Times New Roman"/>
              </a:rPr>
              <a:t>The logic described under Controller Factories and Routes has already been covered in Module 4 in the topic “Responding to User Actions”. However that discussion omitted any mention of routes for simplicity because students had not yet heard about the routing engine. In this topic, the same logic is described, but the importance of routes is emphasized. You must inform the students that they have already seen this logic but this time, routing decisions are included.</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A user wants to edit a comment that she created in your MVC application. You have not created any custom routes. What URL do you think she must request to see the edit view with the right comment?</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correct URL would be http://servername/comment/edit/id, where servername is the name of the web server and domain and id</a:t>
            </a:r>
            <a:r>
              <a:rPr lang="en-US" sz="1000" b="1" i="1">
                <a:latin typeface="Arial"/>
                <a:ea typeface="Calibri"/>
                <a:cs typeface="Times New Roman"/>
              </a:rPr>
              <a:t> </a:t>
            </a:r>
            <a:r>
              <a:rPr lang="en-US" sz="1000">
                <a:latin typeface="Arial"/>
                <a:ea typeface="Calibri"/>
                <a:cs typeface="Times New Roman"/>
              </a:rPr>
              <a:t>is the ID number of the comment. This assumes that comments are handled by a controller called </a:t>
            </a:r>
            <a:r>
              <a:rPr lang="en-US" sz="1000" b="1">
                <a:latin typeface="Arial"/>
                <a:ea typeface="Calibri"/>
                <a:cs typeface="Times New Roman"/>
              </a:rPr>
              <a:t>CommentController</a:t>
            </a:r>
            <a:r>
              <a:rPr lang="en-US" sz="1000">
                <a:latin typeface="Arial"/>
                <a:ea typeface="Calibri"/>
                <a:cs typeface="Times New Roman"/>
              </a:rPr>
              <a:t> and edit operations are handled by an action called </a:t>
            </a:r>
            <a:r>
              <a:rPr lang="en-US" sz="1000" b="1">
                <a:latin typeface="Arial"/>
                <a:ea typeface="Calibri"/>
                <a:cs typeface="Times New Roman"/>
              </a:rPr>
              <a:t>Edit</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E1BECAE0-88CF-4BD0-8053-09CCA4ACCF5C}"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4 Web Applications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Times New Roman"/>
                <a:cs typeface="Times New Roman"/>
              </a:rPr>
              <a:t>Question:</a:t>
            </a:r>
            <a:r>
              <a:rPr lang="en-US" sz="1000">
                <a:latin typeface="Arial"/>
                <a:ea typeface="Times New Roman"/>
                <a:cs typeface="Times New Roman"/>
              </a:rPr>
              <a:t> A developer has removed all code from the </a:t>
            </a:r>
            <a:r>
              <a:rPr lang="en-US" sz="1000" b="1">
                <a:latin typeface="Arial"/>
                <a:ea typeface="Times New Roman"/>
                <a:cs typeface="Times New Roman"/>
              </a:rPr>
              <a:t>Application_Start()</a:t>
            </a:r>
            <a:r>
              <a:rPr lang="en-US" sz="1000">
                <a:latin typeface="Arial"/>
                <a:ea typeface="Times New Roman"/>
                <a:cs typeface="Times New Roman"/>
              </a:rPr>
              <a:t> method in </a:t>
            </a:r>
            <a:r>
              <a:rPr lang="en-US" sz="1000" b="1">
                <a:latin typeface="Arial"/>
                <a:ea typeface="Times New Roman"/>
                <a:cs typeface="Times New Roman"/>
              </a:rPr>
              <a:t>Global.asax.cs</a:t>
            </a:r>
            <a:r>
              <a:rPr lang="en-US" sz="1000">
                <a:latin typeface="Arial"/>
                <a:ea typeface="Times New Roman"/>
                <a:cs typeface="Times New Roman"/>
              </a:rPr>
              <a:t>. When he runs the application, he receives 404 errors for any request, regardless of the relative URL. Why does this occur?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Because the developer removed the call to </a:t>
            </a:r>
            <a:r>
              <a:rPr lang="en-US" sz="1000" b="1">
                <a:latin typeface="Arial"/>
                <a:ea typeface="Calibri"/>
                <a:cs typeface="Times New Roman"/>
              </a:rPr>
              <a:t>RouteConfig.RegisterRoutes()</a:t>
            </a:r>
            <a:r>
              <a:rPr lang="en-US" sz="1000">
                <a:latin typeface="Arial"/>
                <a:ea typeface="Calibri"/>
                <a:cs typeface="Times New Roman"/>
              </a:rPr>
              <a:t>, no code in </a:t>
            </a:r>
            <a:r>
              <a:rPr lang="en-US" sz="1000" b="1">
                <a:latin typeface="Arial"/>
                <a:ea typeface="Calibri"/>
                <a:cs typeface="Times New Roman"/>
              </a:rPr>
              <a:t>RouteConfig.cs</a:t>
            </a:r>
            <a:r>
              <a:rPr lang="en-US" sz="1000">
                <a:latin typeface="Arial"/>
                <a:ea typeface="Calibri"/>
                <a:cs typeface="Times New Roman"/>
              </a:rPr>
              <a:t> is run when the application starts. This means that no routes are added to the routing table; therefore, MVC cannot locate the right controller or action to handle any request.</a:t>
            </a:r>
          </a:p>
        </p:txBody>
      </p:sp>
      <p:sp>
        <p:nvSpPr>
          <p:cNvPr id="4" name="Slide Number Placeholder 3"/>
          <p:cNvSpPr>
            <a:spLocks noGrp="1"/>
          </p:cNvSpPr>
          <p:nvPr>
            <p:ph type="sldNum" sz="quarter" idx="10"/>
          </p:nvPr>
        </p:nvSpPr>
        <p:spPr/>
        <p:txBody>
          <a:bodyPr/>
          <a:lstStyle/>
          <a:p>
            <a:fld id="{E1BECAE0-88CF-4BD0-8053-09CCA4ACCF5C}"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4 Web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A developer has replaced the default model binder with a custom model binder. Now, several action methods are throwing exceptions on lines that use action parameters. How can you fix this bug?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This problem has probably arisen because you were relying on the default model binder matching route segment variables to action parameters. The custom model binder does not pass route values to action parameters in the same manner as default model binder. Therefore, parameters are null when you use them. You can either return to using the default model binder or use </a:t>
            </a:r>
            <a:r>
              <a:rPr lang="en-US" sz="1000" b="1">
                <a:latin typeface="Arial"/>
                <a:ea typeface="Calibri"/>
                <a:cs typeface="Times New Roman"/>
              </a:rPr>
              <a:t>RouteData.Values</a:t>
            </a:r>
            <a:r>
              <a:rPr lang="en-US" sz="1000">
                <a:latin typeface="Arial"/>
                <a:ea typeface="Calibri"/>
                <a:cs typeface="Segoe UI"/>
              </a:rPr>
              <a:t> to access segment variable values.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1BECAE0-88CF-4BD0-8053-09CCA4ACCF5C}"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4 Web Applications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Structuring ASP.NET MVC 4 Web Applications</a:t>
            </a:r>
          </a:p>
        </p:txBody>
      </p:sp>
      <p:sp>
        <p:nvSpPr>
          <p:cNvPr id="3" name="Text Placeholder 2"/>
          <p:cNvSpPr>
            <a:spLocks noGrp="1"/>
          </p:cNvSpPr>
          <p:nvPr>
            <p:ph type="body" idx="1"/>
          </p:nvPr>
        </p:nvSpPr>
        <p:spPr/>
        <p:txBody>
          <a:bodyPr/>
          <a:lstStyle/>
          <a:p>
            <a:r>
              <a:rPr lang="en-US" dirty="0"/>
              <a:t>Configuring Routes</a:t>
            </a:r>
            <a:r>
              <a:rPr lang="en-US"/>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Routes</a:t>
            </a:r>
          </a:p>
        </p:txBody>
      </p:sp>
      <p:sp>
        <p:nvSpPr>
          <p:cNvPr id="3" name="Text Placeholder 2"/>
          <p:cNvSpPr>
            <a:spLocks noGrp="1"/>
          </p:cNvSpPr>
          <p:nvPr>
            <p:ph type="body" idx="1"/>
          </p:nvPr>
        </p:nvSpPr>
        <p:spPr/>
        <p:txBody>
          <a:bodyPr/>
          <a:lstStyle/>
          <a:p>
            <a:r>
              <a:rPr lang="en-US"/>
              <a:t>The ASP.NET Routing Engine
Adding and Configuring Routes
Using Routes to Pass Parameters
Demonstration: How to Add Routes
Unit Tests and Routes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ASP.NET Routing Engine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default route:</a:t>
            </a:r>
          </a:p>
          <a:p>
            <a:endParaRPr lang="en-US" dirty="0"/>
          </a:p>
          <a:p>
            <a:endParaRPr lang="en-US" dirty="0"/>
          </a:p>
          <a:p>
            <a:endParaRPr lang="en-US" dirty="0"/>
          </a:p>
          <a:p>
            <a:endParaRPr lang="en-US" dirty="0"/>
          </a:p>
          <a:p>
            <a:pPr>
              <a:buNone/>
            </a:pPr>
            <a:endParaRPr lang="en-US" dirty="0"/>
          </a:p>
          <a:p>
            <a:r>
              <a:rPr lang="en-US" dirty="0"/>
              <a:t>Custom routes:</a:t>
            </a:r>
          </a:p>
          <a:p>
            <a:pPr lvl="1"/>
            <a:r>
              <a:rPr lang="en-US" dirty="0"/>
              <a:t>To make URLs easier for site visitors to understand.</a:t>
            </a:r>
          </a:p>
          <a:p>
            <a:pPr lvl="1"/>
            <a:r>
              <a:rPr lang="en-US" dirty="0"/>
              <a:t>To improve search engine rankings.</a:t>
            </a:r>
          </a:p>
          <a:p>
            <a:r>
              <a:rPr lang="en-US" dirty="0"/>
              <a:t>Controller factories and routes.</a:t>
            </a:r>
          </a:p>
        </p:txBody>
      </p:sp>
      <p:sp>
        <p:nvSpPr>
          <p:cNvPr id="5" name="TextBox 4"/>
          <p:cNvSpPr txBox="1"/>
          <p:nvPr/>
        </p:nvSpPr>
        <p:spPr>
          <a:xfrm>
            <a:off x="458788" y="1902373"/>
            <a:ext cx="507536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t>http://www.adworks.com/photo/display/1</a:t>
            </a:r>
          </a:p>
        </p:txBody>
      </p:sp>
      <p:sp>
        <p:nvSpPr>
          <p:cNvPr id="6" name="TextBox 5"/>
          <p:cNvSpPr txBox="1"/>
          <p:nvPr/>
        </p:nvSpPr>
        <p:spPr>
          <a:xfrm>
            <a:off x="1327854"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a:t>Controller</a:t>
            </a:r>
          </a:p>
        </p:txBody>
      </p:sp>
      <p:sp>
        <p:nvSpPr>
          <p:cNvPr id="7" name="TextBox 6"/>
          <p:cNvSpPr txBox="1"/>
          <p:nvPr/>
        </p:nvSpPr>
        <p:spPr>
          <a:xfrm>
            <a:off x="4051971"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a:t>Action</a:t>
            </a:r>
          </a:p>
        </p:txBody>
      </p:sp>
      <p:sp>
        <p:nvSpPr>
          <p:cNvPr id="8" name="TextBox 7"/>
          <p:cNvSpPr txBox="1"/>
          <p:nvPr/>
        </p:nvSpPr>
        <p:spPr>
          <a:xfrm>
            <a:off x="6776088" y="3468413"/>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a:t>ID</a:t>
            </a:r>
          </a:p>
        </p:txBody>
      </p:sp>
      <p:cxnSp>
        <p:nvCxnSpPr>
          <p:cNvPr id="9" name="Straight Arrow Connector 8"/>
          <p:cNvCxnSpPr/>
          <p:nvPr/>
        </p:nvCxnSpPr>
        <p:spPr bwMode="auto">
          <a:xfrm flipH="1">
            <a:off x="2263854" y="2293883"/>
            <a:ext cx="1425277"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764610" y="2293883"/>
            <a:ext cx="223361"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5344700" y="2296616"/>
            <a:ext cx="2367388" cy="108771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
        <p:nvSpPr>
          <p:cNvPr id="12" name="TextBox 11"/>
          <p:cNvSpPr txBox="1"/>
          <p:nvPr/>
        </p:nvSpPr>
        <p:spPr>
          <a:xfrm>
            <a:off x="2097048" y="2685393"/>
            <a:ext cx="56150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b="0" dirty="0"/>
              <a:t>Default Route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and Configuring Routes</a:t>
            </a:r>
          </a:p>
        </p:txBody>
      </p:sp>
      <p:sp>
        <p:nvSpPr>
          <p:cNvPr id="4" name="Content Placeholder 2"/>
          <p:cNvSpPr>
            <a:spLocks noGrp="1"/>
          </p:cNvSpPr>
          <p:nvPr/>
        </p:nvSpPr>
        <p:spPr bwMode="auto">
          <a:xfrm>
            <a:off x="175000" y="111581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Understand the properties of a route: </a:t>
            </a:r>
          </a:p>
          <a:p>
            <a:pPr lvl="1"/>
            <a:r>
              <a:rPr lang="en-US" sz="1800" dirty="0"/>
              <a:t>Include Name, URL, Constraints </a:t>
            </a:r>
          </a:p>
          <a:p>
            <a:pPr lvl="1">
              <a:buNone/>
            </a:pPr>
            <a:r>
              <a:rPr lang="en-US" sz="1800" dirty="0"/>
              <a:t>   and Defaults.</a:t>
            </a:r>
          </a:p>
          <a:p>
            <a:r>
              <a:rPr lang="en-US" sz="2400" dirty="0"/>
              <a:t>Analyze the default route </a:t>
            </a:r>
          </a:p>
          <a:p>
            <a:pPr>
              <a:buNone/>
            </a:pPr>
            <a:r>
              <a:rPr lang="en-US" sz="2400" dirty="0"/>
              <a:t>  code:</a:t>
            </a:r>
          </a:p>
          <a:p>
            <a:pPr lvl="1"/>
            <a:r>
              <a:rPr lang="en-US" sz="1800" dirty="0"/>
              <a:t>Specifies </a:t>
            </a:r>
            <a:r>
              <a:rPr lang="en-US" sz="1800" b="1" dirty="0"/>
              <a:t>Name</a:t>
            </a:r>
            <a:r>
              <a:rPr lang="en-US" sz="1800" dirty="0"/>
              <a:t>, </a:t>
            </a:r>
            <a:r>
              <a:rPr lang="en-US" sz="1800" b="1" dirty="0"/>
              <a:t>URL</a:t>
            </a:r>
            <a:r>
              <a:rPr lang="en-US" sz="1800" dirty="0"/>
              <a:t> ,and </a:t>
            </a:r>
            <a:r>
              <a:rPr lang="en-US" sz="1800" b="1" dirty="0"/>
              <a:t>Defaults </a:t>
            </a:r>
          </a:p>
          <a:p>
            <a:pPr lvl="1">
              <a:buNone/>
            </a:pPr>
            <a:r>
              <a:rPr lang="en-US" sz="1800" dirty="0"/>
              <a:t>   properties.</a:t>
            </a:r>
            <a:endParaRPr lang="en-US" dirty="0"/>
          </a:p>
          <a:p>
            <a:r>
              <a:rPr lang="en-US" sz="2400" dirty="0"/>
              <a:t>Create Custom Routes:</a:t>
            </a:r>
          </a:p>
          <a:p>
            <a:pPr lvl="1"/>
            <a:r>
              <a:rPr lang="en-US" sz="1800" dirty="0"/>
              <a:t>Involves calling the</a:t>
            </a:r>
          </a:p>
          <a:p>
            <a:pPr lvl="1">
              <a:buNone/>
            </a:pPr>
            <a:r>
              <a:rPr lang="en-US" sz="1800" dirty="0"/>
              <a:t>   </a:t>
            </a:r>
            <a:r>
              <a:rPr lang="en-US" sz="1800" b="1" dirty="0" err="1"/>
              <a:t>routes.MapHttpRoute</a:t>
            </a:r>
            <a:r>
              <a:rPr lang="en-US" sz="1800" b="1" dirty="0"/>
              <a:t>()</a:t>
            </a:r>
            <a:r>
              <a:rPr lang="en-US" sz="1800" dirty="0"/>
              <a:t> method.</a:t>
            </a:r>
            <a:endParaRPr lang="en-US" dirty="0"/>
          </a:p>
          <a:p>
            <a:r>
              <a:rPr lang="en-US" sz="2400" dirty="0"/>
              <a:t>Understand the precedence </a:t>
            </a:r>
          </a:p>
          <a:p>
            <a:pPr>
              <a:buNone/>
            </a:pPr>
            <a:r>
              <a:rPr lang="en-US" sz="2400" dirty="0"/>
              <a:t>  of routes:</a:t>
            </a:r>
          </a:p>
          <a:p>
            <a:pPr lvl="1"/>
            <a:r>
              <a:rPr lang="en-US" sz="1800" dirty="0"/>
              <a:t>Add routes to the </a:t>
            </a:r>
            <a:r>
              <a:rPr lang="en-US" sz="1800" b="1" dirty="0" err="1"/>
              <a:t>RouteTable.Routes</a:t>
            </a:r>
            <a:r>
              <a:rPr lang="en-US" sz="1800" dirty="0"/>
              <a:t> </a:t>
            </a:r>
          </a:p>
          <a:p>
            <a:pPr lvl="1">
              <a:buNone/>
            </a:pPr>
            <a:r>
              <a:rPr lang="en-US" sz="1800" dirty="0"/>
              <a:t>   collection in the appropriate order</a:t>
            </a:r>
          </a:p>
          <a:p>
            <a:pPr>
              <a:buNone/>
            </a:pPr>
            <a:endParaRPr lang="en-US" sz="2400" dirty="0"/>
          </a:p>
        </p:txBody>
      </p:sp>
      <p:sp>
        <p:nvSpPr>
          <p:cNvPr id="5" name="TextBox 4"/>
          <p:cNvSpPr txBox="1"/>
          <p:nvPr/>
        </p:nvSpPr>
        <p:spPr>
          <a:xfrm>
            <a:off x="4809784" y="1529007"/>
            <a:ext cx="4189680" cy="2062103"/>
          </a:xfrm>
          <a:prstGeom prst="rect">
            <a:avLst/>
          </a:prstGeom>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latin typeface="Lucida Sans Unicode" pitchFamily="34" charset="0"/>
                <a:cs typeface="Lucida Sans Unicode" pitchFamily="34" charset="0"/>
              </a:rPr>
              <a:t>routes.MapRoute</a:t>
            </a:r>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name: "Default",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url: "{controller}/{action}/{id}",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defaults: new { </a:t>
            </a:r>
          </a:p>
          <a:p>
            <a:r>
              <a:rPr lang="en-US" sz="1600" b="0" dirty="0">
                <a:latin typeface="Lucida Sans Unicode" pitchFamily="34" charset="0"/>
                <a:cs typeface="Lucida Sans Unicode" pitchFamily="34" charset="0"/>
              </a:rPr>
              <a:t>      controller = "Home", </a:t>
            </a:r>
          </a:p>
          <a:p>
            <a:r>
              <a:rPr lang="en-US" sz="1600" b="0" dirty="0">
                <a:latin typeface="Lucida Sans Unicode" pitchFamily="34" charset="0"/>
                <a:cs typeface="Lucida Sans Unicode" pitchFamily="34" charset="0"/>
              </a:rPr>
              <a:t>      action = "Index", </a:t>
            </a:r>
          </a:p>
          <a:p>
            <a:r>
              <a:rPr lang="en-US" sz="1600" b="0" dirty="0">
                <a:latin typeface="Lucida Sans Unicode" pitchFamily="34" charset="0"/>
                <a:cs typeface="Lucida Sans Unicode" pitchFamily="34" charset="0"/>
              </a:rPr>
              <a:t>      id = </a:t>
            </a:r>
            <a:r>
              <a:rPr lang="en-US" sz="1600" b="0" dirty="0" err="1">
                <a:latin typeface="Lucida Sans Unicode" pitchFamily="34" charset="0"/>
                <a:cs typeface="Lucida Sans Unicode" pitchFamily="34" charset="0"/>
              </a:rPr>
              <a:t>UrlParameter.Optional</a:t>
            </a:r>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
        <p:nvSpPr>
          <p:cNvPr id="6" name="Rectangle 5"/>
          <p:cNvSpPr/>
          <p:nvPr/>
        </p:nvSpPr>
        <p:spPr>
          <a:xfrm>
            <a:off x="4809783" y="3774121"/>
            <a:ext cx="4189681" cy="2603790"/>
          </a:xfrm>
          <a:prstGeom prst="rect">
            <a:avLst/>
          </a:prstGeom>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nSpc>
                <a:spcPct val="115000"/>
              </a:lnSpc>
              <a:spcAft>
                <a:spcPts val="0"/>
              </a:spcAft>
            </a:pPr>
            <a:r>
              <a:rPr lang="en-US" sz="1600" b="0" dirty="0" err="1">
                <a:latin typeface="Lucida Sans Unicode" pitchFamily="34" charset="0"/>
                <a:ea typeface="Times New Roman" panose="02020603050405020304" pitchFamily="18" charset="0"/>
                <a:cs typeface="Lucida Sans Unicode" pitchFamily="34" charset="0"/>
              </a:rPr>
              <a:t>routes.MapRoute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name: "</a:t>
            </a:r>
            <a:r>
              <a:rPr lang="en-US" sz="1600" b="0" dirty="0" err="1">
                <a:latin typeface="Lucida Sans Unicode" pitchFamily="34" charset="0"/>
                <a:ea typeface="Times New Roman" panose="02020603050405020304" pitchFamily="18" charset="0"/>
                <a:cs typeface="Lucida Sans Unicode" pitchFamily="34" charset="0"/>
              </a:rPr>
              <a:t>PhotoRoute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url: "photo/{id}",</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defaults: new { </a:t>
            </a: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controller = "Photo", </a:t>
            </a: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action = "Details"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constraints: new { </a:t>
            </a: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id = "[0-9]+"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c92287f-ce6b-4495-afb8-8f2260952e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Routes to Pass 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access the values of these variables by</a:t>
            </a:r>
          </a:p>
          <a:p>
            <a:pPr lvl="1"/>
            <a:r>
              <a:rPr lang="en-US" dirty="0"/>
              <a:t>Using the </a:t>
            </a:r>
            <a:r>
              <a:rPr lang="en-US" b="1" dirty="0" err="1"/>
              <a:t>RouteData.Values</a:t>
            </a:r>
            <a:r>
              <a:rPr lang="en-US" b="1" dirty="0"/>
              <a:t> </a:t>
            </a:r>
            <a:r>
              <a:rPr lang="en-US" dirty="0"/>
              <a:t>collection.</a:t>
            </a:r>
          </a:p>
          <a:p>
            <a:pPr lvl="1"/>
            <a:r>
              <a:rPr lang="en-US" dirty="0"/>
              <a:t>Using the model binding to pass appropriate parameters to actions.</a:t>
            </a:r>
          </a:p>
          <a:p>
            <a:endParaRPr lang="en-US" dirty="0"/>
          </a:p>
          <a:p>
            <a:r>
              <a:rPr lang="en-US" dirty="0"/>
              <a:t>You can use optional parameters to match a route, irrespective of whether parameter values are supplied.</a:t>
            </a:r>
          </a:p>
          <a:p>
            <a:endParaRPr lang="en-US" dirty="0"/>
          </a:p>
        </p:txBody>
      </p:sp>
    </p:spTree>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TotalTime>
  <Words>779</Words>
  <Application>Microsoft Office PowerPoint</Application>
  <PresentationFormat>Presentación en pantalla (4:3)</PresentationFormat>
  <Paragraphs>83</Paragraphs>
  <Slides>5</Slides>
  <Notes>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vt:i4>
      </vt:variant>
    </vt:vector>
  </HeadingPairs>
  <TitlesOfParts>
    <vt:vector size="15" baseType="lpstr">
      <vt:lpstr>Arial</vt:lpstr>
      <vt:lpstr>Wingdings</vt:lpstr>
      <vt:lpstr>Segoe UI Light</vt:lpstr>
      <vt:lpstr>Lucida Sans Unicode</vt:lpstr>
      <vt:lpstr>Times New Roman</vt:lpstr>
      <vt:lpstr>Segoe Light</vt:lpstr>
      <vt:lpstr>Calibri</vt:lpstr>
      <vt:lpstr>Segoe UI</vt:lpstr>
      <vt:lpstr>Verdana</vt:lpstr>
      <vt:lpstr>Presentation1</vt:lpstr>
      <vt:lpstr>Structuring ASP.NET MVC 4 Web Applications</vt:lpstr>
      <vt:lpstr>Configuring Routes</vt:lpstr>
      <vt:lpstr>The ASP.NET Routing Engine</vt:lpstr>
      <vt:lpstr>Adding and Configuring Routes</vt:lpstr>
      <vt:lpstr>Using Routes to Pass Parameters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Module07</dc:title>
  <dc:creator>karthi</dc:creator>
  <cp:lastModifiedBy>Sergio Vargas MCPD</cp:lastModifiedBy>
  <cp:revision>7</cp:revision>
  <dcterms:created xsi:type="dcterms:W3CDTF">2013-03-05T12:31:32Z</dcterms:created>
  <dcterms:modified xsi:type="dcterms:W3CDTF">2018-05-08T11:59:02Z</dcterms:modified>
</cp:coreProperties>
</file>