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3"/>
  </p:notesMasterIdLst>
  <p:sldIdLst>
    <p:sldId id="257" r:id="rId2"/>
    <p:sldId id="258" r:id="rId3"/>
    <p:sldId id="259" r:id="rId4"/>
    <p:sldId id="260" r:id="rId5"/>
    <p:sldId id="261" r:id="rId6"/>
    <p:sldId id="262" r:id="rId7"/>
    <p:sldId id="263" r:id="rId8"/>
    <p:sldId id="264" r:id="rId9"/>
    <p:sldId id="266" r:id="rId10"/>
    <p:sldId id="267" r:id="rId11"/>
    <p:sldId id="268" r:id="rId12"/>
  </p:sldIdLst>
  <p:sldSz cx="9144000" cy="6858000" type="screen4x3"/>
  <p:notesSz cx="6858000" cy="9144000"/>
  <p:embeddedFontLst>
    <p:embeddedFont>
      <p:font typeface="Calibri" panose="020F0502020204030204" pitchFamily="34" charset="0"/>
      <p:regular r:id="rId14"/>
      <p:bold r:id="rId15"/>
      <p:italic r:id="rId16"/>
      <p:boldItalic r:id="rId17"/>
    </p:embeddedFont>
    <p:embeddedFont>
      <p:font typeface="Segoe UI" panose="020B0502040204020203" pitchFamily="34" charset="0"/>
      <p:regular r:id="rId18"/>
      <p:bold r:id="rId19"/>
      <p:italic r:id="rId20"/>
      <p:boldItalic r:id="rId21"/>
    </p:embeddedFont>
    <p:embeddedFont>
      <p:font typeface="Segoe Light" panose="020B0604020202020204" charset="0"/>
      <p:regular r:id="rId22"/>
      <p:italic r:id="rId23"/>
    </p:embeddedFont>
    <p:embeddedFont>
      <p:font typeface="Verdana" panose="020B0604030504040204" pitchFamily="34" charset="0"/>
      <p:regular r:id="rId24"/>
      <p:bold r:id="rId25"/>
      <p:italic r:id="rId26"/>
      <p:boldItalic r:id="rId27"/>
    </p:embeddedFont>
    <p:embeddedFont>
      <p:font typeface="Segoe UI Light" panose="020B0502040204020203" pitchFamily="34" charset="0"/>
      <p:regular r:id="rId28"/>
      <p:italic r:id="rId29"/>
    </p:embeddedFont>
    <p:embeddedFont>
      <p:font typeface="Lucida Sans Unicode" panose="020B0602030504020204" pitchFamily="34" charset="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715" autoAdjust="0"/>
  </p:normalViewPr>
  <p:slideViewPr>
    <p:cSldViewPr>
      <p:cViewPr varScale="1">
        <p:scale>
          <a:sx n="68" d="100"/>
          <a:sy n="68" d="100"/>
        </p:scale>
        <p:origin x="1266" y="66"/>
      </p:cViewPr>
      <p:guideLst>
        <p:guide orient="horz" pos="2160"/>
        <p:guide pos="2880"/>
      </p:guideLst>
    </p:cSldViewPr>
  </p:slideViewPr>
  <p:notesTextViewPr>
    <p:cViewPr>
      <p:scale>
        <a:sx n="100" d="100"/>
        <a:sy n="100" d="100"/>
      </p:scale>
      <p:origin x="0" y="0"/>
    </p:cViewPr>
  </p:notesTextViewPr>
  <p:notesViewPr>
    <p:cSldViewPr>
      <p:cViewPr varScale="1">
        <p:scale>
          <a:sx n="79" d="100"/>
          <a:sy n="79" d="100"/>
        </p:scale>
        <p:origin x="-199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3252F8-481A-48C5-9DC9-949547102FEA}" type="datetimeFigureOut">
              <a:rPr lang="en-US" smtClean="0"/>
              <a:pPr/>
              <a:t>5/8/2018</a:t>
            </a:fld>
            <a:endParaRPr lang="en-US"/>
          </a:p>
        </p:txBody>
      </p:sp>
      <p:sp>
        <p:nvSpPr>
          <p:cNvPr id="4" name="Slide Image Placeholder 3"/>
          <p:cNvSpPr>
            <a:spLocks noGrp="1" noRot="1" noChangeAspect="1"/>
          </p:cNvSpPr>
          <p:nvPr>
            <p:ph type="sldImg" idx="2"/>
          </p:nvPr>
        </p:nvSpPr>
        <p:spPr>
          <a:xfrm>
            <a:off x="4325111" y="73151"/>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5" y="2093976"/>
            <a:ext cx="6153911" cy="6604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C674A4-25A1-4E87-AF42-F033F51324F9}" type="slidenum">
              <a:rPr lang="en-US" smtClean="0"/>
              <a:pPr/>
              <a:t>‹Nº›</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5C674A4-25A1-4E87-AF42-F033F51324F9}" type="slidenum">
              <a:rPr lang="en-US" smtClean="0"/>
              <a:pPr/>
              <a:t>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20486A</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Applying Styles to ASP.NET MVC 4 Web Applications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How can you control the size of the virtual viewport window?</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You can use the </a:t>
            </a:r>
            <a:r>
              <a:rPr lang="en-US" sz="1000" b="1">
                <a:latin typeface="Arial"/>
                <a:ea typeface="Calibri"/>
                <a:cs typeface="Times New Roman"/>
              </a:rPr>
              <a:t>width</a:t>
            </a:r>
            <a:r>
              <a:rPr lang="en-US" sz="1000">
                <a:latin typeface="Arial"/>
                <a:ea typeface="Calibri"/>
                <a:cs typeface="Times New Roman"/>
              </a:rPr>
              <a:t> and </a:t>
            </a:r>
            <a:r>
              <a:rPr lang="en-US" sz="1000" b="1">
                <a:latin typeface="Arial"/>
                <a:ea typeface="Calibri"/>
                <a:cs typeface="Times New Roman"/>
              </a:rPr>
              <a:t>height</a:t>
            </a:r>
            <a:r>
              <a:rPr lang="en-US" sz="1000">
                <a:latin typeface="Arial"/>
                <a:ea typeface="Calibri"/>
                <a:cs typeface="Times New Roman"/>
              </a:rPr>
              <a:t> properties to control the size of the virtual viewport window. You can specify the width in pixels. You can use the keyword </a:t>
            </a:r>
            <a:r>
              <a:rPr lang="en-US" sz="1000" b="1">
                <a:latin typeface="Arial"/>
                <a:ea typeface="Calibri"/>
                <a:cs typeface="Times New Roman"/>
              </a:rPr>
              <a:t>device-width</a:t>
            </a:r>
            <a:r>
              <a:rPr lang="en-US" sz="1000">
                <a:latin typeface="Arial"/>
                <a:ea typeface="Calibri"/>
                <a:cs typeface="Times New Roman"/>
              </a:rPr>
              <a:t> to enable the content to fit the native screen size of the browser. </a:t>
            </a:r>
          </a:p>
          <a:p>
            <a:pPr>
              <a:lnSpc>
                <a:spcPct val="115000"/>
              </a:lnSpc>
              <a:spcAft>
                <a:spcPts val="1000"/>
              </a:spcAft>
            </a:pPr>
            <a:r>
              <a:rPr lang="en-US" sz="1000">
                <a:latin typeface="Arial"/>
                <a:ea typeface="Calibri"/>
                <a:cs typeface="Times New Roman"/>
              </a:rPr>
              <a:t>If you want to specify multiple properties in the viewport attribute, you need to separate the properties by using commas.</a:t>
            </a:r>
          </a:p>
        </p:txBody>
      </p:sp>
      <p:sp>
        <p:nvSpPr>
          <p:cNvPr id="4" name="Slide Number Placeholder 3"/>
          <p:cNvSpPr>
            <a:spLocks noGrp="1"/>
          </p:cNvSpPr>
          <p:nvPr>
            <p:ph type="sldNum" sz="quarter" idx="10"/>
          </p:nvPr>
        </p:nvSpPr>
        <p:spPr/>
        <p:txBody>
          <a:bodyPr/>
          <a:lstStyle/>
          <a:p>
            <a:fld id="{75C674A4-25A1-4E87-AF42-F033F51324F9}" type="slidenum">
              <a:rPr lang="en-US" smtClean="0"/>
              <a:pPr/>
              <a:t>10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20486A</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Applying Styles to ASP.NET MVC 4 Web Applications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solidFill>
                  <a:srgbClr val="000000"/>
                </a:solidFill>
                <a:latin typeface="Arial"/>
                <a:ea typeface="Calibri"/>
                <a:cs typeface="Times New Roman"/>
              </a:rPr>
              <a:t>: Why would you choose to use CSS media queries instead of using C# code, to define styles for specific browsers?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a:t>
            </a:r>
            <a:r>
              <a:rPr lang="en-US" sz="1000">
                <a:solidFill>
                  <a:srgbClr val="000000"/>
                </a:solidFill>
                <a:latin typeface="Arial"/>
                <a:ea typeface="Calibri"/>
                <a:cs typeface="Times New Roman"/>
              </a:rPr>
              <a:t>: You use CSS media queries because they require less code and they help eliminate the need for recompiling code.</a:t>
            </a:r>
            <a:endParaRPr lang="en-US" sz="1000">
              <a:latin typeface="Arial"/>
              <a:ea typeface="Calibri"/>
              <a:cs typeface="Times New Roman"/>
            </a:endParaRPr>
          </a:p>
          <a:p>
            <a:pPr>
              <a:lnSpc>
                <a:spcPct val="115000"/>
              </a:lnSpc>
              <a:spcAft>
                <a:spcPts val="1000"/>
              </a:spcAft>
            </a:pPr>
            <a:r>
              <a:rPr lang="en-US" sz="1000">
                <a:solidFill>
                  <a:srgbClr val="000000"/>
                </a:solidFill>
                <a:latin typeface="Arial"/>
                <a:ea typeface="Calibri"/>
                <a:cs typeface="Times New Roman"/>
              </a:rPr>
              <a:t>The use of media query is part of HTML5 specifications. You should inform students that not all browsers support media queries. Some old versions of browsers, such as IE8 and prior versions of Internet Explorer, do not support media queries.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5C674A4-25A1-4E87-AF42-F033F51324F9}" type="slidenum">
              <a:rPr lang="en-US" smtClean="0"/>
              <a:pPr/>
              <a:t>11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20486A</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Applying Styles to ASP.NET MVC 4 Web Applications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5C674A4-25A1-4E87-AF42-F033F51324F9}" type="slidenum">
              <a:rPr lang="en-US" smtClean="0"/>
              <a:pPr/>
              <a:t>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20486A</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Applying Styles to ASP.NET MVC 4 Web Applications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are some common scenarios when you would use layouts? </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When you have multiple pages in your web application and you want to apply a consistent style to the pages, you can use layouts. You can use layouts to apply company logos and menus to multiple pages.</a:t>
            </a:r>
          </a:p>
        </p:txBody>
      </p:sp>
      <p:sp>
        <p:nvSpPr>
          <p:cNvPr id="4" name="Slide Number Placeholder 3"/>
          <p:cNvSpPr>
            <a:spLocks noGrp="1"/>
          </p:cNvSpPr>
          <p:nvPr>
            <p:ph type="sldNum" sz="quarter" idx="10"/>
          </p:nvPr>
        </p:nvSpPr>
        <p:spPr/>
        <p:txBody>
          <a:bodyPr/>
          <a:lstStyle/>
          <a:p>
            <a:fld id="{75C674A4-25A1-4E87-AF42-F033F51324F9}" type="slidenum">
              <a:rPr lang="en-US" smtClean="0"/>
              <a:pPr/>
              <a:t>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20486A</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Applying Styles to ASP.NET MVC 4 Web Applications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Why do you have multiple sections in a layout?</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Multiple sections help separate the code or logic in a layout. They also allow reuse of code in a layout. </a:t>
            </a:r>
          </a:p>
          <a:p>
            <a:pPr>
              <a:lnSpc>
                <a:spcPct val="115000"/>
              </a:lnSpc>
              <a:spcAft>
                <a:spcPts val="1000"/>
              </a:spcAft>
            </a:pPr>
            <a:r>
              <a:rPr lang="en-US" sz="1000">
                <a:latin typeface="Arial"/>
                <a:ea typeface="Calibri"/>
                <a:cs typeface="Times New Roman"/>
              </a:rPr>
              <a:t>You can describe the functionality of the </a:t>
            </a:r>
            <a:r>
              <a:rPr lang="en-US" sz="1000" b="1">
                <a:latin typeface="Arial"/>
                <a:ea typeface="Calibri"/>
                <a:cs typeface="Times New Roman"/>
              </a:rPr>
              <a:t>RenderBody</a:t>
            </a:r>
            <a:r>
              <a:rPr lang="en-US" sz="1000">
                <a:latin typeface="Arial"/>
                <a:ea typeface="Calibri"/>
                <a:cs typeface="Times New Roman"/>
              </a:rPr>
              <a:t> and </a:t>
            </a:r>
            <a:r>
              <a:rPr lang="en-US" sz="1000" b="1">
                <a:latin typeface="Arial"/>
                <a:ea typeface="Calibri"/>
                <a:cs typeface="Times New Roman"/>
              </a:rPr>
              <a:t>RenderSection</a:t>
            </a:r>
            <a:r>
              <a:rPr lang="en-US" sz="1000">
                <a:latin typeface="Arial"/>
                <a:ea typeface="Calibri"/>
                <a:cs typeface="Times New Roman"/>
              </a:rPr>
              <a:t> functions and explain their importance in the layout. You can also further describe the benefits of using the </a:t>
            </a:r>
            <a:r>
              <a:rPr lang="en-US" sz="1000" b="1">
                <a:latin typeface="Arial"/>
                <a:ea typeface="Calibri"/>
                <a:cs typeface="Times New Roman"/>
              </a:rPr>
              <a:t>ViewBag</a:t>
            </a:r>
            <a:r>
              <a:rPr lang="en-US" sz="1000">
                <a:latin typeface="Arial"/>
                <a:ea typeface="Calibri"/>
                <a:cs typeface="Times New Roman"/>
              </a:rPr>
              <a:t> object, and describe how to use this object to pass information between layout and view files.</a:t>
            </a:r>
          </a:p>
        </p:txBody>
      </p:sp>
      <p:sp>
        <p:nvSpPr>
          <p:cNvPr id="4" name="Slide Number Placeholder 3"/>
          <p:cNvSpPr>
            <a:spLocks noGrp="1"/>
          </p:cNvSpPr>
          <p:nvPr>
            <p:ph type="sldNum" sz="quarter" idx="10"/>
          </p:nvPr>
        </p:nvSpPr>
        <p:spPr/>
        <p:txBody>
          <a:bodyPr/>
          <a:lstStyle/>
          <a:p>
            <a:fld id="{75C674A4-25A1-4E87-AF42-F033F51324F9}" type="slidenum">
              <a:rPr lang="en-US" smtClean="0"/>
              <a:pPr/>
              <a:t>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20486A</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Applying Styles to ASP.NET MVC 4 Web Applications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When should you use the </a:t>
            </a:r>
            <a:r>
              <a:rPr lang="en-US" sz="1000" b="1">
                <a:latin typeface="Arial"/>
                <a:ea typeface="Calibri"/>
                <a:cs typeface="Times New Roman"/>
              </a:rPr>
              <a:t>_Viewstart</a:t>
            </a:r>
            <a:r>
              <a:rPr lang="en-US" sz="1000">
                <a:latin typeface="Arial"/>
                <a:ea typeface="Calibri"/>
                <a:cs typeface="Times New Roman"/>
              </a:rPr>
              <a:t> file?</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You can use the </a:t>
            </a:r>
            <a:r>
              <a:rPr lang="en-US" sz="1000" b="1">
                <a:latin typeface="Arial"/>
                <a:ea typeface="Calibri"/>
                <a:cs typeface="Times New Roman"/>
              </a:rPr>
              <a:t>_Viewstart</a:t>
            </a:r>
            <a:r>
              <a:rPr lang="en-US" sz="1000">
                <a:latin typeface="Arial"/>
                <a:ea typeface="Calibri"/>
                <a:cs typeface="Times New Roman"/>
              </a:rPr>
              <a:t> file only when all views in the area or application share the same layout.</a:t>
            </a:r>
          </a:p>
          <a:p>
            <a:pPr>
              <a:lnSpc>
                <a:spcPct val="115000"/>
              </a:lnSpc>
              <a:spcAft>
                <a:spcPts val="1000"/>
              </a:spcAft>
            </a:pPr>
            <a:r>
              <a:rPr lang="en-US" sz="1000">
                <a:latin typeface="Arial"/>
                <a:ea typeface="Calibri"/>
                <a:cs typeface="Times New Roman"/>
              </a:rPr>
              <a:t>If you need a different layout to suit other devices, such as mobile devices, you can use other ASP.NET MVC 4 features such as mobile specific views. These mobile specific views help to create layouts that suit mobile devices. Mobile specific views are details in the lesson </a:t>
            </a:r>
            <a:r>
              <a:rPr lang="en-US" sz="1000" i="1">
                <a:latin typeface="Arial"/>
                <a:ea typeface="Calibri"/>
                <a:cs typeface="Times New Roman"/>
              </a:rPr>
              <a:t>Creating an Adaptive User Interface</a:t>
            </a:r>
            <a:r>
              <a:rPr lang="en-GB" sz="1000">
                <a:latin typeface="Arial"/>
                <a:ea typeface="Calibri"/>
                <a:cs typeface="Times New Roman"/>
              </a:rPr>
              <a:t>.</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5C674A4-25A1-4E87-AF42-F033F51324F9}" type="slidenum">
              <a:rPr lang="en-US" smtClean="0"/>
              <a:pPr/>
              <a:t>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20486A</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Applying Styles to ASP.NET MVC 4 Web Applications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5C674A4-25A1-4E87-AF42-F033F51324F9}" type="slidenum">
              <a:rPr lang="en-US" smtClean="0"/>
              <a:pPr/>
              <a:t>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20486A</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Applying Styles to ASP.NET MVC 4 Web Applications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are the key benefits of using Expression Blend for HTML to edit CSS?</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Usually, graphic designers use Expression Blend for HTML, while programmers use Visual Studio, to create and edit CSS. Expression Blend for HTML includes an interactive mode that allows developers to visualize the result of the design, HTML, CSS, and JavaScript, by displaying results on the screen while they edit the code. It also includes CSS tools that allow you to generate and edit CSS styles on the graphical user interface.</a:t>
            </a:r>
          </a:p>
          <a:p>
            <a:pPr>
              <a:lnSpc>
                <a:spcPct val="115000"/>
              </a:lnSpc>
              <a:spcAft>
                <a:spcPts val="1000"/>
              </a:spcAft>
            </a:pPr>
            <a:r>
              <a:rPr lang="en-US" sz="1000">
                <a:latin typeface="Arial"/>
                <a:ea typeface="Calibri"/>
                <a:cs typeface="Times New Roman"/>
              </a:rPr>
              <a:t>You can inform students that designers prefer Expression Blend for HTML, because it helps separate graphic design and coding.</a:t>
            </a:r>
          </a:p>
        </p:txBody>
      </p:sp>
      <p:sp>
        <p:nvSpPr>
          <p:cNvPr id="4" name="Slide Number Placeholder 3"/>
          <p:cNvSpPr>
            <a:spLocks noGrp="1"/>
          </p:cNvSpPr>
          <p:nvPr>
            <p:ph type="sldNum" sz="quarter" idx="10"/>
          </p:nvPr>
        </p:nvSpPr>
        <p:spPr/>
        <p:txBody>
          <a:bodyPr/>
          <a:lstStyle/>
          <a:p>
            <a:fld id="{75C674A4-25A1-4E87-AF42-F033F51324F9}" type="slidenum">
              <a:rPr lang="en-US" smtClean="0"/>
              <a:pPr/>
              <a:t>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20486A</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Applying Styles to ASP.NET MVC 4 Web Applications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are some common scenarios when you would use the class selector? What are some common scenarios when you would use the id selector?</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If you want to apply a style to all the elements of the same type on a page, you can use the class selector. You can use the id selector, for specific HTML elements. </a:t>
            </a:r>
          </a:p>
          <a:p>
            <a:pPr>
              <a:lnSpc>
                <a:spcPct val="115000"/>
              </a:lnSpc>
              <a:spcAft>
                <a:spcPts val="1000"/>
              </a:spcAft>
            </a:pPr>
            <a:r>
              <a:rPr lang="en-US" sz="1000">
                <a:latin typeface="Arial"/>
                <a:ea typeface="Calibri"/>
                <a:cs typeface="Times New Roman"/>
              </a:rPr>
              <a:t>You can use the </a:t>
            </a:r>
            <a:r>
              <a:rPr lang="en-US" sz="1000" b="1">
                <a:latin typeface="Arial"/>
                <a:ea typeface="Calibri"/>
                <a:cs typeface="Times New Roman"/>
              </a:rPr>
              <a:t>&lt;link&gt;</a:t>
            </a:r>
            <a:r>
              <a:rPr lang="en-US" sz="1000">
                <a:latin typeface="Arial"/>
                <a:ea typeface="Calibri"/>
                <a:cs typeface="Times New Roman"/>
              </a:rPr>
              <a:t> element to link a view or layout template to a CSS file. You can use </a:t>
            </a:r>
            <a:r>
              <a:rPr lang="en-US" sz="1000" b="1">
                <a:latin typeface="Arial"/>
                <a:ea typeface="Calibri"/>
                <a:cs typeface="Times New Roman"/>
              </a:rPr>
              <a:t>~/</a:t>
            </a:r>
            <a:r>
              <a:rPr lang="en-US" sz="1000">
                <a:latin typeface="Arial"/>
                <a:ea typeface="Calibri"/>
                <a:cs typeface="Times New Roman"/>
              </a:rPr>
              <a:t> in the path to represent the root of the application. You can describe to students how external CSS files help to apply consistent style across views.</a:t>
            </a:r>
          </a:p>
        </p:txBody>
      </p:sp>
      <p:sp>
        <p:nvSpPr>
          <p:cNvPr id="4" name="Slide Number Placeholder 3"/>
          <p:cNvSpPr>
            <a:spLocks noGrp="1"/>
          </p:cNvSpPr>
          <p:nvPr>
            <p:ph type="sldNum" sz="quarter" idx="10"/>
          </p:nvPr>
        </p:nvSpPr>
        <p:spPr/>
        <p:txBody>
          <a:bodyPr/>
          <a:lstStyle/>
          <a:p>
            <a:fld id="{75C674A4-25A1-4E87-AF42-F033F51324F9}" type="slidenum">
              <a:rPr lang="en-US" smtClean="0"/>
              <a:pPr/>
              <a:t>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20486A</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Applying Styles to ASP.NET MVC 4 Web Applications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5C674A4-25A1-4E87-AF42-F033F51324F9}" type="slidenum">
              <a:rPr lang="en-US" smtClean="0"/>
              <a:pPr/>
              <a:t>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20486A</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Applying Styles to ASP.NET MVC 4 Web Applications</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a:solidFill>
                  <a:schemeClr val="tx1">
                    <a:lumMod val="65000"/>
                    <a:lumOff val="35000"/>
                  </a:schemeClr>
                </a:solidFill>
                <a:latin typeface="Segoe UI Light" pitchFamily="34" charset="0"/>
                <a:ea typeface="Segoe UI" pitchFamily="34" charset="0"/>
                <a:cs typeface="Segoe UI" pitchFamily="34" charset="0"/>
              </a:rPr>
              <a:t>®</a:t>
            </a:r>
            <a:r>
              <a:rPr lang="en-US" sz="4400" dirty="0">
                <a:solidFill>
                  <a:schemeClr val="tx1">
                    <a:lumMod val="65000"/>
                    <a:lumOff val="35000"/>
                  </a:schemeClr>
                </a:solidFill>
                <a:latin typeface="Segoe UI Light" pitchFamily="34" charset="0"/>
                <a:ea typeface="Segoe UI" pitchFamily="34" charset="0"/>
                <a:cs typeface="Segoe UI" pitchFamily="34" charset="0"/>
              </a:rPr>
              <a:t> </a:t>
            </a:r>
            <a:r>
              <a:rPr lang="en-US" sz="4800" dirty="0">
                <a:solidFill>
                  <a:schemeClr val="tx1">
                    <a:lumMod val="65000"/>
                    <a:lumOff val="35000"/>
                  </a:schemeClr>
                </a:solidFill>
                <a:latin typeface="Segoe UI Light" pitchFamily="34" charset="0"/>
                <a:ea typeface="Segoe UI" pitchFamily="34" charset="0"/>
                <a:cs typeface="Segoe UI" pitchFamily="34" charset="0"/>
              </a:rPr>
              <a:t>Official Course</a:t>
            </a: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Applying Styles to ASP.NET MVC 4 Web Applications</a:t>
            </a:r>
          </a:p>
        </p:txBody>
      </p:sp>
      <p:sp>
        <p:nvSpPr>
          <p:cNvPr id="3" name="Text Placeholder 2"/>
          <p:cNvSpPr>
            <a:spLocks noGrp="1"/>
          </p:cNvSpPr>
          <p:nvPr>
            <p:ph type="body" idx="1"/>
          </p:nvPr>
        </p:nvSpPr>
        <p:spPr/>
        <p:txBody>
          <a:bodyPr/>
          <a:lstStyle/>
          <a:p>
            <a:r>
              <a:rPr lang="en-US"/>
              <a:t>Using Layouts
Applying CSS Styles to an MVC Application
Creating an Adaptive User Interface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HTML5 viewport Attribute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a:t>The </a:t>
            </a:r>
            <a:r>
              <a:rPr lang="en-US" b="1" dirty="0"/>
              <a:t>viewport</a:t>
            </a:r>
            <a:r>
              <a:rPr lang="en-US" dirty="0"/>
              <a:t> attribute:</a:t>
            </a:r>
          </a:p>
          <a:p>
            <a:pPr>
              <a:buNone/>
            </a:pPr>
            <a:endParaRPr lang="en-US" dirty="0"/>
          </a:p>
          <a:p>
            <a:r>
              <a:rPr lang="en-US" dirty="0"/>
              <a:t>Helps render </a:t>
            </a:r>
            <a:r>
              <a:rPr lang="en-US" dirty="0" err="1"/>
              <a:t>webpages</a:t>
            </a:r>
            <a:r>
              <a:rPr lang="en-US" dirty="0"/>
              <a:t> in a virtual window, in mobile devices</a:t>
            </a:r>
          </a:p>
          <a:p>
            <a:endParaRPr lang="en-US" dirty="0"/>
          </a:p>
          <a:p>
            <a:r>
              <a:rPr lang="en-US" dirty="0"/>
              <a:t>Helps eliminate the need to reduce the size of the layout of each webpage.</a:t>
            </a:r>
          </a:p>
          <a:p>
            <a:endParaRPr lang="en-US" dirty="0"/>
          </a:p>
          <a:p>
            <a:r>
              <a:rPr lang="en-US"/>
              <a:t>Supports properties that help to specify the width, height, and scalability of the virtual window</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CSS Media Queries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Characteristics of media queries:</a:t>
            </a:r>
          </a:p>
          <a:p>
            <a:pPr marL="0" indent="0">
              <a:buNone/>
            </a:pPr>
            <a:endParaRPr lang="en-US" dirty="0"/>
          </a:p>
          <a:p>
            <a:r>
              <a:rPr lang="en-US" dirty="0"/>
              <a:t>Media queries are  special selectors that begin with @media. </a:t>
            </a:r>
          </a:p>
          <a:p>
            <a:endParaRPr lang="en-US" dirty="0"/>
          </a:p>
          <a:p>
            <a:r>
              <a:rPr lang="en-US" dirty="0"/>
              <a:t>You can also apply media queries in </a:t>
            </a:r>
            <a:r>
              <a:rPr lang="en-US" b="1" dirty="0"/>
              <a:t>&lt;link&gt; </a:t>
            </a:r>
            <a:r>
              <a:rPr lang="en-US" dirty="0"/>
              <a:t>elements.</a:t>
            </a:r>
          </a:p>
          <a:p>
            <a:endParaRPr lang="en-US" dirty="0"/>
          </a:p>
          <a:p>
            <a:r>
              <a:rPr lang="en-US" dirty="0"/>
              <a:t>Media queries support properties that allow you to specify the size details of the targeted display area.</a:t>
            </a:r>
          </a:p>
          <a:p>
            <a:endParaRPr lang="en-US"/>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1: Using Layouts</a:t>
            </a:r>
          </a:p>
        </p:txBody>
      </p:sp>
      <p:sp>
        <p:nvSpPr>
          <p:cNvPr id="3" name="Text Placeholder 2"/>
          <p:cNvSpPr>
            <a:spLocks noGrp="1"/>
          </p:cNvSpPr>
          <p:nvPr>
            <p:ph type="body" idx="1"/>
          </p:nvPr>
        </p:nvSpPr>
        <p:spPr/>
        <p:txBody>
          <a:bodyPr/>
          <a:lstStyle/>
          <a:p>
            <a:r>
              <a:rPr lang="en-US"/>
              <a:t>What are Layouts?
Creating a Layout
Linking Views and Layouts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are Layouts?</a:t>
            </a:r>
          </a:p>
        </p:txBody>
      </p:sp>
      <p:sp>
        <p:nvSpPr>
          <p:cNvPr id="4" name="Rectangle 3"/>
          <p:cNvSpPr>
            <a:spLocks noChangeArrowheads="1"/>
          </p:cNvSpPr>
          <p:nvPr/>
        </p:nvSpPr>
        <p:spPr bwMode="auto">
          <a:xfrm>
            <a:off x="3523238" y="3807584"/>
            <a:ext cx="1729700" cy="939490"/>
          </a:xfrm>
          <a:prstGeom prst="rect">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000" b="0" i="0" u="none" strike="noStrike" cap="none" normalizeH="0" baseline="0" dirty="0">
                <a:ln>
                  <a:noFill/>
                </a:ln>
                <a:solidFill>
                  <a:schemeClr val="tx1"/>
                </a:solidFill>
                <a:effectLst/>
                <a:latin typeface="Segoe UI" pitchFamily="34" charset="0"/>
                <a:ea typeface="Segoe UI" pitchFamily="34" charset="0"/>
                <a:cs typeface="Segoe UI" pitchFamily="34" charset="0"/>
              </a:rPr>
              <a:t>Layout</a:t>
            </a:r>
          </a:p>
        </p:txBody>
      </p:sp>
      <p:cxnSp>
        <p:nvCxnSpPr>
          <p:cNvPr id="5" name="Elbow Connector 4"/>
          <p:cNvCxnSpPr>
            <a:cxnSpLocks noChangeShapeType="1"/>
          </p:cNvCxnSpPr>
          <p:nvPr/>
        </p:nvCxnSpPr>
        <p:spPr bwMode="auto">
          <a:xfrm rot="10800000" flipV="1">
            <a:off x="1964988" y="4277328"/>
            <a:ext cx="1558251" cy="1189593"/>
          </a:xfrm>
          <a:prstGeom prst="bentConnector3">
            <a:avLst>
              <a:gd name="adj1" fmla="val 99942"/>
            </a:avLst>
          </a:prstGeom>
          <a:noFill/>
          <a:ln w="6350">
            <a:solidFill>
              <a:srgbClr val="5B9BD5"/>
            </a:solidFill>
            <a:miter lim="800000"/>
            <a:headEnd/>
            <a:tailEnd type="triangle" w="med" len="med"/>
          </a:ln>
        </p:spPr>
      </p:cxnSp>
      <p:cxnSp>
        <p:nvCxnSpPr>
          <p:cNvPr id="6" name="Elbow Connector 7"/>
          <p:cNvCxnSpPr>
            <a:cxnSpLocks noChangeShapeType="1"/>
          </p:cNvCxnSpPr>
          <p:nvPr/>
        </p:nvCxnSpPr>
        <p:spPr bwMode="auto">
          <a:xfrm>
            <a:off x="5252938" y="4277329"/>
            <a:ext cx="1553850" cy="1215769"/>
          </a:xfrm>
          <a:prstGeom prst="bentConnector2">
            <a:avLst/>
          </a:prstGeom>
          <a:noFill/>
          <a:ln w="6350">
            <a:solidFill>
              <a:srgbClr val="5B9BD5"/>
            </a:solidFill>
            <a:miter lim="800000"/>
            <a:headEnd/>
            <a:tailEnd type="triangle" w="med" len="med"/>
          </a:ln>
        </p:spPr>
      </p:cxnSp>
      <p:cxnSp>
        <p:nvCxnSpPr>
          <p:cNvPr id="7" name="Elbow Connector 6"/>
          <p:cNvCxnSpPr>
            <a:cxnSpLocks noChangeShapeType="1"/>
          </p:cNvCxnSpPr>
          <p:nvPr/>
        </p:nvCxnSpPr>
        <p:spPr bwMode="auto">
          <a:xfrm rot="5400000">
            <a:off x="4007372" y="5123900"/>
            <a:ext cx="757542" cy="3891"/>
          </a:xfrm>
          <a:prstGeom prst="bentConnector3">
            <a:avLst>
              <a:gd name="adj1" fmla="val 50000"/>
            </a:avLst>
          </a:prstGeom>
          <a:noFill/>
          <a:ln w="6350">
            <a:solidFill>
              <a:srgbClr val="5B9BD5"/>
            </a:solidFill>
            <a:miter lim="800000"/>
            <a:headEnd/>
            <a:tailEnd type="triangle" w="med" len="med"/>
          </a:ln>
        </p:spPr>
      </p:cxnSp>
      <p:sp>
        <p:nvSpPr>
          <p:cNvPr id="8" name="Rectangle 7"/>
          <p:cNvSpPr>
            <a:spLocks noChangeArrowheads="1"/>
          </p:cNvSpPr>
          <p:nvPr/>
        </p:nvSpPr>
        <p:spPr bwMode="auto">
          <a:xfrm>
            <a:off x="1389292" y="5533597"/>
            <a:ext cx="1367007" cy="732581"/>
          </a:xfrm>
          <a:prstGeom prst="rect">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000" b="0" i="0" u="none" strike="noStrike" cap="none" normalizeH="0" baseline="0">
                <a:ln>
                  <a:noFill/>
                </a:ln>
                <a:solidFill>
                  <a:schemeClr val="tx1"/>
                </a:solidFill>
                <a:effectLst/>
                <a:latin typeface="Segoe UI" pitchFamily="34" charset="0"/>
                <a:ea typeface="Segoe UI" pitchFamily="34" charset="0"/>
                <a:cs typeface="Segoe UI" pitchFamily="34" charset="0"/>
              </a:rPr>
              <a:t>View</a:t>
            </a:r>
          </a:p>
        </p:txBody>
      </p:sp>
      <p:sp>
        <p:nvSpPr>
          <p:cNvPr id="9" name="Rectangle 8"/>
          <p:cNvSpPr>
            <a:spLocks noChangeArrowheads="1"/>
          </p:cNvSpPr>
          <p:nvPr/>
        </p:nvSpPr>
        <p:spPr bwMode="auto">
          <a:xfrm>
            <a:off x="3700693" y="5504616"/>
            <a:ext cx="1367007" cy="732581"/>
          </a:xfrm>
          <a:prstGeom prst="rect">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000" b="0" i="0" u="none" strike="noStrike" cap="none" normalizeH="0" baseline="0">
                <a:ln>
                  <a:noFill/>
                </a:ln>
                <a:solidFill>
                  <a:schemeClr val="tx1"/>
                </a:solidFill>
                <a:effectLst/>
                <a:latin typeface="Segoe UI" pitchFamily="34" charset="0"/>
                <a:ea typeface="Segoe UI" pitchFamily="34" charset="0"/>
                <a:cs typeface="Segoe UI" pitchFamily="34" charset="0"/>
              </a:rPr>
              <a:t>View</a:t>
            </a:r>
          </a:p>
        </p:txBody>
      </p:sp>
      <p:sp>
        <p:nvSpPr>
          <p:cNvPr id="10" name="Rectangle 9"/>
          <p:cNvSpPr>
            <a:spLocks noChangeArrowheads="1"/>
          </p:cNvSpPr>
          <p:nvPr/>
        </p:nvSpPr>
        <p:spPr bwMode="auto">
          <a:xfrm>
            <a:off x="6123284" y="5493098"/>
            <a:ext cx="1367007" cy="732581"/>
          </a:xfrm>
          <a:prstGeom prst="rect">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000" b="0" i="0" u="none" strike="noStrike" cap="none" normalizeH="0" baseline="0">
                <a:ln>
                  <a:noFill/>
                </a:ln>
                <a:solidFill>
                  <a:schemeClr val="tx1"/>
                </a:solidFill>
                <a:effectLst/>
                <a:latin typeface="Segoe UI" pitchFamily="34" charset="0"/>
                <a:ea typeface="Segoe UI" pitchFamily="34" charset="0"/>
                <a:cs typeface="Segoe UI" pitchFamily="34" charset="0"/>
              </a:rPr>
              <a:t>View</a:t>
            </a:r>
          </a:p>
        </p:txBody>
      </p:sp>
      <p:cxnSp>
        <p:nvCxnSpPr>
          <p:cNvPr id="11" name="Straight Arrow Connector 10"/>
          <p:cNvCxnSpPr/>
          <p:nvPr/>
        </p:nvCxnSpPr>
        <p:spPr bwMode="auto">
          <a:xfrm>
            <a:off x="4669277" y="3463047"/>
            <a:ext cx="0" cy="622570"/>
          </a:xfrm>
          <a:prstGeom prst="straightConnector1">
            <a:avLst/>
          </a:prstGeom>
          <a:gradFill rotWithShape="1">
            <a:gsLst>
              <a:gs pos="0">
                <a:srgbClr val="E4CD9A"/>
              </a:gs>
              <a:gs pos="100000">
                <a:srgbClr val="EEEFD7"/>
              </a:gs>
            </a:gsLst>
            <a:lin ang="2700000" scaled="1"/>
          </a:gradFill>
          <a:ln w="9525" cap="flat" cmpd="sng" algn="ctr">
            <a:noFill/>
            <a:prstDash val="solid"/>
            <a:round/>
            <a:headEnd type="none" w="med" len="med"/>
            <a:tailEnd type="arrow"/>
          </a:ln>
          <a:effectLst>
            <a:outerShdw dist="35921" dir="2700000" algn="ctr" rotWithShape="0">
              <a:srgbClr val="AFAFAF"/>
            </a:outerShdw>
          </a:effectLst>
        </p:spPr>
      </p:cxnSp>
      <p:sp>
        <p:nvSpPr>
          <p:cNvPr id="12" name="TextBox 11"/>
          <p:cNvSpPr txBox="1"/>
          <p:nvPr/>
        </p:nvSpPr>
        <p:spPr>
          <a:xfrm>
            <a:off x="704223" y="1031132"/>
            <a:ext cx="7700475" cy="2308324"/>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b="0" dirty="0">
                <a:latin typeface="Segoe UI" pitchFamily="34" charset="0"/>
                <a:cs typeface="Segoe UI" pitchFamily="34" charset="0"/>
              </a:rPr>
              <a:t>Layouts:</a:t>
            </a:r>
          </a:p>
          <a:p>
            <a:endParaRPr lang="en-US" sz="2400" b="0" dirty="0">
              <a:latin typeface="Segoe UI" pitchFamily="34" charset="0"/>
              <a:cs typeface="Segoe UI" pitchFamily="34" charset="0"/>
            </a:endParaRPr>
          </a:p>
          <a:p>
            <a:pPr marL="228600" indent="-228600">
              <a:buFont typeface="Arial" pitchFamily="34" charset="0"/>
              <a:buChar char="•"/>
            </a:pPr>
            <a:r>
              <a:rPr lang="en-US" sz="2400" b="0" dirty="0">
                <a:latin typeface="Segoe UI" pitchFamily="34" charset="0"/>
                <a:cs typeface="Segoe UI" pitchFamily="34" charset="0"/>
              </a:rPr>
              <a:t>Allow you to create a style template for a web application</a:t>
            </a:r>
          </a:p>
          <a:p>
            <a:pPr marL="228600" indent="-228600">
              <a:buFont typeface="Arial" pitchFamily="34" charset="0"/>
              <a:buChar char="•"/>
            </a:pPr>
            <a:r>
              <a:rPr lang="en-US" sz="2400" b="0" dirty="0">
                <a:latin typeface="Segoe UI" pitchFamily="34" charset="0"/>
                <a:cs typeface="Segoe UI" pitchFamily="34" charset="0"/>
              </a:rPr>
              <a:t>Allow you to define the content layout, to share across all views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a Layout</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400" dirty="0"/>
              <a:t>While creating layouts:</a:t>
            </a:r>
          </a:p>
          <a:p>
            <a:pPr marL="0" indent="0">
              <a:buNone/>
            </a:pPr>
            <a:endParaRPr lang="en-US" sz="2400" dirty="0"/>
          </a:p>
          <a:p>
            <a:pPr marL="233363" indent="-233363"/>
            <a:r>
              <a:rPr lang="en-US" sz="2400" dirty="0"/>
              <a:t>You can store the layout in the \Views\Shared folder</a:t>
            </a:r>
          </a:p>
          <a:p>
            <a:pPr marL="233363" indent="-233363"/>
            <a:endParaRPr lang="en-US" sz="2400" dirty="0"/>
          </a:p>
          <a:p>
            <a:pPr marL="233363" indent="-233363"/>
            <a:r>
              <a:rPr lang="en-US" sz="2400" dirty="0"/>
              <a:t>You can use the </a:t>
            </a:r>
            <a:r>
              <a:rPr lang="en-US" sz="2400" b="1" dirty="0"/>
              <a:t>@</a:t>
            </a:r>
            <a:r>
              <a:rPr lang="en-US" sz="2400" b="1" dirty="0" err="1"/>
              <a:t>RenderBody</a:t>
            </a:r>
            <a:r>
              <a:rPr lang="en-US" sz="2400" b="1" dirty="0"/>
              <a:t>()</a:t>
            </a:r>
            <a:r>
              <a:rPr lang="en-US" sz="2400" dirty="0"/>
              <a:t> method to help place content of a view in the layout</a:t>
            </a:r>
          </a:p>
          <a:p>
            <a:pPr marL="233363" indent="-233363"/>
            <a:endParaRPr lang="en-US" sz="2400" dirty="0"/>
          </a:p>
          <a:p>
            <a:pPr marL="233363" indent="-233363"/>
            <a:r>
              <a:rPr lang="en-US" sz="2400" dirty="0"/>
              <a:t>You can use the </a:t>
            </a:r>
            <a:r>
              <a:rPr lang="en-US" sz="2400" b="1" dirty="0" err="1"/>
              <a:t>ViewBag</a:t>
            </a:r>
            <a:r>
              <a:rPr lang="en-US" sz="2400" dirty="0"/>
              <a:t> object to pass information between a view and a layout</a:t>
            </a:r>
          </a:p>
          <a:p>
            <a:pPr marL="0" indent="0">
              <a:buNone/>
            </a:pPr>
            <a:endParaRPr lang="en-US" sz="2400" dirty="0"/>
          </a:p>
          <a:p>
            <a:pPr lvl="1">
              <a:buNone/>
            </a:pPr>
            <a:endParaRPr lang="en-US" sz="1600" dirty="0">
              <a:latin typeface="Lucida Sans Unicode" pitchFamily="34" charset="0"/>
              <a:cs typeface="Lucida Sans Unicode" pitchFamily="34"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Linking Views and Layouts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a:t>To link views and layouts:</a:t>
            </a:r>
          </a:p>
          <a:p>
            <a:r>
              <a:rPr lang="en-US" dirty="0"/>
              <a:t>You can add the </a:t>
            </a:r>
            <a:r>
              <a:rPr lang="en-US" b="1" dirty="0"/>
              <a:t>Layout</a:t>
            </a:r>
            <a:r>
              <a:rPr lang="en-US" dirty="0"/>
              <a:t> directive at the top of the view file</a:t>
            </a:r>
          </a:p>
          <a:p>
            <a:r>
              <a:rPr lang="en-US" dirty="0"/>
              <a:t>You can use the </a:t>
            </a:r>
            <a:r>
              <a:rPr lang="en-US" b="1" dirty="0" err="1"/>
              <a:t>ViewBag</a:t>
            </a:r>
            <a:r>
              <a:rPr lang="en-US" dirty="0"/>
              <a:t> object:</a:t>
            </a:r>
          </a:p>
          <a:p>
            <a:pPr lvl="2"/>
            <a:r>
              <a:rPr lang="en-US" dirty="0"/>
              <a:t>Use properties to pass information between views and templates</a:t>
            </a:r>
          </a:p>
          <a:p>
            <a:pPr lvl="2"/>
            <a:r>
              <a:rPr lang="en-US" dirty="0"/>
              <a:t>Use the </a:t>
            </a:r>
            <a:r>
              <a:rPr lang="en-US" b="1" dirty="0"/>
              <a:t>@section</a:t>
            </a:r>
            <a:r>
              <a:rPr lang="en-US" dirty="0"/>
              <a:t> directive to define sections in the layout</a:t>
            </a:r>
          </a:p>
          <a:p>
            <a:r>
              <a:rPr lang="en-US" dirty="0"/>
              <a:t>You can use the </a:t>
            </a:r>
            <a:r>
              <a:rPr lang="en-US" b="1" dirty="0"/>
              <a:t>_</a:t>
            </a:r>
            <a:r>
              <a:rPr lang="en-US" b="1" dirty="0" err="1"/>
              <a:t>ViewStart</a:t>
            </a:r>
            <a:r>
              <a:rPr lang="en-US" dirty="0"/>
              <a:t> file to define the layout</a:t>
            </a:r>
          </a:p>
          <a:p>
            <a:pPr lvl="2"/>
            <a:r>
              <a:rPr lang="en-US" dirty="0"/>
              <a:t>Add the _</a:t>
            </a:r>
            <a:r>
              <a:rPr lang="en-US" dirty="0" err="1"/>
              <a:t>ViewStart.cshtml</a:t>
            </a:r>
            <a:r>
              <a:rPr lang="en-US" dirty="0"/>
              <a:t> file in the \Views folder of your project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2: Applying CSS Styles to an MVC Application</a:t>
            </a:r>
          </a:p>
        </p:txBody>
      </p:sp>
      <p:sp>
        <p:nvSpPr>
          <p:cNvPr id="3" name="Text Placeholder 2"/>
          <p:cNvSpPr>
            <a:spLocks noGrp="1"/>
          </p:cNvSpPr>
          <p:nvPr>
            <p:ph type="body" idx="1"/>
          </p:nvPr>
        </p:nvSpPr>
        <p:spPr/>
        <p:txBody>
          <a:bodyPr/>
          <a:lstStyle/>
          <a:p>
            <a:r>
              <a:rPr lang="en-US"/>
              <a:t>Overview of User Interface Design with Expression Blend
Importing Styles into an MVC Web Application
Demonstration: How to Apply a Consistent Look and Feel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 of User Interface Design with Expression Blend</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a:t>Expression Blend for HTML:</a:t>
            </a:r>
          </a:p>
          <a:p>
            <a:pPr>
              <a:buNone/>
            </a:pPr>
            <a:endParaRPr lang="en-US" dirty="0"/>
          </a:p>
          <a:p>
            <a:r>
              <a:rPr lang="en-US" dirty="0"/>
              <a:t>Helps create user interfaces for Windows 8 </a:t>
            </a:r>
            <a:r>
              <a:rPr lang="en-US" dirty="0" err="1"/>
              <a:t>HTML5</a:t>
            </a:r>
            <a:r>
              <a:rPr lang="en-US" dirty="0"/>
              <a:t> applications and other web applications</a:t>
            </a:r>
          </a:p>
          <a:p>
            <a:endParaRPr lang="en-US" dirty="0"/>
          </a:p>
          <a:p>
            <a:r>
              <a:rPr lang="en-US" dirty="0"/>
              <a:t>Includes a visual designer</a:t>
            </a:r>
          </a:p>
          <a:p>
            <a:endParaRPr lang="en-US" dirty="0"/>
          </a:p>
          <a:p>
            <a:r>
              <a:rPr lang="en-US" dirty="0"/>
              <a:t>Includes the interactive mode</a:t>
            </a:r>
          </a:p>
          <a:p>
            <a:endParaRPr lang="en-US" dirty="0"/>
          </a:p>
          <a:p>
            <a:r>
              <a:rPr lang="en-US" dirty="0"/>
              <a:t>Allows editing </a:t>
            </a:r>
            <a:r>
              <a:rPr lang="en-US" dirty="0" err="1"/>
              <a:t>CSS</a:t>
            </a:r>
            <a:r>
              <a:rPr lang="en-US" dirty="0"/>
              <a:t> on the graphical user interface</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Importing Styles into an MVC Web Application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a:t>After importing the </a:t>
            </a:r>
            <a:r>
              <a:rPr lang="en-US" dirty="0" err="1"/>
              <a:t>CSS</a:t>
            </a:r>
            <a:r>
              <a:rPr lang="en-US" dirty="0"/>
              <a:t> file:</a:t>
            </a:r>
          </a:p>
          <a:p>
            <a:pPr>
              <a:buNone/>
            </a:pPr>
            <a:endParaRPr lang="en-US" dirty="0"/>
          </a:p>
          <a:p>
            <a:r>
              <a:rPr lang="en-US" dirty="0"/>
              <a:t>You should modify the layout of the web application by using the </a:t>
            </a:r>
            <a:r>
              <a:rPr lang="en-US" b="1" dirty="0"/>
              <a:t>&lt;link&gt; </a:t>
            </a:r>
            <a:r>
              <a:rPr lang="en-US" dirty="0"/>
              <a:t>element</a:t>
            </a:r>
          </a:p>
          <a:p>
            <a:endParaRPr lang="en-US" dirty="0"/>
          </a:p>
          <a:p>
            <a:r>
              <a:rPr lang="en-US" dirty="0"/>
              <a:t>You can add </a:t>
            </a:r>
            <a:r>
              <a:rPr lang="en-US" dirty="0" err="1"/>
              <a:t>CSS</a:t>
            </a:r>
            <a:r>
              <a:rPr lang="en-US" dirty="0"/>
              <a:t> selectors to define how the styles should be applied:</a:t>
            </a:r>
          </a:p>
          <a:p>
            <a:pPr lvl="1"/>
            <a:r>
              <a:rPr lang="en-US" dirty="0" err="1"/>
              <a:t>CSS</a:t>
            </a:r>
            <a:r>
              <a:rPr lang="en-US" dirty="0"/>
              <a:t> class selectors help specify a style for a group of elements</a:t>
            </a:r>
          </a:p>
          <a:p>
            <a:pPr lvl="1"/>
            <a:r>
              <a:rPr lang="en-US" dirty="0" err="1"/>
              <a:t>CSS</a:t>
            </a:r>
            <a:r>
              <a:rPr lang="en-US"/>
              <a:t> id selectors help specify a style for any unique element in the HTML code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3: Creating an Adaptive User Interface</a:t>
            </a:r>
          </a:p>
        </p:txBody>
      </p:sp>
      <p:sp>
        <p:nvSpPr>
          <p:cNvPr id="3" name="Text Placeholder 2"/>
          <p:cNvSpPr>
            <a:spLocks noGrp="1"/>
          </p:cNvSpPr>
          <p:nvPr>
            <p:ph type="body" idx="1"/>
          </p:nvPr>
        </p:nvSpPr>
        <p:spPr/>
        <p:txBody>
          <a:bodyPr/>
          <a:lstStyle/>
          <a:p>
            <a:r>
              <a:rPr lang="en-US"/>
              <a:t>The HTML5 viewport Attribute
CSS Media Queries
MVC 4 Templates and Mobile Specific Views
jQuery Mobile</a:t>
            </a:r>
          </a:p>
        </p:txBody>
      </p:sp>
    </p:spTree>
  </p:cSld>
  <p:clrMapOvr>
    <a:masterClrMapping/>
  </p:clrMapOvr>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10</TotalTime>
  <Words>1227</Words>
  <Application>Microsoft Office PowerPoint</Application>
  <PresentationFormat>Presentación en pantalla (4:3)</PresentationFormat>
  <Paragraphs>125</Paragraphs>
  <Slides>11</Slides>
  <Notes>11</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11</vt:i4>
      </vt:variant>
    </vt:vector>
  </HeadingPairs>
  <TitlesOfParts>
    <vt:vector size="21" baseType="lpstr">
      <vt:lpstr>Times New Roman</vt:lpstr>
      <vt:lpstr>Calibri</vt:lpstr>
      <vt:lpstr>Segoe UI</vt:lpstr>
      <vt:lpstr>Segoe Light</vt:lpstr>
      <vt:lpstr>Verdana</vt:lpstr>
      <vt:lpstr>Arial</vt:lpstr>
      <vt:lpstr>Wingdings</vt:lpstr>
      <vt:lpstr>Segoe UI Light</vt:lpstr>
      <vt:lpstr>Lucida Sans Unicode</vt:lpstr>
      <vt:lpstr>Presentation1</vt:lpstr>
      <vt:lpstr>Applying Styles to ASP.NET MVC 4 Web Applications</vt:lpstr>
      <vt:lpstr>Lesson 1: Using Layouts</vt:lpstr>
      <vt:lpstr>What are Layouts?</vt:lpstr>
      <vt:lpstr>Creating a Layout</vt:lpstr>
      <vt:lpstr>Linking Views and Layouts</vt:lpstr>
      <vt:lpstr>Lesson 2: Applying CSS Styles to an MVC Application</vt:lpstr>
      <vt:lpstr>Overview of User Interface Design with Expression Blend</vt:lpstr>
      <vt:lpstr>Importing Styles into an MVC Web Application</vt:lpstr>
      <vt:lpstr>Lesson 3: Creating an Adaptive User Interface</vt:lpstr>
      <vt:lpstr>The HTML5 viewport Attribute</vt:lpstr>
      <vt:lpstr>CSS Media Queries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Module08</dc:title>
  <dc:creator>karthi</dc:creator>
  <cp:lastModifiedBy>Sergio Vargas MCPD</cp:lastModifiedBy>
  <cp:revision>6</cp:revision>
  <dcterms:created xsi:type="dcterms:W3CDTF">2013-03-06T07:19:56Z</dcterms:created>
  <dcterms:modified xsi:type="dcterms:W3CDTF">2018-05-08T12:00:09Z</dcterms:modified>
</cp:coreProperties>
</file>