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9"/>
  </p:notesMasterIdLst>
  <p:sldIdLst>
    <p:sldId id="257" r:id="rId2"/>
    <p:sldId id="319" r:id="rId3"/>
    <p:sldId id="320"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3" r:id="rId33"/>
    <p:sldId id="352" r:id="rId34"/>
    <p:sldId id="350" r:id="rId35"/>
    <p:sldId id="351" r:id="rId36"/>
    <p:sldId id="354" r:id="rId37"/>
    <p:sldId id="355" r:id="rId3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B6B81EB-718D-4654-ACA4-B5BA5F7C7A27}">
          <p14:sldIdLst>
            <p14:sldId id="257"/>
            <p14:sldId id="319"/>
            <p14:sldId id="320"/>
          </p14:sldIdLst>
        </p14:section>
        <p14:section name="SERVICESTACK" id="{EF669987-80A5-42A6-A047-FB3F12A6E087}">
          <p14:sldIdLst>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Lst>
        </p14:section>
        <p14:section name="Cache en redis" id="{DA161A88-1A16-45AA-B3A0-21EEC3D27A43}">
          <p14:sldIdLst>
            <p14:sldId id="349"/>
            <p14:sldId id="353"/>
            <p14:sldId id="352"/>
            <p14:sldId id="350"/>
            <p14:sldId id="351"/>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75477" autoAdjust="0"/>
  </p:normalViewPr>
  <p:slideViewPr>
    <p:cSldViewPr snapToGrid="0">
      <p:cViewPr varScale="1">
        <p:scale>
          <a:sx n="59" d="100"/>
          <a:sy n="59" d="100"/>
        </p:scale>
        <p:origin x="99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0A8B5-738B-4F91-AEE8-4CECB76619C0}" type="datetimeFigureOut">
              <a:rPr lang="es-CO" smtClean="0"/>
              <a:t>30/07/2018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9EC9-5510-408D-8820-096EB829DDB0}" type="slidenum">
              <a:rPr lang="es-CO" smtClean="0"/>
              <a:t>‹Nº›</a:t>
            </a:fld>
            <a:endParaRPr lang="es-CO"/>
          </a:p>
        </p:txBody>
      </p:sp>
    </p:spTree>
    <p:extLst>
      <p:ext uri="{BB962C8B-B14F-4D97-AF65-F5344CB8AC3E}">
        <p14:creationId xmlns:p14="http://schemas.microsoft.com/office/powerpoint/2010/main" val="164006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s-es/azure/architecture/patterns/cache-asid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eview.docs.microsoft.com/azure/redis-cache/cache-aspnet-session-state-provider"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review.docs.microsoft.com/azure/redis-cache/cache-aspnet-output-cache-provider"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s-es/aspnet/signalr/overview/performance/scaleout-with-redi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221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10</a:t>
            </a:fld>
            <a:endParaRPr lang="es-CO"/>
          </a:p>
        </p:txBody>
      </p:sp>
    </p:spTree>
    <p:extLst>
      <p:ext uri="{BB962C8B-B14F-4D97-AF65-F5344CB8AC3E}">
        <p14:creationId xmlns:p14="http://schemas.microsoft.com/office/powerpoint/2010/main" val="4006149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JSON </a:t>
            </a:r>
            <a:r>
              <a:rPr lang="es-CO" dirty="0" err="1"/>
              <a:t>serialization</a:t>
            </a:r>
            <a:r>
              <a:rPr lang="es-CO" dirty="0"/>
              <a:t> and </a:t>
            </a:r>
            <a:r>
              <a:rPr lang="es-CO" dirty="0" err="1"/>
              <a:t>deserialization</a:t>
            </a:r>
            <a:r>
              <a:rPr lang="es-CO" dirty="0"/>
              <a:t> </a:t>
            </a:r>
            <a:r>
              <a:rPr lang="es-CO" dirty="0" err="1"/>
              <a:t>through</a:t>
            </a:r>
            <a:r>
              <a:rPr lang="es-CO" dirty="0"/>
              <a:t> </a:t>
            </a:r>
            <a:r>
              <a:rPr lang="es-CO" dirty="0" err="1"/>
              <a:t>JsonSerializer</a:t>
            </a:r>
            <a:r>
              <a:rPr lang="es-CO" dirty="0"/>
              <a:t>. </a:t>
            </a:r>
          </a:p>
          <a:p>
            <a:r>
              <a:rPr lang="es-CO" dirty="0"/>
              <a:t>JSV </a:t>
            </a:r>
            <a:r>
              <a:rPr lang="es-CO" dirty="0" err="1"/>
              <a:t>format</a:t>
            </a:r>
            <a:r>
              <a:rPr lang="es-CO" dirty="0"/>
              <a:t> </a:t>
            </a:r>
            <a:r>
              <a:rPr lang="es-CO" dirty="0" err="1"/>
              <a:t>serialization</a:t>
            </a:r>
            <a:r>
              <a:rPr lang="es-CO" dirty="0"/>
              <a:t> and </a:t>
            </a:r>
            <a:r>
              <a:rPr lang="es-CO" dirty="0" err="1"/>
              <a:t>deserialization</a:t>
            </a:r>
            <a:r>
              <a:rPr lang="es-CO" dirty="0"/>
              <a:t> </a:t>
            </a:r>
            <a:r>
              <a:rPr lang="es-CO" dirty="0" err="1"/>
              <a:t>through</a:t>
            </a:r>
            <a:r>
              <a:rPr lang="es-CO" dirty="0"/>
              <a:t> </a:t>
            </a:r>
            <a:r>
              <a:rPr lang="es-CO" dirty="0" err="1"/>
              <a:t>TypeSerializer</a:t>
            </a:r>
            <a:r>
              <a:rPr lang="es-CO" dirty="0"/>
              <a:t>. </a:t>
            </a:r>
          </a:p>
          <a:p>
            <a:r>
              <a:rPr lang="es-CO" dirty="0"/>
              <a:t>CSV </a:t>
            </a:r>
            <a:r>
              <a:rPr lang="es-CO" dirty="0" err="1"/>
              <a:t>format</a:t>
            </a:r>
            <a:r>
              <a:rPr lang="es-CO" dirty="0"/>
              <a:t> </a:t>
            </a:r>
            <a:r>
              <a:rPr lang="es-CO" dirty="0" err="1"/>
              <a:t>serialization</a:t>
            </a:r>
            <a:r>
              <a:rPr lang="es-CO" dirty="0"/>
              <a:t> and </a:t>
            </a:r>
            <a:r>
              <a:rPr lang="es-CO" dirty="0" err="1"/>
              <a:t>deserialization</a:t>
            </a:r>
            <a:r>
              <a:rPr lang="es-CO" dirty="0"/>
              <a:t> </a:t>
            </a:r>
            <a:r>
              <a:rPr lang="es-CO" dirty="0" err="1"/>
              <a:t>through</a:t>
            </a:r>
            <a:r>
              <a:rPr lang="es-CO" dirty="0"/>
              <a:t> </a:t>
            </a:r>
            <a:r>
              <a:rPr lang="es-CO" dirty="0" err="1"/>
              <a:t>CsvSerializer</a:t>
            </a:r>
            <a:r>
              <a:rPr lang="es-CO" dirty="0"/>
              <a:t>. </a:t>
            </a:r>
          </a:p>
          <a:p>
            <a:r>
              <a:rPr lang="es-CO" dirty="0" err="1"/>
              <a:t>StringExtensions</a:t>
            </a:r>
            <a:r>
              <a:rPr lang="es-CO" dirty="0"/>
              <a:t> </a:t>
            </a:r>
            <a:r>
              <a:rPr lang="es-CO" dirty="0" err="1"/>
              <a:t>for</a:t>
            </a:r>
            <a:r>
              <a:rPr lang="es-CO" dirty="0"/>
              <a:t> XML, JSON, CSV, and URL </a:t>
            </a:r>
            <a:r>
              <a:rPr lang="es-CO" dirty="0" err="1"/>
              <a:t>encoding</a:t>
            </a:r>
            <a:r>
              <a:rPr lang="es-CO" dirty="0"/>
              <a:t>, </a:t>
            </a:r>
            <a:r>
              <a:rPr lang="es-CO" dirty="0" err="1"/>
              <a:t>BaseConvert</a:t>
            </a:r>
            <a:r>
              <a:rPr lang="es-CO" dirty="0"/>
              <a:t>, Rot13, </a:t>
            </a:r>
            <a:r>
              <a:rPr lang="es-CO" dirty="0" err="1"/>
              <a:t>Hex</a:t>
            </a:r>
            <a:r>
              <a:rPr lang="es-CO" dirty="0"/>
              <a:t> escape, etc. </a:t>
            </a:r>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11</a:t>
            </a:fld>
            <a:endParaRPr lang="es-CO"/>
          </a:p>
        </p:txBody>
      </p:sp>
    </p:spTree>
    <p:extLst>
      <p:ext uri="{BB962C8B-B14F-4D97-AF65-F5344CB8AC3E}">
        <p14:creationId xmlns:p14="http://schemas.microsoft.com/office/powerpoint/2010/main" val="3885781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TypeSerializer</a:t>
            </a:r>
            <a:r>
              <a:rPr lang="es-ES" dirty="0"/>
              <a:t> utiliza un formato híbrido CSV y similar a JavaScript, basado en texto, optimizado para el tamaño y la velocidad. Los autores han llamado a este formato JSV, que es una combinación de JSON y CSV.</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12</a:t>
            </a:fld>
            <a:endParaRPr lang="es-CO"/>
          </a:p>
        </p:txBody>
      </p:sp>
    </p:spTree>
    <p:extLst>
      <p:ext uri="{BB962C8B-B14F-4D97-AF65-F5344CB8AC3E}">
        <p14:creationId xmlns:p14="http://schemas.microsoft.com/office/powerpoint/2010/main" val="2234427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13</a:t>
            </a:fld>
            <a:endParaRPr lang="es-CO"/>
          </a:p>
        </p:txBody>
      </p:sp>
    </p:spTree>
    <p:extLst>
      <p:ext uri="{BB962C8B-B14F-4D97-AF65-F5344CB8AC3E}">
        <p14:creationId xmlns:p14="http://schemas.microsoft.com/office/powerpoint/2010/main" val="1276126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ServiceStack.OrmLite</a:t>
            </a:r>
            <a:r>
              <a:rPr lang="es-CO" dirty="0"/>
              <a:t> </a:t>
            </a:r>
            <a:r>
              <a:rPr lang="es-CO" dirty="0" err="1"/>
              <a:t>currently</a:t>
            </a:r>
            <a:r>
              <a:rPr lang="es-CO" dirty="0"/>
              <a:t> </a:t>
            </a:r>
            <a:r>
              <a:rPr lang="es-CO" dirty="0" err="1"/>
              <a:t>supports</a:t>
            </a:r>
            <a:r>
              <a:rPr lang="es-CO" dirty="0"/>
              <a:t> </a:t>
            </a:r>
            <a:r>
              <a:rPr lang="es-CO" dirty="0" err="1"/>
              <a:t>several</a:t>
            </a:r>
            <a:r>
              <a:rPr lang="es-CO" dirty="0"/>
              <a:t> </a:t>
            </a:r>
            <a:r>
              <a:rPr lang="es-CO" dirty="0" err="1"/>
              <a:t>relational</a:t>
            </a:r>
            <a:r>
              <a:rPr lang="es-CO" dirty="0"/>
              <a:t> </a:t>
            </a:r>
            <a:r>
              <a:rPr lang="es-CO" dirty="0" err="1"/>
              <a:t>databases</a:t>
            </a:r>
            <a:r>
              <a:rPr lang="es-CO" dirty="0"/>
              <a:t>: Microsoft SQL Server, MySQL, PostgreSQL, Oracle, Firebird, SQLite32, SQLite64, and </a:t>
            </a:r>
            <a:r>
              <a:rPr lang="es-CO" dirty="0" err="1"/>
              <a:t>SQLite.Mono</a:t>
            </a:r>
            <a:r>
              <a:rPr lang="es-CO" dirty="0"/>
              <a:t>. </a:t>
            </a:r>
            <a:r>
              <a:rPr lang="es-CO" dirty="0" err="1"/>
              <a:t>ServiceStack.OrmLite</a:t>
            </a:r>
            <a:r>
              <a:rPr lang="es-CO" dirty="0"/>
              <a:t> </a:t>
            </a:r>
            <a:r>
              <a:rPr lang="es-CO" dirty="0" err="1"/>
              <a:t>is</a:t>
            </a:r>
            <a:r>
              <a:rPr lang="es-CO" dirty="0"/>
              <a:t> compatible </a:t>
            </a:r>
            <a:r>
              <a:rPr lang="es-CO" dirty="0" err="1"/>
              <a:t>with</a:t>
            </a:r>
            <a:r>
              <a:rPr lang="es-CO" dirty="0"/>
              <a:t> </a:t>
            </a:r>
            <a:r>
              <a:rPr lang="es-CO" dirty="0" err="1"/>
              <a:t>both</a:t>
            </a:r>
            <a:r>
              <a:rPr lang="es-CO" dirty="0"/>
              <a:t> Microsoft .NET and Mono. </a:t>
            </a:r>
          </a:p>
          <a:p>
            <a:r>
              <a:rPr lang="es-CO" dirty="0"/>
              <a:t>Source </a:t>
            </a:r>
            <a:r>
              <a:rPr lang="es-CO" dirty="0" err="1"/>
              <a:t>code</a:t>
            </a:r>
            <a:r>
              <a:rPr lang="es-CO" dirty="0"/>
              <a:t> </a:t>
            </a:r>
            <a:r>
              <a:rPr lang="es-CO" dirty="0" err="1"/>
              <a:t>for</a:t>
            </a:r>
            <a:r>
              <a:rPr lang="es-CO" dirty="0"/>
              <a:t> </a:t>
            </a:r>
            <a:r>
              <a:rPr lang="es-CO" dirty="0" err="1"/>
              <a:t>ServiceStack.OrmLite</a:t>
            </a:r>
            <a:r>
              <a:rPr lang="es-CO" dirty="0"/>
              <a:t> can be </a:t>
            </a:r>
            <a:r>
              <a:rPr lang="es-CO" dirty="0" err="1"/>
              <a:t>downloaded</a:t>
            </a:r>
            <a:r>
              <a:rPr lang="es-CO" dirty="0"/>
              <a:t> </a:t>
            </a:r>
            <a:r>
              <a:rPr lang="es-CO" dirty="0" err="1"/>
              <a:t>from</a:t>
            </a:r>
            <a:r>
              <a:rPr lang="es-CO" dirty="0"/>
              <a:t> https://github.com/ServiceStack/ServiceStack.OrmLite. </a:t>
            </a:r>
            <a:r>
              <a:rPr lang="es-CO" dirty="0" err="1"/>
              <a:t>Alternatively</a:t>
            </a:r>
            <a:r>
              <a:rPr lang="es-CO" dirty="0"/>
              <a:t>, </a:t>
            </a:r>
            <a:r>
              <a:rPr lang="es-CO" dirty="0" err="1"/>
              <a:t>packages</a:t>
            </a:r>
            <a:r>
              <a:rPr lang="es-CO" dirty="0"/>
              <a:t> can be </a:t>
            </a:r>
            <a:r>
              <a:rPr lang="es-CO" dirty="0" err="1"/>
              <a:t>directly</a:t>
            </a:r>
            <a:r>
              <a:rPr lang="es-CO" dirty="0"/>
              <a:t> </a:t>
            </a:r>
            <a:r>
              <a:rPr lang="es-CO" dirty="0" err="1"/>
              <a:t>installed</a:t>
            </a:r>
            <a:r>
              <a:rPr lang="es-CO" dirty="0"/>
              <a:t> </a:t>
            </a:r>
            <a:r>
              <a:rPr lang="es-CO" dirty="0" err="1"/>
              <a:t>by</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14</a:t>
            </a:fld>
            <a:endParaRPr lang="es-CO"/>
          </a:p>
        </p:txBody>
      </p:sp>
    </p:spTree>
    <p:extLst>
      <p:ext uri="{BB962C8B-B14F-4D97-AF65-F5344CB8AC3E}">
        <p14:creationId xmlns:p14="http://schemas.microsoft.com/office/powerpoint/2010/main" val="3732793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Font typeface="Arial" panose="020B0604020202020204" pitchFamily="34" charset="0"/>
              <a:buChar char="•"/>
            </a:pPr>
            <a:r>
              <a:rPr lang="es-MX" dirty="0">
                <a:solidFill>
                  <a:schemeClr val="tx1">
                    <a:lumMod val="75000"/>
                    <a:lumOff val="25000"/>
                  </a:schemeClr>
                </a:solidFill>
                <a:latin typeface="Segoe UI" panose="020B0502040204020203" pitchFamily="34" charset="0"/>
                <a:cs typeface="Segoe UI" panose="020B0502040204020203" pitchFamily="34" charset="0"/>
              </a:rPr>
              <a:t>En memoria: utiliza RAM como mecanismo de almacenamiento en caché. </a:t>
            </a:r>
          </a:p>
          <a:p>
            <a:endParaRPr lang="es-MX"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dirty="0">
                <a:solidFill>
                  <a:schemeClr val="tx1">
                    <a:lumMod val="75000"/>
                    <a:lumOff val="25000"/>
                  </a:schemeClr>
                </a:solidFill>
                <a:latin typeface="Segoe UI" panose="020B0502040204020203" pitchFamily="34" charset="0"/>
                <a:cs typeface="Segoe UI" panose="020B0502040204020203" pitchFamily="34" charset="0"/>
              </a:rPr>
              <a:t>Redis: una tienda de valor-clave avanzada, con licencia BSD y código abierto. </a:t>
            </a:r>
            <a:r>
              <a:rPr lang="es-MX" dirty="0" err="1">
                <a:solidFill>
                  <a:schemeClr val="tx1">
                    <a:lumMod val="75000"/>
                    <a:lumOff val="25000"/>
                  </a:schemeClr>
                </a:solidFill>
                <a:latin typeface="Segoe UI" panose="020B0502040204020203" pitchFamily="34" charset="0"/>
                <a:cs typeface="Segoe UI" panose="020B0502040204020203" pitchFamily="34" charset="0"/>
              </a:rPr>
              <a:t>Memcached</a:t>
            </a:r>
            <a:r>
              <a:rPr lang="es-MX" dirty="0">
                <a:solidFill>
                  <a:schemeClr val="tx1">
                    <a:lumMod val="75000"/>
                    <a:lumOff val="25000"/>
                  </a:schemeClr>
                </a:solidFill>
                <a:latin typeface="Segoe UI" panose="020B0502040204020203" pitchFamily="34" charset="0"/>
                <a:cs typeface="Segoe UI" panose="020B0502040204020203" pitchFamily="34" charset="0"/>
              </a:rPr>
              <a:t>: una interfaz para </a:t>
            </a:r>
            <a:r>
              <a:rPr lang="es-MX" dirty="0" err="1">
                <a:solidFill>
                  <a:schemeClr val="tx1">
                    <a:lumMod val="75000"/>
                    <a:lumOff val="25000"/>
                  </a:schemeClr>
                </a:solidFill>
                <a:latin typeface="Segoe UI" panose="020B0502040204020203" pitchFamily="34" charset="0"/>
                <a:cs typeface="Segoe UI" panose="020B0502040204020203" pitchFamily="34" charset="0"/>
              </a:rPr>
              <a:t>Memcached</a:t>
            </a:r>
            <a:r>
              <a:rPr lang="es-MX" dirty="0">
                <a:solidFill>
                  <a:schemeClr val="tx1">
                    <a:lumMod val="75000"/>
                    <a:lumOff val="25000"/>
                  </a:schemeClr>
                </a:solidFill>
                <a:latin typeface="Segoe UI" panose="020B0502040204020203" pitchFamily="34" charset="0"/>
                <a:cs typeface="Segoe UI" panose="020B0502040204020203" pitchFamily="34" charset="0"/>
              </a:rPr>
              <a:t>, que es un sistema de caché de objetos de memoria distribuida de alto rendimiento, destinado a acelerar las aplicaciones web dinámicas aliviando la carga de la base de datos. </a:t>
            </a:r>
          </a:p>
          <a:p>
            <a:pPr marL="342900" indent="-342900">
              <a:buFont typeface="Arial" panose="020B0604020202020204" pitchFamily="34" charset="0"/>
              <a:buChar char="•"/>
            </a:pPr>
            <a:endParaRPr lang="es-MX"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dirty="0">
                <a:solidFill>
                  <a:schemeClr val="tx1">
                    <a:lumMod val="75000"/>
                    <a:lumOff val="25000"/>
                  </a:schemeClr>
                </a:solidFill>
                <a:latin typeface="Segoe UI" panose="020B0502040204020203" pitchFamily="34" charset="0"/>
                <a:cs typeface="Segoe UI" panose="020B0502040204020203" pitchFamily="34" charset="0"/>
              </a:rPr>
              <a:t>Azure Client: se usa para interactuar con Microsoft Azure </a:t>
            </a:r>
            <a:r>
              <a:rPr lang="es-MX" dirty="0" err="1">
                <a:solidFill>
                  <a:schemeClr val="tx1">
                    <a:lumMod val="75000"/>
                    <a:lumOff val="25000"/>
                  </a:schemeClr>
                </a:solidFill>
                <a:latin typeface="Segoe UI" panose="020B0502040204020203" pitchFamily="34" charset="0"/>
                <a:cs typeface="Segoe UI" panose="020B0502040204020203" pitchFamily="34" charset="0"/>
              </a:rPr>
              <a:t>AppFabric</a:t>
            </a:r>
            <a:r>
              <a:rPr lang="es-MX" dirty="0">
                <a:solidFill>
                  <a:schemeClr val="tx1">
                    <a:lumMod val="75000"/>
                    <a:lumOff val="25000"/>
                  </a:schemeClr>
                </a:solidFill>
                <a:latin typeface="Segoe UI" panose="020B0502040204020203" pitchFamily="34" charset="0"/>
                <a:cs typeface="Segoe UI" panose="020B0502040204020203" pitchFamily="34" charset="0"/>
              </a:rPr>
              <a:t> </a:t>
            </a:r>
            <a:r>
              <a:rPr lang="es-MX" dirty="0" err="1">
                <a:solidFill>
                  <a:schemeClr val="tx1">
                    <a:lumMod val="75000"/>
                    <a:lumOff val="25000"/>
                  </a:schemeClr>
                </a:solidFill>
                <a:latin typeface="Segoe UI" panose="020B0502040204020203" pitchFamily="34" charset="0"/>
                <a:cs typeface="Segoe UI" panose="020B0502040204020203" pitchFamily="34" charset="0"/>
              </a:rPr>
              <a:t>Caching</a:t>
            </a:r>
            <a:r>
              <a:rPr lang="es-MX" dirty="0">
                <a:solidFill>
                  <a:schemeClr val="tx1">
                    <a:lumMod val="75000"/>
                    <a:lumOff val="25000"/>
                  </a:schemeClr>
                </a:solidFill>
                <a:latin typeface="Segoe UI" panose="020B0502040204020203" pitchFamily="34" charset="0"/>
                <a:cs typeface="Segoe UI" panose="020B0502040204020203" pitchFamily="34" charset="0"/>
              </a:rPr>
              <a:t>. </a:t>
            </a:r>
          </a:p>
          <a:p>
            <a:pPr marL="342900" indent="-342900">
              <a:buFont typeface="Arial" panose="020B0604020202020204" pitchFamily="34" charset="0"/>
              <a:buChar char="•"/>
            </a:pPr>
            <a:endParaRPr lang="es-MX"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dirty="0">
                <a:solidFill>
                  <a:schemeClr val="tx1">
                    <a:lumMod val="75000"/>
                    <a:lumOff val="25000"/>
                  </a:schemeClr>
                </a:solidFill>
                <a:latin typeface="Segoe UI" panose="020B0502040204020203" pitchFamily="34" charset="0"/>
                <a:cs typeface="Segoe UI" panose="020B0502040204020203" pitchFamily="34" charset="0"/>
              </a:rPr>
              <a:t>AWS Cache Client: se utiliza para interactuar con el </a:t>
            </a:r>
            <a:r>
              <a:rPr lang="es-MX" dirty="0" err="1">
                <a:solidFill>
                  <a:schemeClr val="tx1">
                    <a:lumMod val="75000"/>
                    <a:lumOff val="25000"/>
                  </a:schemeClr>
                </a:solidFill>
                <a:latin typeface="Segoe UI" panose="020B0502040204020203" pitchFamily="34" charset="0"/>
                <a:cs typeface="Segoe UI" panose="020B0502040204020203" pitchFamily="34" charset="0"/>
              </a:rPr>
              <a:t>backend</a:t>
            </a:r>
            <a:r>
              <a:rPr lang="es-MX" dirty="0">
                <a:solidFill>
                  <a:schemeClr val="tx1">
                    <a:lumMod val="75000"/>
                    <a:lumOff val="25000"/>
                  </a:schemeClr>
                </a:solidFill>
                <a:latin typeface="Segoe UI" panose="020B0502040204020203" pitchFamily="34" charset="0"/>
                <a:cs typeface="Segoe UI" panose="020B0502040204020203" pitchFamily="34" charset="0"/>
              </a:rPr>
              <a:t> </a:t>
            </a:r>
            <a:r>
              <a:rPr lang="es-MX" dirty="0" err="1">
                <a:solidFill>
                  <a:schemeClr val="tx1">
                    <a:lumMod val="75000"/>
                    <a:lumOff val="25000"/>
                  </a:schemeClr>
                </a:solidFill>
                <a:latin typeface="Segoe UI" panose="020B0502040204020203" pitchFamily="34" charset="0"/>
                <a:cs typeface="Segoe UI" panose="020B0502040204020203" pitchFamily="34" charset="0"/>
              </a:rPr>
              <a:t>DynamoDB</a:t>
            </a:r>
            <a:r>
              <a:rPr lang="es-MX" dirty="0">
                <a:solidFill>
                  <a:schemeClr val="tx1">
                    <a:lumMod val="75000"/>
                    <a:lumOff val="25000"/>
                  </a:schemeClr>
                </a:solidFill>
                <a:latin typeface="Segoe UI" panose="020B0502040204020203" pitchFamily="34" charset="0"/>
                <a:cs typeface="Segoe UI" panose="020B0502040204020203" pitchFamily="34" charset="0"/>
              </a:rPr>
              <a:t> de Amazon alojado en Amazon Web Services. </a:t>
            </a:r>
          </a:p>
          <a:p>
            <a:pPr marL="342900" indent="-342900">
              <a:buFont typeface="Arial" panose="020B0604020202020204" pitchFamily="34" charset="0"/>
              <a:buChar char="•"/>
            </a:pPr>
            <a:endParaRPr lang="es-MX"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dirty="0">
                <a:solidFill>
                  <a:schemeClr val="tx1">
                    <a:lumMod val="75000"/>
                    <a:lumOff val="25000"/>
                  </a:schemeClr>
                </a:solidFill>
                <a:latin typeface="Segoe UI" panose="020B0502040204020203" pitchFamily="34" charset="0"/>
                <a:cs typeface="Segoe UI" panose="020B0502040204020203" pitchFamily="34" charset="0"/>
              </a:rPr>
              <a:t>Disco: escribe en el disco duro.</a:t>
            </a:r>
            <a:endParaRPr lang="es-CO" dirty="0">
              <a:solidFill>
                <a:schemeClr val="tx1">
                  <a:lumMod val="75000"/>
                  <a:lumOff val="25000"/>
                </a:schemeClr>
              </a:solidFill>
              <a:latin typeface="Segoe UI" panose="020B0502040204020203" pitchFamily="34" charset="0"/>
              <a:cs typeface="Segoe UI" panose="020B0502040204020203" pitchFamily="34" charset="0"/>
            </a:endParaRPr>
          </a:p>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15</a:t>
            </a:fld>
            <a:endParaRPr lang="es-CO"/>
          </a:p>
        </p:txBody>
      </p:sp>
    </p:spTree>
    <p:extLst>
      <p:ext uri="{BB962C8B-B14F-4D97-AF65-F5344CB8AC3E}">
        <p14:creationId xmlns:p14="http://schemas.microsoft.com/office/powerpoint/2010/main" val="54281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16</a:t>
            </a:fld>
            <a:endParaRPr lang="es-CO"/>
          </a:p>
        </p:txBody>
      </p:sp>
    </p:spTree>
    <p:extLst>
      <p:ext uri="{BB962C8B-B14F-4D97-AF65-F5344CB8AC3E}">
        <p14:creationId xmlns:p14="http://schemas.microsoft.com/office/powerpoint/2010/main" val="3435128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exposición de los DTO, y no del modelo de dominio de la aplicación, brinda la libertad de refactorizar la implementación interna del servicio sin interrumpir a los clientes externos y mantiene una interfaz limpia.</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17</a:t>
            </a:fld>
            <a:endParaRPr lang="es-CO"/>
          </a:p>
        </p:txBody>
      </p:sp>
    </p:spTree>
    <p:extLst>
      <p:ext uri="{BB962C8B-B14F-4D97-AF65-F5344CB8AC3E}">
        <p14:creationId xmlns:p14="http://schemas.microsoft.com/office/powerpoint/2010/main" val="131345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18</a:t>
            </a:fld>
            <a:endParaRPr lang="es-CO"/>
          </a:p>
        </p:txBody>
      </p:sp>
    </p:spTree>
    <p:extLst>
      <p:ext uri="{BB962C8B-B14F-4D97-AF65-F5344CB8AC3E}">
        <p14:creationId xmlns:p14="http://schemas.microsoft.com/office/powerpoint/2010/main" val="2787141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19</a:t>
            </a:fld>
            <a:endParaRPr lang="es-CO"/>
          </a:p>
        </p:txBody>
      </p:sp>
    </p:spTree>
    <p:extLst>
      <p:ext uri="{BB962C8B-B14F-4D97-AF65-F5344CB8AC3E}">
        <p14:creationId xmlns:p14="http://schemas.microsoft.com/office/powerpoint/2010/main" val="100204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a:t>
            </a:fld>
            <a:endParaRPr lang="es-CO"/>
          </a:p>
        </p:txBody>
      </p:sp>
    </p:spTree>
    <p:extLst>
      <p:ext uri="{BB962C8B-B14F-4D97-AF65-F5344CB8AC3E}">
        <p14:creationId xmlns:p14="http://schemas.microsoft.com/office/powerpoint/2010/main" val="21552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20</a:t>
            </a:fld>
            <a:endParaRPr lang="es-CO"/>
          </a:p>
        </p:txBody>
      </p:sp>
    </p:spTree>
    <p:extLst>
      <p:ext uri="{BB962C8B-B14F-4D97-AF65-F5344CB8AC3E}">
        <p14:creationId xmlns:p14="http://schemas.microsoft.com/office/powerpoint/2010/main" val="308001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21</a:t>
            </a:fld>
            <a:endParaRPr lang="es-CO"/>
          </a:p>
        </p:txBody>
      </p:sp>
    </p:spTree>
    <p:extLst>
      <p:ext uri="{BB962C8B-B14F-4D97-AF65-F5344CB8AC3E}">
        <p14:creationId xmlns:p14="http://schemas.microsoft.com/office/powerpoint/2010/main" val="2886120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ServiceStack</a:t>
            </a:r>
            <a:r>
              <a:rPr lang="es-ES" dirty="0"/>
              <a:t> implementa un marco simple con el que trabajar y permite una gran capacidad de ampliación de la funcionalidad básica. </a:t>
            </a:r>
            <a:r>
              <a:rPr lang="es-ES"/>
              <a:t>Por ejemplo, puede crear filtros de solicitud y respuesta, que pueden ser globales o solo se aplican a un servicio, o puede ampliar los formateadores.</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22</a:t>
            </a:fld>
            <a:endParaRPr lang="es-CO"/>
          </a:p>
        </p:txBody>
      </p:sp>
    </p:spTree>
    <p:extLst>
      <p:ext uri="{BB962C8B-B14F-4D97-AF65-F5344CB8AC3E}">
        <p14:creationId xmlns:p14="http://schemas.microsoft.com/office/powerpoint/2010/main" val="355012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concepto de El host de la aplicación debe definir un punto central para configurar y cablear la solicitud al servicio. Solo puede haber un host de aplicación por aplicación. En general, un servicio </a:t>
            </a:r>
            <a:r>
              <a:rPr lang="es-ES" dirty="0" err="1"/>
              <a:t>ServiceStack</a:t>
            </a:r>
            <a:r>
              <a:rPr lang="es-ES" dirty="0"/>
              <a:t> se puede alojar en Internet </a:t>
            </a:r>
            <a:r>
              <a:rPr lang="es-ES" dirty="0" err="1"/>
              <a:t>Information</a:t>
            </a:r>
            <a:r>
              <a:rPr lang="es-ES" dirty="0"/>
              <a:t> Services (IIS) como un aplicación de consola, servicio de Windows o mezclado con ASP.NET o ASP.NET MVC solicitud.</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23</a:t>
            </a:fld>
            <a:endParaRPr lang="es-CO"/>
          </a:p>
        </p:txBody>
      </p:sp>
    </p:spTree>
    <p:extLst>
      <p:ext uri="{BB962C8B-B14F-4D97-AF65-F5344CB8AC3E}">
        <p14:creationId xmlns:p14="http://schemas.microsoft.com/office/powerpoint/2010/main" val="2600084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MX" dirty="0"/>
            </a:br>
            <a:r>
              <a:rPr lang="es-MX" sz="1200" b="0" i="0" kern="1200" dirty="0">
                <a:solidFill>
                  <a:schemeClr val="tx1"/>
                </a:solidFill>
                <a:effectLst/>
                <a:latin typeface="+mn-lt"/>
                <a:ea typeface="+mn-ea"/>
                <a:cs typeface="+mn-cs"/>
              </a:rPr>
              <a:t>Las aplicaciones web implementarán la clase </a:t>
            </a:r>
            <a:r>
              <a:rPr lang="es-MX" sz="1200" b="0" i="0" kern="1200" dirty="0" err="1">
                <a:solidFill>
                  <a:schemeClr val="tx1"/>
                </a:solidFill>
                <a:effectLst/>
                <a:latin typeface="+mn-lt"/>
                <a:ea typeface="+mn-ea"/>
                <a:cs typeface="+mn-cs"/>
              </a:rPr>
              <a:t>AppHostBase</a:t>
            </a:r>
            <a:r>
              <a:rPr lang="es-MX" sz="1200" b="0" i="0" kern="1200" dirty="0">
                <a:solidFill>
                  <a:schemeClr val="tx1"/>
                </a:solidFill>
                <a:effectLst/>
                <a:latin typeface="+mn-lt"/>
                <a:ea typeface="+mn-ea"/>
                <a:cs typeface="+mn-cs"/>
              </a:rPr>
              <a:t> mientras que la consola y Windows Las aplicaciones de servicio implementarán </a:t>
            </a:r>
            <a:r>
              <a:rPr lang="es-MX" sz="1200" b="0" i="0" kern="1200" dirty="0" err="1">
                <a:solidFill>
                  <a:schemeClr val="tx1"/>
                </a:solidFill>
                <a:effectLst/>
                <a:latin typeface="+mn-lt"/>
                <a:ea typeface="+mn-ea"/>
                <a:cs typeface="+mn-cs"/>
              </a:rPr>
              <a:t>AppHostHttpListenerBase</a:t>
            </a:r>
            <a:r>
              <a:rPr lang="es-MX" sz="1200" b="0" i="0" kern="1200" dirty="0">
                <a:solidFill>
                  <a:schemeClr val="tx1"/>
                </a:solidFill>
                <a:effectLst/>
                <a:latin typeface="+mn-lt"/>
                <a:ea typeface="+mn-ea"/>
                <a:cs typeface="+mn-cs"/>
              </a:rPr>
              <a:t>.</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24</a:t>
            </a:fld>
            <a:endParaRPr lang="es-CO"/>
          </a:p>
        </p:txBody>
      </p:sp>
    </p:spTree>
    <p:extLst>
      <p:ext uri="{BB962C8B-B14F-4D97-AF65-F5344CB8AC3E}">
        <p14:creationId xmlns:p14="http://schemas.microsoft.com/office/powerpoint/2010/main" val="311631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MX" dirty="0"/>
            </a:br>
            <a:r>
              <a:rPr lang="es-MX" sz="1200" b="0" i="0" kern="1200" dirty="0">
                <a:solidFill>
                  <a:schemeClr val="tx1"/>
                </a:solidFill>
                <a:effectLst/>
                <a:latin typeface="+mn-lt"/>
                <a:ea typeface="+mn-ea"/>
                <a:cs typeface="+mn-cs"/>
              </a:rPr>
              <a:t>Las aplicaciones web implementarán la clase </a:t>
            </a:r>
            <a:r>
              <a:rPr lang="es-MX" sz="1200" b="0" i="0" kern="1200" dirty="0" err="1">
                <a:solidFill>
                  <a:schemeClr val="tx1"/>
                </a:solidFill>
                <a:effectLst/>
                <a:latin typeface="+mn-lt"/>
                <a:ea typeface="+mn-ea"/>
                <a:cs typeface="+mn-cs"/>
              </a:rPr>
              <a:t>AppHostBase</a:t>
            </a:r>
            <a:r>
              <a:rPr lang="es-MX" sz="1200" b="0" i="0" kern="1200" dirty="0">
                <a:solidFill>
                  <a:schemeClr val="tx1"/>
                </a:solidFill>
                <a:effectLst/>
                <a:latin typeface="+mn-lt"/>
                <a:ea typeface="+mn-ea"/>
                <a:cs typeface="+mn-cs"/>
              </a:rPr>
              <a:t> mientras que la consola y Windows Las aplicaciones de servicio implementarán </a:t>
            </a:r>
            <a:r>
              <a:rPr lang="es-MX" sz="1200" b="0" i="0" kern="1200" dirty="0" err="1">
                <a:solidFill>
                  <a:schemeClr val="tx1"/>
                </a:solidFill>
                <a:effectLst/>
                <a:latin typeface="+mn-lt"/>
                <a:ea typeface="+mn-ea"/>
                <a:cs typeface="+mn-cs"/>
              </a:rPr>
              <a:t>AppHostHttpListenerBase</a:t>
            </a:r>
            <a:r>
              <a:rPr lang="es-MX" sz="1200" b="0" i="0" kern="1200" dirty="0">
                <a:solidFill>
                  <a:schemeClr val="tx1"/>
                </a:solidFill>
                <a:effectLst/>
                <a:latin typeface="+mn-lt"/>
                <a:ea typeface="+mn-ea"/>
                <a:cs typeface="+mn-cs"/>
              </a:rPr>
              <a:t>.</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25</a:t>
            </a:fld>
            <a:endParaRPr lang="es-CO"/>
          </a:p>
        </p:txBody>
      </p:sp>
    </p:spTree>
    <p:extLst>
      <p:ext uri="{BB962C8B-B14F-4D97-AF65-F5344CB8AC3E}">
        <p14:creationId xmlns:p14="http://schemas.microsoft.com/office/powerpoint/2010/main" val="1445232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26</a:t>
            </a:fld>
            <a:endParaRPr lang="es-CO"/>
          </a:p>
        </p:txBody>
      </p:sp>
    </p:spTree>
    <p:extLst>
      <p:ext uri="{BB962C8B-B14F-4D97-AF65-F5344CB8AC3E}">
        <p14:creationId xmlns:p14="http://schemas.microsoft.com/office/powerpoint/2010/main" val="4056466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Request</a:t>
            </a:r>
            <a:r>
              <a:rPr lang="es-ES" dirty="0"/>
              <a:t> implementa la interfaz </a:t>
            </a:r>
            <a:r>
              <a:rPr lang="es-ES" dirty="0" err="1"/>
              <a:t>IHttpRequest</a:t>
            </a:r>
            <a:r>
              <a:rPr lang="es-ES" dirty="0"/>
              <a:t> incorporada de .NET y, por lo tanto, expone todo eso es posible que necesitemos saber sobre la solicitud actual. Entre otras cosas a tener en cuenta es la capacidad de inspeccionar </a:t>
            </a:r>
            <a:r>
              <a:rPr lang="es-ES" dirty="0" err="1"/>
              <a:t>Headers</a:t>
            </a:r>
            <a:r>
              <a:rPr lang="es-ES" dirty="0"/>
              <a:t>, </a:t>
            </a:r>
            <a:r>
              <a:rPr lang="es-ES" dirty="0" err="1"/>
              <a:t>QueryString</a:t>
            </a:r>
            <a:r>
              <a:rPr lang="es-ES" dirty="0"/>
              <a:t> y el </a:t>
            </a:r>
            <a:r>
              <a:rPr lang="es-ES" dirty="0" err="1"/>
              <a:t>HttpMethod</a:t>
            </a:r>
            <a:r>
              <a:rPr lang="es-ES" dirty="0"/>
              <a:t> actual</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27</a:t>
            </a:fld>
            <a:endParaRPr lang="es-CO"/>
          </a:p>
        </p:txBody>
      </p:sp>
    </p:spTree>
    <p:extLst>
      <p:ext uri="{BB962C8B-B14F-4D97-AF65-F5344CB8AC3E}">
        <p14:creationId xmlns:p14="http://schemas.microsoft.com/office/powerpoint/2010/main" val="3484569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respuesta representa el objeto que el cliente eventualmente recibirá. Entre otros, uno de los La mayoría de los métodos útiles expuestos por el objeto Response es el método </a:t>
            </a:r>
            <a:r>
              <a:rPr lang="es-ES" dirty="0" err="1"/>
              <a:t>AddHeader</a:t>
            </a:r>
            <a:r>
              <a:rPr lang="es-ES" dirty="0"/>
              <a:t>, que manipula los encabezados devueltos al cliente. Veamos un ejemplo de </a:t>
            </a:r>
            <a:r>
              <a:rPr lang="es-ES" dirty="0" err="1"/>
              <a:t>AddHeader</a:t>
            </a:r>
            <a:r>
              <a:rPr lang="es-ES" dirty="0"/>
              <a:t> uso</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28</a:t>
            </a:fld>
            <a:endParaRPr lang="es-CO"/>
          </a:p>
        </p:txBody>
      </p:sp>
    </p:spTree>
    <p:extLst>
      <p:ext uri="{BB962C8B-B14F-4D97-AF65-F5344CB8AC3E}">
        <p14:creationId xmlns:p14="http://schemas.microsoft.com/office/powerpoint/2010/main" val="508439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29</a:t>
            </a:fld>
            <a:endParaRPr lang="es-CO"/>
          </a:p>
        </p:txBody>
      </p:sp>
    </p:spTree>
    <p:extLst>
      <p:ext uri="{BB962C8B-B14F-4D97-AF65-F5344CB8AC3E}">
        <p14:creationId xmlns:p14="http://schemas.microsoft.com/office/powerpoint/2010/main" val="384973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a:t>
            </a:fld>
            <a:endParaRPr lang="es-CO"/>
          </a:p>
        </p:txBody>
      </p:sp>
    </p:spTree>
    <p:extLst>
      <p:ext uri="{BB962C8B-B14F-4D97-AF65-F5344CB8AC3E}">
        <p14:creationId xmlns:p14="http://schemas.microsoft.com/office/powerpoint/2010/main" val="1967713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 se especifica lo contrario, </a:t>
            </a:r>
            <a:r>
              <a:rPr lang="es-ES" dirty="0" err="1"/>
              <a:t>ServiceStack</a:t>
            </a:r>
            <a:r>
              <a:rPr lang="es-ES" dirty="0"/>
              <a:t> ofrece principalmente tres formas de negociar el tipo de contenido del recurso: </a:t>
            </a:r>
          </a:p>
          <a:p>
            <a:endParaRPr lang="es-ES" dirty="0"/>
          </a:p>
          <a:p>
            <a:r>
              <a:rPr lang="es-ES" dirty="0"/>
              <a:t>El encabezado HTTP </a:t>
            </a:r>
            <a:r>
              <a:rPr lang="es-ES" dirty="0" err="1"/>
              <a:t>Accept</a:t>
            </a:r>
            <a:r>
              <a:rPr lang="es-ES" dirty="0"/>
              <a:t>. </a:t>
            </a:r>
          </a:p>
          <a:p>
            <a:r>
              <a:rPr lang="es-ES" dirty="0"/>
              <a:t>El parámetro de cadena de consulta de formato. </a:t>
            </a:r>
          </a:p>
          <a:p>
            <a:r>
              <a:rPr lang="es-ES" dirty="0"/>
              <a:t>La extensión del archivo (por ejemplo, http: // &lt;</a:t>
            </a:r>
            <a:r>
              <a:rPr lang="es-ES" dirty="0" err="1"/>
              <a:t>servername</a:t>
            </a:r>
            <a:r>
              <a:rPr lang="es-ES" dirty="0"/>
              <a:t>&gt; /</a:t>
            </a:r>
            <a:r>
              <a:rPr lang="es-ES" dirty="0" err="1"/>
              <a:t>orders.json</a:t>
            </a:r>
            <a:r>
              <a:rPr lang="es-ES" dirty="0"/>
              <a:t>). </a:t>
            </a:r>
          </a:p>
          <a:p>
            <a:endParaRPr lang="es-ES" dirty="0"/>
          </a:p>
          <a:p>
            <a:r>
              <a:rPr lang="es-ES" dirty="0"/>
              <a:t>El uso del encabezado HTTP </a:t>
            </a:r>
            <a:r>
              <a:rPr lang="es-ES" dirty="0" err="1"/>
              <a:t>Accept</a:t>
            </a:r>
            <a:r>
              <a:rPr lang="es-ES" dirty="0"/>
              <a:t> es considerado por muchos como un recomendado y más forma elegante de negociar el tipo de contenido, y es el estándar HTTP. Sin embargo, es un calor tema y hay un debate sobre si se deben pasar las instrucciones de formato directamente en el URI. yo piensa que es bueno tenerlos a ambos, ya que ambos tienen sus pros y sus contras. </a:t>
            </a:r>
          </a:p>
          <a:p>
            <a:endParaRPr lang="es-ES" dirty="0"/>
          </a:p>
          <a:p>
            <a:r>
              <a:rPr lang="es-ES" dirty="0"/>
              <a:t>Como ya debería estar familiarizado con cómo usar el encabezado HTTP Accept6, no iremos en detalles. La siguiente tabla muestra las opciones disponibles en </a:t>
            </a:r>
            <a:r>
              <a:rPr lang="es-ES" dirty="0" err="1"/>
              <a:t>ServiceStack</a:t>
            </a:r>
            <a:r>
              <a:rPr lang="es-ES" dirty="0"/>
              <a:t>.</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30</a:t>
            </a:fld>
            <a:endParaRPr lang="es-CO"/>
          </a:p>
        </p:txBody>
      </p:sp>
    </p:spTree>
    <p:extLst>
      <p:ext uri="{BB962C8B-B14F-4D97-AF65-F5344CB8AC3E}">
        <p14:creationId xmlns:p14="http://schemas.microsoft.com/office/powerpoint/2010/main" val="741868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31</a:t>
            </a:fld>
            <a:endParaRPr lang="es-CO"/>
          </a:p>
        </p:txBody>
      </p:sp>
    </p:spTree>
    <p:extLst>
      <p:ext uri="{BB962C8B-B14F-4D97-AF65-F5344CB8AC3E}">
        <p14:creationId xmlns:p14="http://schemas.microsoft.com/office/powerpoint/2010/main" val="2061543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i="0" kern="1200" dirty="0">
                <a:solidFill>
                  <a:schemeClr val="tx1"/>
                </a:solidFill>
                <a:effectLst/>
                <a:latin typeface="+mn-lt"/>
                <a:ea typeface="+mn-ea"/>
                <a:cs typeface="+mn-cs"/>
              </a:rPr>
              <a:t>Admite estructuras de datos tales como cadenas, hashes, listas, conjuntos, conjuntos ordenados con consultas de rango, mapas de bits, </a:t>
            </a:r>
            <a:r>
              <a:rPr lang="es-MX" sz="1200" b="0" i="0" kern="1200" dirty="0" err="1">
                <a:solidFill>
                  <a:schemeClr val="tx1"/>
                </a:solidFill>
                <a:effectLst/>
                <a:latin typeface="+mn-lt"/>
                <a:ea typeface="+mn-ea"/>
                <a:cs typeface="+mn-cs"/>
              </a:rPr>
              <a:t>hiperlogálogos</a:t>
            </a:r>
            <a:r>
              <a:rPr lang="es-MX" sz="1200" b="0" i="0" kern="1200" dirty="0">
                <a:solidFill>
                  <a:schemeClr val="tx1"/>
                </a:solidFill>
                <a:effectLst/>
                <a:latin typeface="+mn-lt"/>
                <a:ea typeface="+mn-ea"/>
                <a:cs typeface="+mn-cs"/>
              </a:rPr>
              <a:t> e índices geoespaciales con consultas radiales. Redis tiene una replicación incorporada, secuencias de comandos </a:t>
            </a:r>
            <a:r>
              <a:rPr lang="es-MX" sz="1200" b="0" i="0" kern="1200" dirty="0" err="1">
                <a:solidFill>
                  <a:schemeClr val="tx1"/>
                </a:solidFill>
                <a:effectLst/>
                <a:latin typeface="+mn-lt"/>
                <a:ea typeface="+mn-ea"/>
                <a:cs typeface="+mn-cs"/>
              </a:rPr>
              <a:t>Lua</a:t>
            </a:r>
            <a:r>
              <a:rPr lang="es-MX" sz="1200" b="0" i="0" kern="1200" dirty="0">
                <a:solidFill>
                  <a:schemeClr val="tx1"/>
                </a:solidFill>
                <a:effectLst/>
                <a:latin typeface="+mn-lt"/>
                <a:ea typeface="+mn-ea"/>
                <a:cs typeface="+mn-cs"/>
              </a:rPr>
              <a:t>, desalojo LRU, transacciones y diferentes niveles de persistencia en disco, y proporciona alta disponibilidad a través de Redis </a:t>
            </a:r>
            <a:r>
              <a:rPr lang="es-MX" sz="1200" b="0" i="0" kern="1200" dirty="0" err="1">
                <a:solidFill>
                  <a:schemeClr val="tx1"/>
                </a:solidFill>
                <a:effectLst/>
                <a:latin typeface="+mn-lt"/>
                <a:ea typeface="+mn-ea"/>
                <a:cs typeface="+mn-cs"/>
              </a:rPr>
              <a:t>Sentinel</a:t>
            </a:r>
            <a:r>
              <a:rPr lang="es-MX" sz="1200" b="0" i="0" kern="1200" dirty="0">
                <a:solidFill>
                  <a:schemeClr val="tx1"/>
                </a:solidFill>
                <a:effectLst/>
                <a:latin typeface="+mn-lt"/>
                <a:ea typeface="+mn-ea"/>
                <a:cs typeface="+mn-cs"/>
              </a:rPr>
              <a:t> y particiones automáticas con Redis </a:t>
            </a:r>
            <a:r>
              <a:rPr lang="es-MX" sz="1200" b="0" i="0" kern="1200" dirty="0" err="1">
                <a:solidFill>
                  <a:schemeClr val="tx1"/>
                </a:solidFill>
                <a:effectLst/>
                <a:latin typeface="+mn-lt"/>
                <a:ea typeface="+mn-ea"/>
                <a:cs typeface="+mn-cs"/>
              </a:rPr>
              <a:t>Cluster</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32</a:t>
            </a:fld>
            <a:endParaRPr lang="es-CO"/>
          </a:p>
        </p:txBody>
      </p:sp>
    </p:spTree>
    <p:extLst>
      <p:ext uri="{BB962C8B-B14F-4D97-AF65-F5344CB8AC3E}">
        <p14:creationId xmlns:p14="http://schemas.microsoft.com/office/powerpoint/2010/main" val="3871027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i="0" kern="1200" dirty="0">
                <a:solidFill>
                  <a:schemeClr val="tx1"/>
                </a:solidFill>
                <a:effectLst/>
                <a:latin typeface="+mn-lt"/>
                <a:ea typeface="+mn-ea"/>
                <a:cs typeface="+mn-cs"/>
              </a:rPr>
              <a:t>Caché de datos</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Azure Redis Cache complementa perfectamente servicios de base de datos de Azure tales como Cosmos DB. Ofrece una solución rentable para el escalado del rendimiento de lectura y escritura de la capa de datos. Almacene y comparta los resultados de consultas de bases de datos, estados de sesiones, contenido estático y mucho más con un </a:t>
            </a:r>
            <a:r>
              <a:rPr lang="es-MX" sz="1200" b="0" i="0" u="none" strike="noStrike" kern="1200" dirty="0">
                <a:solidFill>
                  <a:schemeClr val="tx1"/>
                </a:solidFill>
                <a:effectLst/>
                <a:latin typeface="+mn-lt"/>
                <a:ea typeface="+mn-ea"/>
                <a:cs typeface="+mn-cs"/>
                <a:hlinkClick r:id="rId3"/>
              </a:rPr>
              <a:t>patrón cache-</a:t>
            </a:r>
            <a:r>
              <a:rPr lang="es-MX" sz="1200" b="0" i="0" u="none" strike="noStrike" kern="1200" dirty="0" err="1">
                <a:solidFill>
                  <a:schemeClr val="tx1"/>
                </a:solidFill>
                <a:effectLst/>
                <a:latin typeface="+mn-lt"/>
                <a:ea typeface="+mn-ea"/>
                <a:cs typeface="+mn-cs"/>
                <a:hlinkClick r:id="rId3"/>
              </a:rPr>
              <a:t>aside</a:t>
            </a:r>
            <a:r>
              <a:rPr lang="es-MX" sz="1200" b="0" i="0" kern="1200" dirty="0">
                <a:solidFill>
                  <a:schemeClr val="tx1"/>
                </a:solidFill>
                <a:effectLst/>
                <a:latin typeface="+mn-lt"/>
                <a:ea typeface="+mn-ea"/>
                <a:cs typeface="+mn-cs"/>
              </a:rPr>
              <a:t> común.</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33</a:t>
            </a:fld>
            <a:endParaRPr lang="es-CO"/>
          </a:p>
        </p:txBody>
      </p:sp>
    </p:spTree>
    <p:extLst>
      <p:ext uri="{BB962C8B-B14F-4D97-AF65-F5344CB8AC3E}">
        <p14:creationId xmlns:p14="http://schemas.microsoft.com/office/powerpoint/2010/main" val="3454307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i="0" kern="1200" dirty="0">
                <a:solidFill>
                  <a:schemeClr val="tx1"/>
                </a:solidFill>
                <a:effectLst/>
                <a:latin typeface="+mn-lt"/>
                <a:ea typeface="+mn-ea"/>
                <a:cs typeface="+mn-cs"/>
              </a:rPr>
              <a:t>Web Apps escalable</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Guarde, recupere y actualice rápidamente </a:t>
            </a:r>
            <a:r>
              <a:rPr lang="es-MX" sz="1200" b="0" i="0" u="none" strike="noStrike" kern="1200" dirty="0">
                <a:solidFill>
                  <a:schemeClr val="tx1"/>
                </a:solidFill>
                <a:effectLst/>
                <a:latin typeface="+mn-lt"/>
                <a:ea typeface="+mn-ea"/>
                <a:cs typeface="+mn-cs"/>
                <a:hlinkClick r:id="rId3"/>
              </a:rPr>
              <a:t>datos de </a:t>
            </a:r>
            <a:r>
              <a:rPr lang="es-MX" sz="1200" b="0" i="0" u="none" strike="noStrike" kern="1200" dirty="0" err="1">
                <a:solidFill>
                  <a:schemeClr val="tx1"/>
                </a:solidFill>
                <a:effectLst/>
                <a:latin typeface="+mn-lt"/>
                <a:ea typeface="+mn-ea"/>
                <a:cs typeface="+mn-cs"/>
                <a:hlinkClick r:id="rId3"/>
              </a:rPr>
              <a:t>sesión</a:t>
            </a:r>
            <a:r>
              <a:rPr lang="es-MX" sz="1200" b="0" i="0" kern="1200" dirty="0" err="1">
                <a:solidFill>
                  <a:schemeClr val="tx1"/>
                </a:solidFill>
                <a:effectLst/>
                <a:latin typeface="+mn-lt"/>
                <a:ea typeface="+mn-ea"/>
                <a:cs typeface="+mn-cs"/>
              </a:rPr>
              <a:t>web</a:t>
            </a:r>
            <a:r>
              <a:rPr lang="es-MX" sz="1200" b="0" i="0" kern="1200" dirty="0">
                <a:solidFill>
                  <a:schemeClr val="tx1"/>
                </a:solidFill>
                <a:effectLst/>
                <a:latin typeface="+mn-lt"/>
                <a:ea typeface="+mn-ea"/>
                <a:cs typeface="+mn-cs"/>
              </a:rPr>
              <a:t> tales como las cookies de usuario y las </a:t>
            </a:r>
            <a:r>
              <a:rPr lang="es-MX" sz="1200" b="0" i="0" u="none" strike="noStrike" kern="1200" dirty="0">
                <a:solidFill>
                  <a:schemeClr val="tx1"/>
                </a:solidFill>
                <a:effectLst/>
                <a:latin typeface="+mn-lt"/>
                <a:ea typeface="+mn-ea"/>
                <a:cs typeface="+mn-cs"/>
                <a:hlinkClick r:id="rId4"/>
              </a:rPr>
              <a:t>páginas de resultados</a:t>
            </a:r>
            <a:r>
              <a:rPr lang="es-MX" sz="1200" b="0" i="0" kern="1200" dirty="0">
                <a:solidFill>
                  <a:schemeClr val="tx1"/>
                </a:solidFill>
                <a:effectLst/>
                <a:latin typeface="+mn-lt"/>
                <a:ea typeface="+mn-ea"/>
                <a:cs typeface="+mn-cs"/>
              </a:rPr>
              <a:t>. Azure Redis Cache mejora el rendimiento de la aplicación aumentando su capacidad de respuesta y permitiéndole controlar cargas crecientes con menos recursos de proceso web.</a:t>
            </a:r>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34</a:t>
            </a:fld>
            <a:endParaRPr lang="es-CO"/>
          </a:p>
        </p:txBody>
      </p:sp>
    </p:spTree>
    <p:extLst>
      <p:ext uri="{BB962C8B-B14F-4D97-AF65-F5344CB8AC3E}">
        <p14:creationId xmlns:p14="http://schemas.microsoft.com/office/powerpoint/2010/main" val="365966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1" i="0" kern="1200" dirty="0">
                <a:solidFill>
                  <a:schemeClr val="tx1"/>
                </a:solidFill>
                <a:effectLst/>
                <a:latin typeface="+mn-lt"/>
                <a:ea typeface="+mn-ea"/>
                <a:cs typeface="+mn-cs"/>
              </a:rPr>
              <a:t>Mensajería</a:t>
            </a:r>
          </a:p>
          <a:p>
            <a:r>
              <a:rPr lang="es-MX" sz="1200" b="0" i="0" kern="1200" dirty="0">
                <a:solidFill>
                  <a:schemeClr val="tx1"/>
                </a:solidFill>
                <a:effectLst/>
                <a:latin typeface="+mn-lt"/>
                <a:ea typeface="+mn-ea"/>
                <a:cs typeface="+mn-cs"/>
              </a:rPr>
              <a:t>Azure Redis Cache admite funcionalidades de publicación y suscripción. Es perfecto para enrutar mensajes en tiempo real y escalar verticalmente marcos de comunicación web tales como </a:t>
            </a:r>
            <a:r>
              <a:rPr lang="es-MX" sz="1200" b="0" i="0" u="none" strike="noStrike" kern="1200" dirty="0" err="1">
                <a:solidFill>
                  <a:schemeClr val="tx1"/>
                </a:solidFill>
                <a:effectLst/>
                <a:latin typeface="+mn-lt"/>
                <a:ea typeface="+mn-ea"/>
                <a:cs typeface="+mn-cs"/>
                <a:hlinkClick r:id="rId3"/>
              </a:rPr>
              <a:t>SignalR</a:t>
            </a:r>
            <a:r>
              <a:rPr lang="es-MX"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35</a:t>
            </a:fld>
            <a:endParaRPr lang="es-CO"/>
          </a:p>
        </p:txBody>
      </p:sp>
    </p:spTree>
    <p:extLst>
      <p:ext uri="{BB962C8B-B14F-4D97-AF65-F5344CB8AC3E}">
        <p14:creationId xmlns:p14="http://schemas.microsoft.com/office/powerpoint/2010/main" val="360802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ctr"/>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36</a:t>
            </a:fld>
            <a:endParaRPr lang="es-CO"/>
          </a:p>
        </p:txBody>
      </p:sp>
    </p:spTree>
    <p:extLst>
      <p:ext uri="{BB962C8B-B14F-4D97-AF65-F5344CB8AC3E}">
        <p14:creationId xmlns:p14="http://schemas.microsoft.com/office/powerpoint/2010/main" val="3285771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MX" sz="1200" b="0" i="0" u="none" strike="noStrike" kern="1200" dirty="0" err="1">
                <a:solidFill>
                  <a:schemeClr val="tx1"/>
                </a:solidFill>
                <a:effectLst/>
                <a:latin typeface="+mn-lt"/>
                <a:ea typeface="+mn-ea"/>
                <a:cs typeface="+mn-cs"/>
              </a:rPr>
              <a:t>SignalR</a:t>
            </a:r>
            <a:r>
              <a:rPr lang="es-MX" sz="1200" b="0" i="0" u="none" strike="noStrike" kern="1200" dirty="0">
                <a:solidFill>
                  <a:schemeClr val="tx1"/>
                </a:solidFill>
                <a:effectLst/>
                <a:latin typeface="+mn-lt"/>
                <a:ea typeface="+mn-ea"/>
                <a:cs typeface="+mn-cs"/>
              </a:rPr>
              <a:t> ASP.NET es una nueva biblioteca para desarrolladores ASP.NET que hace que sea increíblemente fácil de agregar la funcionalidad de la web en tiempo real a las aplicaciones. ¿Qué es la funcionalidad de "web en tiempo real"? Es la capacidad que el pulsador de código de servidor contenido a los clientes conectados como ocurre, en tiempo real.</a:t>
            </a:r>
          </a:p>
          <a:p>
            <a:pPr fontAlgn="base"/>
            <a:r>
              <a:rPr lang="es-MX" sz="1200" b="0" i="0" u="none" strike="noStrike" kern="1200" dirty="0">
                <a:solidFill>
                  <a:schemeClr val="tx1"/>
                </a:solidFill>
                <a:effectLst/>
                <a:latin typeface="+mn-lt"/>
                <a:ea typeface="+mn-ea"/>
                <a:cs typeface="+mn-cs"/>
              </a:rPr>
              <a:t>Que puede haber oído de </a:t>
            </a:r>
            <a:r>
              <a:rPr lang="es-MX" sz="1200" b="0" i="0" u="none" strike="noStrike" kern="1200" dirty="0" err="1">
                <a:solidFill>
                  <a:schemeClr val="tx1"/>
                </a:solidFill>
                <a:effectLst/>
                <a:latin typeface="+mn-lt"/>
                <a:ea typeface="+mn-ea"/>
                <a:cs typeface="+mn-cs"/>
              </a:rPr>
              <a:t>WebSockets</a:t>
            </a:r>
            <a:r>
              <a:rPr lang="es-MX" sz="1200" b="0" i="0" u="none" strike="noStrike" kern="1200" dirty="0">
                <a:solidFill>
                  <a:schemeClr val="tx1"/>
                </a:solidFill>
                <a:effectLst/>
                <a:latin typeface="+mn-lt"/>
                <a:ea typeface="+mn-ea"/>
                <a:cs typeface="+mn-cs"/>
              </a:rPr>
              <a:t>, una nueva API de HTML5 que permite la comunicación bidireccional entre el navegador y el servidor. </a:t>
            </a:r>
            <a:r>
              <a:rPr lang="es-MX" sz="1200" b="0" i="0" u="none" strike="noStrike" kern="1200" dirty="0" err="1">
                <a:solidFill>
                  <a:schemeClr val="tx1"/>
                </a:solidFill>
                <a:effectLst/>
                <a:latin typeface="+mn-lt"/>
                <a:ea typeface="+mn-ea"/>
                <a:cs typeface="+mn-cs"/>
              </a:rPr>
              <a:t>SignalR</a:t>
            </a:r>
            <a:r>
              <a:rPr lang="es-MX" sz="1200" b="0" i="0" u="none" strike="noStrike" kern="1200" dirty="0">
                <a:solidFill>
                  <a:schemeClr val="tx1"/>
                </a:solidFill>
                <a:effectLst/>
                <a:latin typeface="+mn-lt"/>
                <a:ea typeface="+mn-ea"/>
                <a:cs typeface="+mn-cs"/>
              </a:rPr>
              <a:t> utilizará </a:t>
            </a:r>
            <a:r>
              <a:rPr lang="es-MX" sz="1200" b="0" i="0" u="none" strike="noStrike" kern="1200" dirty="0" err="1">
                <a:solidFill>
                  <a:schemeClr val="tx1"/>
                </a:solidFill>
                <a:effectLst/>
                <a:latin typeface="+mn-lt"/>
                <a:ea typeface="+mn-ea"/>
                <a:cs typeface="+mn-cs"/>
              </a:rPr>
              <a:t>WebSockets</a:t>
            </a:r>
            <a:r>
              <a:rPr lang="es-MX" sz="1200" b="0" i="0" u="none" strike="noStrike" kern="1200" dirty="0">
                <a:solidFill>
                  <a:schemeClr val="tx1"/>
                </a:solidFill>
                <a:effectLst/>
                <a:latin typeface="+mn-lt"/>
                <a:ea typeface="+mn-ea"/>
                <a:cs typeface="+mn-cs"/>
              </a:rPr>
              <a:t> debajo de las cobijas cuando está disponible y con respaldo a otras técnicas y tecnologías cuando no lo es, mientras que su código de aplicación mantiene igual.</a:t>
            </a:r>
          </a:p>
          <a:p>
            <a:pPr fontAlgn="base"/>
            <a:r>
              <a:rPr lang="es-MX" sz="1200" b="0" i="0" u="none" strike="noStrike" kern="1200" dirty="0" err="1">
                <a:solidFill>
                  <a:schemeClr val="tx1"/>
                </a:solidFill>
                <a:effectLst/>
                <a:latin typeface="+mn-lt"/>
                <a:ea typeface="+mn-ea"/>
                <a:cs typeface="+mn-cs"/>
              </a:rPr>
              <a:t>SignalR</a:t>
            </a:r>
            <a:r>
              <a:rPr lang="es-MX" sz="1200" b="0" i="0" u="none" strike="noStrike" kern="1200" dirty="0">
                <a:solidFill>
                  <a:schemeClr val="tx1"/>
                </a:solidFill>
                <a:effectLst/>
                <a:latin typeface="+mn-lt"/>
                <a:ea typeface="+mn-ea"/>
                <a:cs typeface="+mn-cs"/>
              </a:rPr>
              <a:t> también proporciona una API muy simple y de alto nivel para hacer de servidor a cliente RPC (llamar a funciones JavaScript en los navegadores de sus clientes desde código del lado del servidor. net) en la aplicación ASP.NET, así como añadir útiles ganchos para la gestión de conexión, por ejemplo, conectar / Desconecte los eventos, las conexiones de la agrupación, autorización. </a:t>
            </a:r>
          </a:p>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37</a:t>
            </a:fld>
            <a:endParaRPr lang="es-CO"/>
          </a:p>
        </p:txBody>
      </p:sp>
    </p:spTree>
    <p:extLst>
      <p:ext uri="{BB962C8B-B14F-4D97-AF65-F5344CB8AC3E}">
        <p14:creationId xmlns:p14="http://schemas.microsoft.com/office/powerpoint/2010/main" val="57141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4</a:t>
            </a:fld>
            <a:endParaRPr lang="es-CO"/>
          </a:p>
        </p:txBody>
      </p:sp>
    </p:spTree>
    <p:extLst>
      <p:ext uri="{BB962C8B-B14F-4D97-AF65-F5344CB8AC3E}">
        <p14:creationId xmlns:p14="http://schemas.microsoft.com/office/powerpoint/2010/main" val="315873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5</a:t>
            </a:fld>
            <a:endParaRPr lang="es-CO"/>
          </a:p>
        </p:txBody>
      </p:sp>
    </p:spTree>
    <p:extLst>
      <p:ext uri="{BB962C8B-B14F-4D97-AF65-F5344CB8AC3E}">
        <p14:creationId xmlns:p14="http://schemas.microsoft.com/office/powerpoint/2010/main" val="207190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6</a:t>
            </a:fld>
            <a:endParaRPr lang="es-CO"/>
          </a:p>
        </p:txBody>
      </p:sp>
    </p:spTree>
    <p:extLst>
      <p:ext uri="{BB962C8B-B14F-4D97-AF65-F5344CB8AC3E}">
        <p14:creationId xmlns:p14="http://schemas.microsoft.com/office/powerpoint/2010/main" val="313970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7</a:t>
            </a:fld>
            <a:endParaRPr lang="es-CO"/>
          </a:p>
        </p:txBody>
      </p:sp>
    </p:spTree>
    <p:extLst>
      <p:ext uri="{BB962C8B-B14F-4D97-AF65-F5344CB8AC3E}">
        <p14:creationId xmlns:p14="http://schemas.microsoft.com/office/powerpoint/2010/main" val="197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8</a:t>
            </a:fld>
            <a:endParaRPr lang="es-CO"/>
          </a:p>
        </p:txBody>
      </p:sp>
    </p:spTree>
    <p:extLst>
      <p:ext uri="{BB962C8B-B14F-4D97-AF65-F5344CB8AC3E}">
        <p14:creationId xmlns:p14="http://schemas.microsoft.com/office/powerpoint/2010/main" val="58640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82B9EC9-5510-408D-8820-096EB829DDB0}" type="slidenum">
              <a:rPr lang="es-CO" smtClean="0"/>
              <a:t>9</a:t>
            </a:fld>
            <a:endParaRPr lang="es-CO"/>
          </a:p>
        </p:txBody>
      </p:sp>
    </p:spTree>
    <p:extLst>
      <p:ext uri="{BB962C8B-B14F-4D97-AF65-F5344CB8AC3E}">
        <p14:creationId xmlns:p14="http://schemas.microsoft.com/office/powerpoint/2010/main" val="398680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3F412-6EDD-4EEA-AD33-E429626D57D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05EC303-B5A4-46E3-B6BB-39EC67A08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a:extLst>
              <a:ext uri="{FF2B5EF4-FFF2-40B4-BE49-F238E27FC236}">
                <a16:creationId xmlns:a16="http://schemas.microsoft.com/office/drawing/2014/main" id="{DF11F35C-1E6D-493C-AE8F-33FAC04D49DA}"/>
              </a:ext>
            </a:extLst>
          </p:cNvPr>
          <p:cNvSpPr>
            <a:spLocks noGrp="1"/>
          </p:cNvSpPr>
          <p:nvPr>
            <p:ph type="dt" sz="half" idx="10"/>
          </p:nvPr>
        </p:nvSpPr>
        <p:spPr/>
        <p:txBody>
          <a:bodyPr/>
          <a:lstStyle/>
          <a:p>
            <a:fld id="{E5D78773-9131-404C-ACB3-62F3C9BC13CF}" type="datetimeFigureOut">
              <a:rPr lang="es-CO" smtClean="0"/>
              <a:t>30/07/2018</a:t>
            </a:fld>
            <a:endParaRPr lang="es-CO"/>
          </a:p>
        </p:txBody>
      </p:sp>
      <p:sp>
        <p:nvSpPr>
          <p:cNvPr id="5" name="Marcador de pie de página 4">
            <a:extLst>
              <a:ext uri="{FF2B5EF4-FFF2-40B4-BE49-F238E27FC236}">
                <a16:creationId xmlns:a16="http://schemas.microsoft.com/office/drawing/2014/main" id="{AB0254FD-8116-4A63-B74E-4D8E05A2C79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2EF40-F4E2-4173-A220-B722C34FDFD9}"/>
              </a:ext>
            </a:extLst>
          </p:cNvPr>
          <p:cNvSpPr>
            <a:spLocks noGrp="1"/>
          </p:cNvSpPr>
          <p:nvPr>
            <p:ph type="sldNum" sz="quarter" idx="12"/>
          </p:nvPr>
        </p:nvSpPr>
        <p:spPr/>
        <p:txBody>
          <a:bodyPr/>
          <a:lstStyle/>
          <a:p>
            <a:fld id="{5B215BC6-5E5C-46C2-BC4C-6B63957A0D8F}" type="slidenum">
              <a:rPr lang="es-CO" smtClean="0"/>
              <a:t>‹Nº›</a:t>
            </a:fld>
            <a:endParaRPr lang="es-CO"/>
          </a:p>
        </p:txBody>
      </p:sp>
    </p:spTree>
    <p:extLst>
      <p:ext uri="{BB962C8B-B14F-4D97-AF65-F5344CB8AC3E}">
        <p14:creationId xmlns:p14="http://schemas.microsoft.com/office/powerpoint/2010/main" val="362410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05339-F96F-4398-9EFF-E63C5E64CD5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666309-54D7-4212-85E0-4A95814DE151}"/>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335ED78-9C80-43BA-9A72-F8E7563C8C6F}"/>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5" name="Marcador de pie de página 4">
            <a:extLst>
              <a:ext uri="{FF2B5EF4-FFF2-40B4-BE49-F238E27FC236}">
                <a16:creationId xmlns:a16="http://schemas.microsoft.com/office/drawing/2014/main" id="{4C86B715-FF52-4128-9C7D-1369BC6396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1C7C20-6236-4BD3-88B8-7EBC587FF43E}"/>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1059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D34AD4-EF93-442D-B2C8-DE51293BB03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B2915E6-950F-408F-9103-EE07EFB35736}"/>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E1CAC7F-7922-4420-8D5C-755C7E438450}"/>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5" name="Marcador de pie de página 4">
            <a:extLst>
              <a:ext uri="{FF2B5EF4-FFF2-40B4-BE49-F238E27FC236}">
                <a16:creationId xmlns:a16="http://schemas.microsoft.com/office/drawing/2014/main" id="{C355F342-6825-4199-84DC-9A555CE153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ABBAE41-801A-4B7B-AC3B-CB937CB52D25}"/>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355327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3"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82" tIns="143426" rIns="179282" bIns="143426" numCol="1" anchor="t" anchorCtr="0" compatLnSpc="1">
            <a:prstTxWarp prst="textNoShape">
              <a:avLst/>
            </a:prstTxWarp>
            <a:spAutoFit/>
          </a:bodyPr>
          <a:lstStyle/>
          <a:p>
            <a:pPr defTabSz="913935"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2201955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ED523-0CAB-42CA-B30E-6EF838F7E2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65DC698-86DD-49DA-86F1-E56517190823}"/>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CCC7B8D-1BAC-4A28-BDD1-FCB83E7395A4}"/>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5" name="Marcador de pie de página 4">
            <a:extLst>
              <a:ext uri="{FF2B5EF4-FFF2-40B4-BE49-F238E27FC236}">
                <a16:creationId xmlns:a16="http://schemas.microsoft.com/office/drawing/2014/main" id="{576B2C55-C57D-406A-842A-8C0CD1701B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3776AF-4C42-4780-A8D2-114F3C53A4F8}"/>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96249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76A58-4649-4257-8A75-BD329F9BA9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42533DA-4F4B-42A1-AAE6-C9555B971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43A70E1C-30C1-423E-AD88-99C3A9951800}"/>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5" name="Marcador de pie de página 4">
            <a:extLst>
              <a:ext uri="{FF2B5EF4-FFF2-40B4-BE49-F238E27FC236}">
                <a16:creationId xmlns:a16="http://schemas.microsoft.com/office/drawing/2014/main" id="{B0DC4EFC-3BA1-441D-A30E-6B65FB4FBA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0B6952-285B-42FF-9C8E-E64873CB63C0}"/>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388022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FCE38-425E-4EE1-A6BF-259A290741E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61B3CF1-338C-4026-AD73-BC4BC33453AB}"/>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9956D5E-367A-402D-BAF6-A880339C373D}"/>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8DAA929-D627-48D5-B4CA-C08EB1DF89F5}"/>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6" name="Marcador de pie de página 5">
            <a:extLst>
              <a:ext uri="{FF2B5EF4-FFF2-40B4-BE49-F238E27FC236}">
                <a16:creationId xmlns:a16="http://schemas.microsoft.com/office/drawing/2014/main" id="{3C1D8F60-F1F2-4C6E-B2FE-C569EC81CAD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FB728EB-5C78-42BC-B957-E1D0E8B9CFD2}"/>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57112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FADD5-F94E-403C-8427-19BDD5A2A1F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FFA0E6B-E0F2-44F2-B02E-199B55437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2B2978BE-E76E-4875-A178-72B42427D66F}"/>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B1CCDF4-B040-4081-9751-99B3A2672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237207CC-ACCF-45B3-B6ED-6A95693C310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03183A0-64D2-40A1-A672-DFAA61C9AA0E}"/>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8" name="Marcador de pie de página 7">
            <a:extLst>
              <a:ext uri="{FF2B5EF4-FFF2-40B4-BE49-F238E27FC236}">
                <a16:creationId xmlns:a16="http://schemas.microsoft.com/office/drawing/2014/main" id="{E104CF5F-ADB4-44B4-ABED-C3AD3E2C850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0DD2895-F215-46C3-A5C8-FA92D396C553}"/>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24112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2B3B01A-F60A-4F6A-9BDC-31233A9A99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6126" y="5895611"/>
            <a:ext cx="1735874" cy="962389"/>
          </a:xfrm>
          <a:prstGeom prst="rect">
            <a:avLst/>
          </a:prstGeom>
        </p:spPr>
      </p:pic>
      <p:pic>
        <p:nvPicPr>
          <p:cNvPr id="10" name="Picture 3">
            <a:extLst>
              <a:ext uri="{FF2B5EF4-FFF2-40B4-BE49-F238E27FC236}">
                <a16:creationId xmlns:a16="http://schemas.microsoft.com/office/drawing/2014/main" id="{6410314D-589A-4101-9966-83238A6B8659}"/>
              </a:ext>
            </a:extLst>
          </p:cNvPr>
          <p:cNvPicPr>
            <a:picLocks noChangeAspect="1"/>
          </p:cNvPicPr>
          <p:nvPr userDrawn="1"/>
        </p:nvPicPr>
        <p:blipFill>
          <a:blip r:embed="rId3"/>
          <a:stretch>
            <a:fillRect/>
          </a:stretch>
        </p:blipFill>
        <p:spPr>
          <a:xfrm>
            <a:off x="278753" y="6216729"/>
            <a:ext cx="1492897" cy="320151"/>
          </a:xfrm>
          <a:prstGeom prst="rect">
            <a:avLst/>
          </a:prstGeom>
        </p:spPr>
      </p:pic>
    </p:spTree>
    <p:extLst>
      <p:ext uri="{BB962C8B-B14F-4D97-AF65-F5344CB8AC3E}">
        <p14:creationId xmlns:p14="http://schemas.microsoft.com/office/powerpoint/2010/main" val="6721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4A7868-A822-4E38-BA69-E38FD44F6476}"/>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3" name="Marcador de pie de página 2">
            <a:extLst>
              <a:ext uri="{FF2B5EF4-FFF2-40B4-BE49-F238E27FC236}">
                <a16:creationId xmlns:a16="http://schemas.microsoft.com/office/drawing/2014/main" id="{C25CF08C-7063-4CE1-B1AD-8F3124967BB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EC7C9EF-E734-45A4-9C22-670BF94C60A7}"/>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415689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6914F-73BF-48BE-8490-086B67A0DE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EBBE683-59F2-407E-A336-8BB67E98A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BDB86A5-5AE3-4D1C-BDF3-69FE6468B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1CCD6AEA-DE78-4151-A111-12DDE2F78E3F}"/>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6" name="Marcador de pie de página 5">
            <a:extLst>
              <a:ext uri="{FF2B5EF4-FFF2-40B4-BE49-F238E27FC236}">
                <a16:creationId xmlns:a16="http://schemas.microsoft.com/office/drawing/2014/main" id="{907DA7B8-6765-40A8-806A-793E588E6B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E956709-E01C-4E24-89A8-7007EBB3A988}"/>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372424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68581-F421-4B5C-9802-961F21AFA0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E1FD157-EE95-4AD0-941F-34D243C3D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35B4D29-5692-44BE-9460-45C12E200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18107960-A29B-48E5-8905-52D856F84184}"/>
              </a:ext>
            </a:extLst>
          </p:cNvPr>
          <p:cNvSpPr>
            <a:spLocks noGrp="1"/>
          </p:cNvSpPr>
          <p:nvPr>
            <p:ph type="dt" sz="half" idx="10"/>
          </p:nvPr>
        </p:nvSpPr>
        <p:spPr/>
        <p:txBody>
          <a:bodyPr/>
          <a:lstStyle/>
          <a:p>
            <a:fld id="{8A8E3610-CFDD-4880-BAB4-3CD60D9C7275}" type="datetimeFigureOut">
              <a:rPr lang="es-CO" smtClean="0"/>
              <a:t>30/07/2018</a:t>
            </a:fld>
            <a:endParaRPr lang="es-CO"/>
          </a:p>
        </p:txBody>
      </p:sp>
      <p:sp>
        <p:nvSpPr>
          <p:cNvPr id="6" name="Marcador de pie de página 5">
            <a:extLst>
              <a:ext uri="{FF2B5EF4-FFF2-40B4-BE49-F238E27FC236}">
                <a16:creationId xmlns:a16="http://schemas.microsoft.com/office/drawing/2014/main" id="{13AA7C62-DC8F-4D0B-964A-CE2BF0C0CEC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E8B0780-3D9B-4A07-B34A-4E9001851EB3}"/>
              </a:ext>
            </a:extLst>
          </p:cNvPr>
          <p:cNvSpPr>
            <a:spLocks noGrp="1"/>
          </p:cNvSpPr>
          <p:nvPr>
            <p:ph type="sldNum" sz="quarter" idx="12"/>
          </p:nvPr>
        </p:nvSpPr>
        <p:spPr/>
        <p:txBody>
          <a:bodyPr/>
          <a:lstStyle/>
          <a:p>
            <a:fld id="{1A4075FD-55D4-4E1C-B125-D5304E1A3C61}" type="slidenum">
              <a:rPr lang="es-CO" smtClean="0"/>
              <a:t>‹Nº›</a:t>
            </a:fld>
            <a:endParaRPr lang="es-CO"/>
          </a:p>
        </p:txBody>
      </p:sp>
    </p:spTree>
    <p:extLst>
      <p:ext uri="{BB962C8B-B14F-4D97-AF65-F5344CB8AC3E}">
        <p14:creationId xmlns:p14="http://schemas.microsoft.com/office/powerpoint/2010/main" val="188851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B5C44F5-3FFF-4CAC-AA57-A5FA9F432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0D667A9-36D5-492F-BA1E-D261458CB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FE89A9-5599-4529-AE43-8DCADC745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78773-9131-404C-ACB3-62F3C9BC13CF}" type="datetimeFigureOut">
              <a:rPr lang="es-CO" smtClean="0"/>
              <a:t>30/07/2018</a:t>
            </a:fld>
            <a:endParaRPr lang="es-CO"/>
          </a:p>
        </p:txBody>
      </p:sp>
      <p:sp>
        <p:nvSpPr>
          <p:cNvPr id="5" name="Marcador de pie de página 4">
            <a:extLst>
              <a:ext uri="{FF2B5EF4-FFF2-40B4-BE49-F238E27FC236}">
                <a16:creationId xmlns:a16="http://schemas.microsoft.com/office/drawing/2014/main" id="{FB060CCF-E22E-4F57-B7CF-144ECEF43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B8EFC57-0115-44CA-A740-66DC63E8E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5BC6-5E5C-46C2-BC4C-6B63957A0D8F}" type="slidenum">
              <a:rPr lang="es-CO" smtClean="0"/>
              <a:t>‹Nº›</a:t>
            </a:fld>
            <a:endParaRPr lang="es-CO"/>
          </a:p>
        </p:txBody>
      </p:sp>
    </p:spTree>
    <p:extLst>
      <p:ext uri="{BB962C8B-B14F-4D97-AF65-F5344CB8AC3E}">
        <p14:creationId xmlns:p14="http://schemas.microsoft.com/office/powerpoint/2010/main" val="391524009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redis.io/"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lucybot-inc.github.io/api-spec-converter/" TargetMode="External"/><Relationship Id="rId3" Type="http://schemas.openxmlformats.org/officeDocument/2006/relationships/hyperlink" Target="https://swagger.io/tools/swagger-inspector/" TargetMode="External"/><Relationship Id="rId7" Type="http://schemas.openxmlformats.org/officeDocument/2006/relationships/hyperlink" Target="https://restlet.com/modules/studio/"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apimatic.io/" TargetMode="External"/><Relationship Id="rId11" Type="http://schemas.openxmlformats.org/officeDocument/2006/relationships/hyperlink" Target="https://restunited.com/" TargetMode="External"/><Relationship Id="rId5" Type="http://schemas.openxmlformats.org/officeDocument/2006/relationships/hyperlink" Target="https://github.com/apiaryio/dredd" TargetMode="External"/><Relationship Id="rId10" Type="http://schemas.openxmlformats.org/officeDocument/2006/relationships/hyperlink" Target="https://getsandbox.com/" TargetMode="External"/><Relationship Id="rId4" Type="http://schemas.openxmlformats.org/officeDocument/2006/relationships/hyperlink" Target="http://apistudio.io/542cce99-ec5f-49be-8dc5-7b53738ea067/#/" TargetMode="External"/><Relationship Id="rId9" Type="http://schemas.openxmlformats.org/officeDocument/2006/relationships/hyperlink" Target="http://stoplight.io/platform/pris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redis.io/"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ignalR/SignalR"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erviceStack/ServiceStack"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4"/>
          <p:cNvSpPr txBox="1">
            <a:spLocks/>
          </p:cNvSpPr>
          <p:nvPr/>
        </p:nvSpPr>
        <p:spPr>
          <a:xfrm>
            <a:off x="642053" y="4770526"/>
            <a:ext cx="9488374" cy="44898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dirty="0">
                <a:solidFill>
                  <a:schemeClr val="tx1">
                    <a:lumMod val="75000"/>
                    <a:lumOff val="25000"/>
                  </a:schemeClr>
                </a:solidFill>
              </a:rPr>
              <a:t>Sergio Andrés Vargas Acosta</a:t>
            </a:r>
          </a:p>
        </p:txBody>
      </p:sp>
      <p:pic>
        <p:nvPicPr>
          <p:cNvPr id="7" name="Picture 2" descr="Full_logo_white"/>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l="76528" t="-9076" b="-1"/>
          <a:stretch/>
        </p:blipFill>
        <p:spPr bwMode="auto">
          <a:xfrm>
            <a:off x="801127" y="4244361"/>
            <a:ext cx="489540" cy="420862"/>
          </a:xfrm>
          <a:prstGeom prst="rect">
            <a:avLst/>
          </a:prstGeom>
          <a:noFill/>
          <a:extLst/>
        </p:spPr>
      </p:pic>
      <p:sp>
        <p:nvSpPr>
          <p:cNvPr id="8" name="Text Placeholder 4"/>
          <p:cNvSpPr txBox="1">
            <a:spLocks/>
          </p:cNvSpPr>
          <p:nvPr/>
        </p:nvSpPr>
        <p:spPr>
          <a:xfrm>
            <a:off x="417918" y="5189350"/>
            <a:ext cx="9488374" cy="89576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sz="1961" dirty="0">
                <a:solidFill>
                  <a:schemeClr val="tx1">
                    <a:lumMod val="75000"/>
                    <a:lumOff val="25000"/>
                  </a:schemeClr>
                </a:solidFill>
              </a:rPr>
              <a:t>Microsoft </a:t>
            </a:r>
            <a:r>
              <a:rPr lang="es-CO" sz="1961" dirty="0" err="1">
                <a:solidFill>
                  <a:schemeClr val="tx1">
                    <a:lumMod val="75000"/>
                    <a:lumOff val="25000"/>
                  </a:schemeClr>
                </a:solidFill>
              </a:rPr>
              <a:t>Certified</a:t>
            </a:r>
            <a:r>
              <a:rPr lang="es-CO" sz="1961" dirty="0">
                <a:solidFill>
                  <a:schemeClr val="tx1">
                    <a:lumMod val="75000"/>
                    <a:lumOff val="25000"/>
                  </a:schemeClr>
                </a:solidFill>
              </a:rPr>
              <a:t> </a:t>
            </a:r>
            <a:r>
              <a:rPr lang="es-CO" sz="1961" dirty="0" err="1">
                <a:solidFill>
                  <a:schemeClr val="tx1">
                    <a:lumMod val="75000"/>
                    <a:lumOff val="25000"/>
                  </a:schemeClr>
                </a:solidFill>
              </a:rPr>
              <a:t>Solution</a:t>
            </a:r>
            <a:r>
              <a:rPr lang="es-CO" sz="1961" dirty="0">
                <a:solidFill>
                  <a:schemeClr val="tx1">
                    <a:lumMod val="75000"/>
                    <a:lumOff val="25000"/>
                  </a:schemeClr>
                </a:solidFill>
              </a:rPr>
              <a:t> </a:t>
            </a:r>
            <a:r>
              <a:rPr lang="es-CO" sz="1961" dirty="0" err="1">
                <a:solidFill>
                  <a:schemeClr val="tx1">
                    <a:lumMod val="75000"/>
                    <a:lumOff val="25000"/>
                  </a:schemeClr>
                </a:solidFill>
              </a:rPr>
              <a:t>Architec</a:t>
            </a:r>
            <a:endParaRPr lang="en-US" sz="1961" dirty="0">
              <a:solidFill>
                <a:schemeClr val="tx1">
                  <a:lumMod val="75000"/>
                  <a:lumOff val="25000"/>
                </a:schemeClr>
              </a:solidFill>
            </a:endParaRPr>
          </a:p>
        </p:txBody>
      </p:sp>
      <p:sp>
        <p:nvSpPr>
          <p:cNvPr id="12" name="Text Placeholder 4"/>
          <p:cNvSpPr txBox="1">
            <a:spLocks/>
          </p:cNvSpPr>
          <p:nvPr/>
        </p:nvSpPr>
        <p:spPr>
          <a:xfrm>
            <a:off x="1290667" y="4191323"/>
            <a:ext cx="3476307" cy="2826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3138" dirty="0">
                <a:solidFill>
                  <a:schemeClr val="tx1">
                    <a:lumMod val="75000"/>
                    <a:lumOff val="25000"/>
                  </a:schemeClr>
                </a:solidFill>
              </a:rPr>
              <a:t>@</a:t>
            </a:r>
            <a:r>
              <a:rPr lang="es-CO" sz="3138" dirty="0" err="1">
                <a:solidFill>
                  <a:schemeClr val="tx1">
                    <a:lumMod val="75000"/>
                    <a:lumOff val="25000"/>
                  </a:schemeClr>
                </a:solidFill>
              </a:rPr>
              <a:t>serandvaraco</a:t>
            </a:r>
            <a:endParaRPr lang="en-US" sz="3138" dirty="0">
              <a:solidFill>
                <a:schemeClr val="tx1">
                  <a:lumMod val="75000"/>
                  <a:lumOff val="25000"/>
                </a:schemeClr>
              </a:solidFill>
            </a:endParaRPr>
          </a:p>
          <a:p>
            <a:endParaRPr lang="en-US" sz="3138" dirty="0">
              <a:solidFill>
                <a:schemeClr val="tx1">
                  <a:lumMod val="75000"/>
                  <a:lumOff val="25000"/>
                </a:schemeClr>
              </a:solidFill>
            </a:endParaRPr>
          </a:p>
        </p:txBody>
      </p:sp>
      <p:pic>
        <p:nvPicPr>
          <p:cNvPr id="9" name="Picture 2"/>
          <p:cNvPicPr>
            <a:picLocks noChangeAspect="1" noChangeArrowheads="1"/>
          </p:cNvPicPr>
          <p:nvPr/>
        </p:nvPicPr>
        <p:blipFill rotWithShape="1">
          <a:blip r:embed="rId4"/>
          <a:srcRect l="19753" r="30866" b="22622"/>
          <a:stretch/>
        </p:blipFill>
        <p:spPr bwMode="auto">
          <a:xfrm rot="5400000">
            <a:off x="6707237" y="635571"/>
            <a:ext cx="4391139" cy="3878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style>
          <a:lnRef idx="0">
            <a:schemeClr val="accent1"/>
          </a:lnRef>
          <a:fillRef idx="3">
            <a:schemeClr val="accent1"/>
          </a:fillRef>
          <a:effectRef idx="3">
            <a:schemeClr val="accent1"/>
          </a:effectRef>
          <a:fontRef idx="minor">
            <a:schemeClr val="lt1"/>
          </a:fontRef>
        </p:style>
      </p:pic>
      <p:sp>
        <p:nvSpPr>
          <p:cNvPr id="11" name="Rectángulo 10"/>
          <p:cNvSpPr/>
          <p:nvPr/>
        </p:nvSpPr>
        <p:spPr>
          <a:xfrm>
            <a:off x="6311808" y="4995019"/>
            <a:ext cx="5181996" cy="1359603"/>
          </a:xfrm>
          <a:prstGeom prst="rect">
            <a:avLst/>
          </a:prstGeom>
        </p:spPr>
        <p:txBody>
          <a:bodyPr wrap="none">
            <a:spAutoFit/>
          </a:bodyPr>
          <a:lstStyle/>
          <a:p>
            <a:r>
              <a:rPr lang="es-MX" sz="2745" b="1" dirty="0">
                <a:solidFill>
                  <a:schemeClr val="tx1">
                    <a:lumMod val="75000"/>
                    <a:lumOff val="25000"/>
                  </a:schemeClr>
                </a:solidFill>
              </a:rPr>
              <a:t>https://github.com/serandvaraco</a:t>
            </a:r>
          </a:p>
          <a:p>
            <a:pPr algn="ctr"/>
            <a:r>
              <a:rPr lang="es-MX" sz="2745" b="1" dirty="0">
                <a:solidFill>
                  <a:schemeClr val="tx1">
                    <a:lumMod val="75000"/>
                    <a:lumOff val="25000"/>
                  </a:schemeClr>
                </a:solidFill>
              </a:rPr>
              <a:t>http://unespacioparanet.com</a:t>
            </a:r>
          </a:p>
          <a:p>
            <a:pPr algn="ctr"/>
            <a:r>
              <a:rPr lang="es-MX" sz="2745" b="1" dirty="0">
                <a:solidFill>
                  <a:schemeClr val="tx1">
                    <a:lumMod val="75000"/>
                    <a:lumOff val="25000"/>
                  </a:schemeClr>
                </a:solidFill>
              </a:rPr>
              <a:t>http://fb.com/unespacioparanet</a:t>
            </a:r>
          </a:p>
        </p:txBody>
      </p:sp>
    </p:spTree>
    <p:extLst>
      <p:ext uri="{BB962C8B-B14F-4D97-AF65-F5344CB8AC3E}">
        <p14:creationId xmlns:p14="http://schemas.microsoft.com/office/powerpoint/2010/main" val="2648423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Componentes de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3" name="Imagen 2">
            <a:extLst>
              <a:ext uri="{FF2B5EF4-FFF2-40B4-BE49-F238E27FC236}">
                <a16:creationId xmlns:a16="http://schemas.microsoft.com/office/drawing/2014/main" id="{8234D89B-9499-4188-9174-A4F2B8B1DF9B}"/>
              </a:ext>
            </a:extLst>
          </p:cNvPr>
          <p:cNvPicPr>
            <a:picLocks noChangeAspect="1"/>
          </p:cNvPicPr>
          <p:nvPr/>
        </p:nvPicPr>
        <p:blipFill>
          <a:blip r:embed="rId3"/>
          <a:stretch>
            <a:fillRect/>
          </a:stretch>
        </p:blipFill>
        <p:spPr>
          <a:xfrm>
            <a:off x="2542761" y="1551214"/>
            <a:ext cx="7106478" cy="2476500"/>
          </a:xfrm>
          <a:prstGeom prst="rect">
            <a:avLst/>
          </a:prstGeom>
        </p:spPr>
      </p:pic>
      <p:sp>
        <p:nvSpPr>
          <p:cNvPr id="5" name="CuadroTexto 4">
            <a:extLst>
              <a:ext uri="{FF2B5EF4-FFF2-40B4-BE49-F238E27FC236}">
                <a16:creationId xmlns:a16="http://schemas.microsoft.com/office/drawing/2014/main" id="{F95C51E1-148B-4B08-9D89-204D16259BCC}"/>
              </a:ext>
            </a:extLst>
          </p:cNvPr>
          <p:cNvSpPr txBox="1"/>
          <p:nvPr/>
        </p:nvSpPr>
        <p:spPr>
          <a:xfrm>
            <a:off x="1376672" y="4527724"/>
            <a:ext cx="9926705" cy="1384995"/>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Se compone de una serie de módulos independientes que se pueden usar por separado en proyectos sin utilizar el marco de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ServiceStack</a:t>
            </a:r>
            <a:r>
              <a:rPr lang="es-MX" sz="2800" dirty="0">
                <a:solidFill>
                  <a:schemeClr val="tx1">
                    <a:lumMod val="75000"/>
                    <a:lumOff val="25000"/>
                  </a:schemeClr>
                </a:solidFill>
                <a:latin typeface="Segoe UI" panose="020B0502040204020203" pitchFamily="34" charset="0"/>
                <a:cs typeface="Segoe UI" panose="020B0502040204020203" pitchFamily="34" charset="0"/>
              </a:rPr>
              <a:t>.</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73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ServiceStack.Text</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572615" y="1637567"/>
            <a:ext cx="9926705" cy="1384995"/>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Es una biblioteca de serialización independiente y libre de dependencias que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ServiceStack</a:t>
            </a:r>
            <a:r>
              <a:rPr lang="es-MX" sz="2800" dirty="0">
                <a:solidFill>
                  <a:schemeClr val="tx1">
                    <a:lumMod val="75000"/>
                    <a:lumOff val="25000"/>
                  </a:schemeClr>
                </a:solidFill>
                <a:latin typeface="Segoe UI" panose="020B0502040204020203" pitchFamily="34" charset="0"/>
                <a:cs typeface="Segoe UI" panose="020B0502040204020203" pitchFamily="34" charset="0"/>
              </a:rPr>
              <a:t> utiliza internamente para hacer cualquier procesamiento de texto</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Imagen 3">
            <a:extLst>
              <a:ext uri="{FF2B5EF4-FFF2-40B4-BE49-F238E27FC236}">
                <a16:creationId xmlns:a16="http://schemas.microsoft.com/office/drawing/2014/main" id="{D4743B00-A99A-4A21-BF7C-13BEFCD56870}"/>
              </a:ext>
            </a:extLst>
          </p:cNvPr>
          <p:cNvPicPr>
            <a:picLocks noChangeAspect="1"/>
          </p:cNvPicPr>
          <p:nvPr/>
        </p:nvPicPr>
        <p:blipFill>
          <a:blip r:embed="rId3"/>
          <a:stretch>
            <a:fillRect/>
          </a:stretch>
        </p:blipFill>
        <p:spPr>
          <a:xfrm>
            <a:off x="2367643" y="3429000"/>
            <a:ext cx="6770914" cy="2340726"/>
          </a:xfrm>
          <a:prstGeom prst="rect">
            <a:avLst/>
          </a:prstGeom>
        </p:spPr>
      </p:pic>
      <p:pic>
        <p:nvPicPr>
          <p:cNvPr id="6" name="Imagen 5">
            <a:extLst>
              <a:ext uri="{FF2B5EF4-FFF2-40B4-BE49-F238E27FC236}">
                <a16:creationId xmlns:a16="http://schemas.microsoft.com/office/drawing/2014/main" id="{7B7838B6-B1D5-4E92-BB80-06649263E1DA}"/>
              </a:ext>
            </a:extLst>
          </p:cNvPr>
          <p:cNvPicPr>
            <a:picLocks noChangeAspect="1"/>
          </p:cNvPicPr>
          <p:nvPr/>
        </p:nvPicPr>
        <p:blipFill>
          <a:blip r:embed="rId4"/>
          <a:stretch>
            <a:fillRect/>
          </a:stretch>
        </p:blipFill>
        <p:spPr>
          <a:xfrm>
            <a:off x="3127089" y="5932714"/>
            <a:ext cx="9064911" cy="925286"/>
          </a:xfrm>
          <a:prstGeom prst="rect">
            <a:avLst/>
          </a:prstGeom>
        </p:spPr>
      </p:pic>
    </p:spTree>
    <p:extLst>
      <p:ext uri="{BB962C8B-B14F-4D97-AF65-F5344CB8AC3E}">
        <p14:creationId xmlns:p14="http://schemas.microsoft.com/office/powerpoint/2010/main" val="115423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a:solidFill>
                  <a:schemeClr val="accent1">
                    <a:lumMod val="50000"/>
                  </a:schemeClr>
                </a:solidFill>
                <a:latin typeface="Segoe UI Light" panose="020B0502040204020203" pitchFamily="34" charset="0"/>
                <a:cs typeface="Segoe UI Light" panose="020B0502040204020203" pitchFamily="34" charset="0"/>
              </a:rPr>
              <a:t>TypeSerializer </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953567" y="1239862"/>
            <a:ext cx="9926705" cy="3108543"/>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Es uno de los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serializadores</a:t>
            </a:r>
            <a:r>
              <a:rPr lang="es-MX" sz="2800" dirty="0">
                <a:solidFill>
                  <a:schemeClr val="tx1">
                    <a:lumMod val="75000"/>
                    <a:lumOff val="25000"/>
                  </a:schemeClr>
                </a:solidFill>
                <a:latin typeface="Segoe UI" panose="020B0502040204020203" pitchFamily="34" charset="0"/>
                <a:cs typeface="Segoe UI" panose="020B0502040204020203" pitchFamily="34" charset="0"/>
              </a:rPr>
              <a:t> de texto más rápidos y compactos disponibles para .NET. </a:t>
            </a:r>
          </a:p>
          <a:p>
            <a:endParaRPr lang="es-MX" sz="2800" dirty="0">
              <a:solidFill>
                <a:schemeClr val="tx1">
                  <a:lumMod val="75000"/>
                  <a:lumOff val="25000"/>
                </a:schemeClr>
              </a:solidFill>
              <a:latin typeface="Segoe UI" panose="020B0502040204020203" pitchFamily="34" charset="0"/>
              <a:cs typeface="Segoe UI" panose="020B0502040204020203" pitchFamily="34" charset="0"/>
            </a:endParaRPr>
          </a:p>
          <a:p>
            <a:r>
              <a:rPr lang="es-MX" sz="2800" dirty="0">
                <a:solidFill>
                  <a:schemeClr val="tx1">
                    <a:lumMod val="75000"/>
                    <a:lumOff val="25000"/>
                  </a:schemeClr>
                </a:solidFill>
                <a:latin typeface="Segoe UI" panose="020B0502040204020203" pitchFamily="34" charset="0"/>
                <a:cs typeface="Segoe UI" panose="020B0502040204020203" pitchFamily="34" charset="0"/>
              </a:rPr>
              <a:t>De todos los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serializadores</a:t>
            </a:r>
            <a:r>
              <a:rPr lang="es-MX" sz="2800" dirty="0">
                <a:solidFill>
                  <a:schemeClr val="tx1">
                    <a:lumMod val="75000"/>
                    <a:lumOff val="25000"/>
                  </a:schemeClr>
                </a:solidFill>
                <a:latin typeface="Segoe UI" panose="020B0502040204020203" pitchFamily="34" charset="0"/>
                <a:cs typeface="Segoe UI" panose="020B0502040204020203" pitchFamily="34" charset="0"/>
              </a:rPr>
              <a:t> referenciados, es el único que sigue siendo competitivo con la implementación muy rápida de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Protocol</a:t>
            </a:r>
            <a:r>
              <a:rPr lang="es-MX" sz="2800" dirty="0">
                <a:solidFill>
                  <a:schemeClr val="tx1">
                    <a:lumMod val="75000"/>
                    <a:lumOff val="25000"/>
                  </a:schemeClr>
                </a:solidFill>
                <a:latin typeface="Segoe UI" panose="020B0502040204020203" pitchFamily="34" charset="0"/>
                <a:cs typeface="Segoe UI" panose="020B0502040204020203" pitchFamily="34" charset="0"/>
              </a:rPr>
              <a:t> Buffers, el protocolo binario de alta velocidad de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protobuf</a:t>
            </a:r>
            <a:r>
              <a:rPr lang="es-MX" sz="2800" dirty="0">
                <a:solidFill>
                  <a:schemeClr val="tx1">
                    <a:lumMod val="75000"/>
                    <a:lumOff val="25000"/>
                  </a:schemeClr>
                </a:solidFill>
                <a:latin typeface="Segoe UI" panose="020B0502040204020203" pitchFamily="34" charset="0"/>
                <a:cs typeface="Segoe UI" panose="020B0502040204020203" pitchFamily="34" charset="0"/>
              </a:rPr>
              <a:t>-net. </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Imagen 2">
            <a:extLst>
              <a:ext uri="{FF2B5EF4-FFF2-40B4-BE49-F238E27FC236}">
                <a16:creationId xmlns:a16="http://schemas.microsoft.com/office/drawing/2014/main" id="{773C4B81-6E02-4538-93F8-3338F5E4B510}"/>
              </a:ext>
            </a:extLst>
          </p:cNvPr>
          <p:cNvPicPr>
            <a:picLocks noChangeAspect="1"/>
          </p:cNvPicPr>
          <p:nvPr/>
        </p:nvPicPr>
        <p:blipFill>
          <a:blip r:embed="rId3"/>
          <a:stretch>
            <a:fillRect/>
          </a:stretch>
        </p:blipFill>
        <p:spPr>
          <a:xfrm>
            <a:off x="3396343" y="3946985"/>
            <a:ext cx="8680676" cy="2777816"/>
          </a:xfrm>
          <a:prstGeom prst="rect">
            <a:avLst/>
          </a:prstGeom>
        </p:spPr>
      </p:pic>
    </p:spTree>
    <p:extLst>
      <p:ext uri="{BB962C8B-B14F-4D97-AF65-F5344CB8AC3E}">
        <p14:creationId xmlns:p14="http://schemas.microsoft.com/office/powerpoint/2010/main" val="5900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a:solidFill>
                  <a:schemeClr val="accent1">
                    <a:lumMod val="50000"/>
                  </a:schemeClr>
                </a:solidFill>
                <a:latin typeface="Segoe UI Light" panose="020B0502040204020203" pitchFamily="34" charset="0"/>
                <a:cs typeface="Segoe UI Light" panose="020B0502040204020203" pitchFamily="34" charset="0"/>
              </a:rPr>
              <a:t>ServiceStack.Redis</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132647" y="2062110"/>
            <a:ext cx="9926705" cy="2246769"/>
          </a:xfrm>
          <a:prstGeom prst="rect">
            <a:avLst/>
          </a:prstGeom>
          <a:noFill/>
        </p:spPr>
        <p:txBody>
          <a:bodyPr wrap="square" rtlCol="0">
            <a:spAutoFit/>
          </a:bodyPr>
          <a:lstStyle/>
          <a:p>
            <a:r>
              <a:rPr lang="es-MX" sz="2800">
                <a:solidFill>
                  <a:schemeClr val="tx1">
                    <a:lumMod val="75000"/>
                    <a:lumOff val="25000"/>
                  </a:schemeClr>
                </a:solidFill>
                <a:latin typeface="Segoe UI" panose="020B0502040204020203" pitchFamily="34" charset="0"/>
                <a:cs typeface="Segoe UI" panose="020B0502040204020203" pitchFamily="34" charset="0"/>
              </a:rPr>
              <a:t>Es un cliente de código abierto para la base de datos en memoria de Redis (</a:t>
            </a:r>
            <a:r>
              <a:rPr lang="es-MX" sz="2800">
                <a:solidFill>
                  <a:schemeClr val="tx1">
                    <a:lumMod val="75000"/>
                    <a:lumOff val="25000"/>
                  </a:schemeClr>
                </a:solidFill>
                <a:latin typeface="Segoe UI" panose="020B0502040204020203" pitchFamily="34" charset="0"/>
                <a:cs typeface="Segoe UI" panose="020B0502040204020203" pitchFamily="34" charset="0"/>
                <a:hlinkClick r:id="rId3"/>
              </a:rPr>
              <a:t>http://www.redis.io</a:t>
            </a:r>
            <a:r>
              <a:rPr lang="es-MX" sz="2800">
                <a:solidFill>
                  <a:schemeClr val="tx1">
                    <a:lumMod val="75000"/>
                    <a:lumOff val="25000"/>
                  </a:schemeClr>
                </a:solidFill>
                <a:latin typeface="Segoe UI" panose="020B0502040204020203" pitchFamily="34" charset="0"/>
                <a:cs typeface="Segoe UI" panose="020B0502040204020203" pitchFamily="34" charset="0"/>
              </a:rPr>
              <a:t> ). </a:t>
            </a:r>
          </a:p>
          <a:p>
            <a:endParaRPr lang="es-MX" sz="2800">
              <a:solidFill>
                <a:schemeClr val="tx1">
                  <a:lumMod val="75000"/>
                  <a:lumOff val="25000"/>
                </a:schemeClr>
              </a:solidFill>
              <a:latin typeface="Segoe UI" panose="020B0502040204020203" pitchFamily="34" charset="0"/>
              <a:cs typeface="Segoe UI" panose="020B0502040204020203" pitchFamily="34" charset="0"/>
            </a:endParaRPr>
          </a:p>
          <a:p>
            <a:r>
              <a:rPr lang="es-MX" sz="2800">
                <a:solidFill>
                  <a:schemeClr val="tx1">
                    <a:lumMod val="75000"/>
                    <a:lumOff val="25000"/>
                  </a:schemeClr>
                </a:solidFill>
                <a:latin typeface="Segoe UI" panose="020B0502040204020203" pitchFamily="34" charset="0"/>
                <a:cs typeface="Segoe UI" panose="020B0502040204020203" pitchFamily="34" charset="0"/>
              </a:rPr>
              <a:t>ServiceStack.Redis simplifica la interacción con Redis de manera significativa.</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Imagen 2">
            <a:extLst>
              <a:ext uri="{FF2B5EF4-FFF2-40B4-BE49-F238E27FC236}">
                <a16:creationId xmlns:a16="http://schemas.microsoft.com/office/drawing/2014/main" id="{F49E3DEB-80AE-4FFA-89EE-3AF05EF7ABB6}"/>
              </a:ext>
            </a:extLst>
          </p:cNvPr>
          <p:cNvPicPr>
            <a:picLocks noChangeAspect="1"/>
          </p:cNvPicPr>
          <p:nvPr/>
        </p:nvPicPr>
        <p:blipFill>
          <a:blip r:embed="rId4"/>
          <a:stretch>
            <a:fillRect/>
          </a:stretch>
        </p:blipFill>
        <p:spPr>
          <a:xfrm>
            <a:off x="1132647" y="4809954"/>
            <a:ext cx="9926705" cy="957560"/>
          </a:xfrm>
          <a:prstGeom prst="rect">
            <a:avLst/>
          </a:prstGeom>
        </p:spPr>
      </p:pic>
    </p:spTree>
    <p:extLst>
      <p:ext uri="{BB962C8B-B14F-4D97-AF65-F5344CB8AC3E}">
        <p14:creationId xmlns:p14="http://schemas.microsoft.com/office/powerpoint/2010/main" val="80922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a:solidFill>
                  <a:schemeClr val="accent1">
                    <a:lumMod val="50000"/>
                  </a:schemeClr>
                </a:solidFill>
                <a:latin typeface="Segoe UI Light" panose="020B0502040204020203" pitchFamily="34" charset="0"/>
                <a:cs typeface="Segoe UI Light" panose="020B0502040204020203" pitchFamily="34" charset="0"/>
              </a:rPr>
              <a:t>ServiceStack.OrmLite</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132647" y="1587158"/>
            <a:ext cx="9926705" cy="1815882"/>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ORM liviano, libre de configuración y basado en convenciones que usa clases de objeto CLR simples planas antiguas (POCO) y atributos de anotación de datos para inferir su esquema de tabla.</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Imagen 3">
            <a:extLst>
              <a:ext uri="{FF2B5EF4-FFF2-40B4-BE49-F238E27FC236}">
                <a16:creationId xmlns:a16="http://schemas.microsoft.com/office/drawing/2014/main" id="{8617DBE6-462A-49A9-8E17-E0E5F6BF28B2}"/>
              </a:ext>
            </a:extLst>
          </p:cNvPr>
          <p:cNvPicPr>
            <a:picLocks noChangeAspect="1"/>
          </p:cNvPicPr>
          <p:nvPr/>
        </p:nvPicPr>
        <p:blipFill>
          <a:blip r:embed="rId3"/>
          <a:stretch>
            <a:fillRect/>
          </a:stretch>
        </p:blipFill>
        <p:spPr>
          <a:xfrm>
            <a:off x="2407131" y="3454961"/>
            <a:ext cx="7638996" cy="2397729"/>
          </a:xfrm>
          <a:prstGeom prst="rect">
            <a:avLst/>
          </a:prstGeom>
        </p:spPr>
      </p:pic>
    </p:spTree>
    <p:extLst>
      <p:ext uri="{BB962C8B-B14F-4D97-AF65-F5344CB8AC3E}">
        <p14:creationId xmlns:p14="http://schemas.microsoft.com/office/powerpoint/2010/main" val="231659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a:solidFill>
                  <a:schemeClr val="accent1">
                    <a:lumMod val="50000"/>
                  </a:schemeClr>
                </a:solidFill>
                <a:latin typeface="Segoe UI Light" panose="020B0502040204020203" pitchFamily="34" charset="0"/>
                <a:cs typeface="Segoe UI Light" panose="020B0502040204020203" pitchFamily="34" charset="0"/>
              </a:rPr>
              <a:t>ServiceStack.Caching</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132647" y="1587158"/>
            <a:ext cx="9926705" cy="954107"/>
          </a:xfrm>
          <a:prstGeom prst="rect">
            <a:avLst/>
          </a:prstGeom>
          <a:noFill/>
        </p:spPr>
        <p:txBody>
          <a:bodyPr wrap="square" rtlCol="0">
            <a:spAutoFit/>
          </a:bodyPr>
          <a:lstStyle/>
          <a:p>
            <a:r>
              <a:rPr lang="es-MX" sz="2800">
                <a:solidFill>
                  <a:schemeClr val="tx1">
                    <a:lumMod val="75000"/>
                    <a:lumOff val="25000"/>
                  </a:schemeClr>
                </a:solidFill>
                <a:latin typeface="Segoe UI" panose="020B0502040204020203" pitchFamily="34" charset="0"/>
                <a:cs typeface="Segoe UI" panose="020B0502040204020203" pitchFamily="34" charset="0"/>
              </a:rPr>
              <a:t>proporciona ICacheClient, una interfaz de almacenamiento en caché unificada, para varios proveedores de caché diferentes</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CuadroTexto 5">
            <a:extLst>
              <a:ext uri="{FF2B5EF4-FFF2-40B4-BE49-F238E27FC236}">
                <a16:creationId xmlns:a16="http://schemas.microsoft.com/office/drawing/2014/main" id="{1C2F14E4-9C5D-4A21-A871-9208A38CA697}"/>
              </a:ext>
            </a:extLst>
          </p:cNvPr>
          <p:cNvSpPr txBox="1"/>
          <p:nvPr/>
        </p:nvSpPr>
        <p:spPr>
          <a:xfrm>
            <a:off x="2096034" y="2835538"/>
            <a:ext cx="9725853" cy="2677656"/>
          </a:xfrm>
          <a:prstGeom prst="rect">
            <a:avLst/>
          </a:prstGeom>
          <a:noFill/>
        </p:spPr>
        <p:txBody>
          <a:bodyPr wrap="square" rtlCol="0">
            <a:spAutoFit/>
          </a:bodyPr>
          <a:lstStyle/>
          <a:p>
            <a:pPr marL="342900" indent="-342900">
              <a:buFont typeface="Arial" panose="020B0604020202020204" pitchFamily="34" charset="0"/>
              <a:buChar char="•"/>
            </a:pPr>
            <a:r>
              <a:rPr lang="es-MX" sz="2800" dirty="0">
                <a:solidFill>
                  <a:schemeClr val="tx1">
                    <a:lumMod val="75000"/>
                    <a:lumOff val="25000"/>
                  </a:schemeClr>
                </a:solidFill>
                <a:latin typeface="Segoe UI" panose="020B0502040204020203" pitchFamily="34" charset="0"/>
                <a:cs typeface="Segoe UI" panose="020B0502040204020203" pitchFamily="34" charset="0"/>
              </a:rPr>
              <a:t>En memoria</a:t>
            </a:r>
          </a:p>
          <a:p>
            <a:pPr marL="342900" indent="-342900">
              <a:buFont typeface="Arial" panose="020B0604020202020204" pitchFamily="34" charset="0"/>
              <a:buChar char="•"/>
            </a:pPr>
            <a:r>
              <a:rPr lang="es-MX" sz="2800" dirty="0">
                <a:solidFill>
                  <a:schemeClr val="tx1">
                    <a:lumMod val="75000"/>
                    <a:lumOff val="25000"/>
                  </a:schemeClr>
                </a:solidFill>
                <a:latin typeface="Segoe UI" panose="020B0502040204020203" pitchFamily="34" charset="0"/>
                <a:cs typeface="Segoe UI" panose="020B0502040204020203" pitchFamily="34" charset="0"/>
              </a:rPr>
              <a:t>Redis</a:t>
            </a:r>
          </a:p>
          <a:p>
            <a:pPr marL="342900" indent="-342900">
              <a:buFont typeface="Arial" panose="020B0604020202020204" pitchFamily="34" charset="0"/>
              <a:buChar char="•"/>
            </a:pPr>
            <a:r>
              <a:rPr lang="es-MX" sz="2800" dirty="0" err="1">
                <a:solidFill>
                  <a:schemeClr val="tx1">
                    <a:lumMod val="75000"/>
                    <a:lumOff val="25000"/>
                  </a:schemeClr>
                </a:solidFill>
                <a:latin typeface="Segoe UI" panose="020B0502040204020203" pitchFamily="34" charset="0"/>
                <a:cs typeface="Segoe UI" panose="020B0502040204020203" pitchFamily="34" charset="0"/>
              </a:rPr>
              <a:t>Memcached</a:t>
            </a:r>
            <a:endParaRPr lang="es-MX" sz="28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sz="2800" dirty="0">
                <a:solidFill>
                  <a:schemeClr val="tx1">
                    <a:lumMod val="75000"/>
                    <a:lumOff val="25000"/>
                  </a:schemeClr>
                </a:solidFill>
                <a:latin typeface="Segoe UI" panose="020B0502040204020203" pitchFamily="34" charset="0"/>
                <a:cs typeface="Segoe UI" panose="020B0502040204020203" pitchFamily="34" charset="0"/>
              </a:rPr>
              <a:t>Azure Client</a:t>
            </a:r>
          </a:p>
          <a:p>
            <a:pPr marL="342900" indent="-342900">
              <a:buFont typeface="Arial" panose="020B0604020202020204" pitchFamily="34" charset="0"/>
              <a:buChar char="•"/>
            </a:pPr>
            <a:r>
              <a:rPr lang="es-MX" sz="2800" dirty="0">
                <a:solidFill>
                  <a:schemeClr val="tx1">
                    <a:lumMod val="75000"/>
                    <a:lumOff val="25000"/>
                  </a:schemeClr>
                </a:solidFill>
                <a:latin typeface="Segoe UI" panose="020B0502040204020203" pitchFamily="34" charset="0"/>
                <a:cs typeface="Segoe UI" panose="020B0502040204020203" pitchFamily="34" charset="0"/>
              </a:rPr>
              <a:t>AWS Cache Client</a:t>
            </a:r>
          </a:p>
          <a:p>
            <a:pPr marL="342900" indent="-342900">
              <a:buFont typeface="Arial" panose="020B0604020202020204" pitchFamily="34" charset="0"/>
              <a:buChar char="•"/>
            </a:pPr>
            <a:r>
              <a:rPr lang="es-MX" sz="2800" dirty="0">
                <a:solidFill>
                  <a:schemeClr val="tx1">
                    <a:lumMod val="75000"/>
                    <a:lumOff val="25000"/>
                  </a:schemeClr>
                </a:solidFill>
                <a:latin typeface="Segoe UI" panose="020B0502040204020203" pitchFamily="34" charset="0"/>
                <a:cs typeface="Segoe UI" panose="020B0502040204020203" pitchFamily="34" charset="0"/>
              </a:rPr>
              <a:t>Disco</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927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Filosofía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132647" y="2090172"/>
            <a:ext cx="9926705" cy="3108543"/>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Está influenciado por el Patrón de objetos de transferencia de datos 3 (DTO) de Martin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Fowler</a:t>
            </a:r>
            <a:r>
              <a:rPr lang="es-MX" sz="2800" dirty="0">
                <a:solidFill>
                  <a:schemeClr val="tx1">
                    <a:lumMod val="75000"/>
                    <a:lumOff val="25000"/>
                  </a:schemeClr>
                </a:solidFill>
                <a:latin typeface="Segoe UI" panose="020B0502040204020203" pitchFamily="34" charset="0"/>
                <a:cs typeface="Segoe UI" panose="020B0502040204020203" pitchFamily="34" charset="0"/>
              </a:rPr>
              <a:t> y promueve la comunicación basada en mensajes. </a:t>
            </a:r>
          </a:p>
          <a:p>
            <a:endParaRPr lang="es-MX" sz="2800" dirty="0">
              <a:solidFill>
                <a:schemeClr val="tx1">
                  <a:lumMod val="75000"/>
                  <a:lumOff val="25000"/>
                </a:schemeClr>
              </a:solidFill>
              <a:latin typeface="Segoe UI" panose="020B0502040204020203" pitchFamily="34" charset="0"/>
              <a:cs typeface="Segoe UI" panose="020B0502040204020203" pitchFamily="34" charset="0"/>
            </a:endParaRPr>
          </a:p>
          <a:p>
            <a:r>
              <a:rPr lang="es-MX" sz="2800" dirty="0">
                <a:solidFill>
                  <a:schemeClr val="tx1">
                    <a:lumMod val="75000"/>
                    <a:lumOff val="25000"/>
                  </a:schemeClr>
                </a:solidFill>
                <a:latin typeface="Segoe UI" panose="020B0502040204020203" pitchFamily="34" charset="0"/>
                <a:cs typeface="Segoe UI" panose="020B0502040204020203" pitchFamily="34" charset="0"/>
              </a:rPr>
              <a:t>Este patrón simplifica la manipulación de los datos de solicitud y respuesta, y permite el desacoplamiento de las estructuras de mensajes de las entidades de capa de dominio.</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595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Filosofía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3" name="Imagen 2">
            <a:extLst>
              <a:ext uri="{FF2B5EF4-FFF2-40B4-BE49-F238E27FC236}">
                <a16:creationId xmlns:a16="http://schemas.microsoft.com/office/drawing/2014/main" id="{0018B0CC-8F62-4C42-A3D2-99A88442F5A4}"/>
              </a:ext>
            </a:extLst>
          </p:cNvPr>
          <p:cNvPicPr>
            <a:picLocks noChangeAspect="1"/>
          </p:cNvPicPr>
          <p:nvPr/>
        </p:nvPicPr>
        <p:blipFill>
          <a:blip r:embed="rId3"/>
          <a:stretch>
            <a:fillRect/>
          </a:stretch>
        </p:blipFill>
        <p:spPr>
          <a:xfrm>
            <a:off x="1111410" y="1112627"/>
            <a:ext cx="9521089" cy="4632745"/>
          </a:xfrm>
          <a:prstGeom prst="rect">
            <a:avLst/>
          </a:prstGeom>
        </p:spPr>
      </p:pic>
    </p:spTree>
    <p:extLst>
      <p:ext uri="{BB962C8B-B14F-4D97-AF65-F5344CB8AC3E}">
        <p14:creationId xmlns:p14="http://schemas.microsoft.com/office/powerpoint/2010/main" val="91966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Filosofía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graphicFrame>
        <p:nvGraphicFramePr>
          <p:cNvPr id="4" name="Tabla 3">
            <a:extLst>
              <a:ext uri="{FF2B5EF4-FFF2-40B4-BE49-F238E27FC236}">
                <a16:creationId xmlns:a16="http://schemas.microsoft.com/office/drawing/2014/main" id="{997DCEDC-B1C7-4A63-B43F-58E8A087D68F}"/>
              </a:ext>
            </a:extLst>
          </p:cNvPr>
          <p:cNvGraphicFramePr>
            <a:graphicFrameLocks noGrp="1"/>
          </p:cNvGraphicFramePr>
          <p:nvPr>
            <p:extLst>
              <p:ext uri="{D42A27DB-BD31-4B8C-83A1-F6EECF244321}">
                <p14:modId xmlns:p14="http://schemas.microsoft.com/office/powerpoint/2010/main" val="2633251461"/>
              </p:ext>
            </p:extLst>
          </p:nvPr>
        </p:nvGraphicFramePr>
        <p:xfrm>
          <a:off x="1689100" y="1485506"/>
          <a:ext cx="8128000" cy="402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13854747"/>
                    </a:ext>
                  </a:extLst>
                </a:gridCol>
                <a:gridCol w="4064000">
                  <a:extLst>
                    <a:ext uri="{9D8B030D-6E8A-4147-A177-3AD203B41FA5}">
                      <a16:colId xmlns:a16="http://schemas.microsoft.com/office/drawing/2014/main" val="2827440296"/>
                    </a:ext>
                  </a:extLst>
                </a:gridCol>
              </a:tblGrid>
              <a:tr h="370840">
                <a:tc>
                  <a:txBody>
                    <a:bodyPr/>
                    <a:lstStyle/>
                    <a:p>
                      <a:r>
                        <a:rPr lang="es-CO" sz="2800" dirty="0"/>
                        <a:t>Clase</a:t>
                      </a:r>
                    </a:p>
                  </a:txBody>
                  <a:tcPr/>
                </a:tc>
                <a:tc>
                  <a:txBody>
                    <a:bodyPr/>
                    <a:lstStyle/>
                    <a:p>
                      <a:r>
                        <a:rPr lang="es-CO" sz="2800" dirty="0"/>
                        <a:t>Descripción</a:t>
                      </a:r>
                    </a:p>
                  </a:txBody>
                  <a:tcPr/>
                </a:tc>
                <a:extLst>
                  <a:ext uri="{0D108BD9-81ED-4DB2-BD59-A6C34878D82A}">
                    <a16:rowId xmlns:a16="http://schemas.microsoft.com/office/drawing/2014/main" val="1147169620"/>
                  </a:ext>
                </a:extLst>
              </a:tr>
              <a:tr h="370840">
                <a:tc>
                  <a:txBody>
                    <a:bodyPr/>
                    <a:lstStyle/>
                    <a:p>
                      <a:r>
                        <a:rPr lang="es-CO" sz="2800" dirty="0" err="1"/>
                        <a:t>Request</a:t>
                      </a:r>
                      <a:r>
                        <a:rPr lang="es-CO" sz="2800" dirty="0"/>
                        <a:t> DTO </a:t>
                      </a:r>
                      <a:r>
                        <a:rPr lang="es-CO" sz="2800" dirty="0" err="1"/>
                        <a:t>object</a:t>
                      </a:r>
                      <a:endParaRPr lang="es-CO" sz="2800" dirty="0"/>
                    </a:p>
                  </a:txBody>
                  <a:tcPr/>
                </a:tc>
                <a:tc>
                  <a:txBody>
                    <a:bodyPr/>
                    <a:lstStyle/>
                    <a:p>
                      <a:r>
                        <a:rPr lang="es-MX" sz="2800" dirty="0"/>
                        <a:t>La entrada de un método de servicio. Representa la acción que se realizará. Por lo general, el nombre de la clase contiene un verbo (por ejemplo, </a:t>
                      </a:r>
                      <a:r>
                        <a:rPr lang="es-MX" sz="2800" dirty="0" err="1"/>
                        <a:t>GetOrderRequest</a:t>
                      </a:r>
                      <a:r>
                        <a:rPr lang="es-MX" sz="2800" dirty="0"/>
                        <a:t>, </a:t>
                      </a:r>
                      <a:r>
                        <a:rPr lang="es-MX" sz="2800" dirty="0" err="1"/>
                        <a:t>DeleteItem</a:t>
                      </a:r>
                      <a:r>
                        <a:rPr lang="es-MX" sz="2800" dirty="0"/>
                        <a:t>).</a:t>
                      </a:r>
                      <a:endParaRPr lang="es-CO" sz="2800" dirty="0"/>
                    </a:p>
                  </a:txBody>
                  <a:tcPr/>
                </a:tc>
                <a:extLst>
                  <a:ext uri="{0D108BD9-81ED-4DB2-BD59-A6C34878D82A}">
                    <a16:rowId xmlns:a16="http://schemas.microsoft.com/office/drawing/2014/main" val="2818430794"/>
                  </a:ext>
                </a:extLst>
              </a:tr>
            </a:tbl>
          </a:graphicData>
        </a:graphic>
      </p:graphicFrame>
    </p:spTree>
    <p:extLst>
      <p:ext uri="{BB962C8B-B14F-4D97-AF65-F5344CB8AC3E}">
        <p14:creationId xmlns:p14="http://schemas.microsoft.com/office/powerpoint/2010/main" val="338780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Filosofía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graphicFrame>
        <p:nvGraphicFramePr>
          <p:cNvPr id="4" name="Tabla 3">
            <a:extLst>
              <a:ext uri="{FF2B5EF4-FFF2-40B4-BE49-F238E27FC236}">
                <a16:creationId xmlns:a16="http://schemas.microsoft.com/office/drawing/2014/main" id="{997DCEDC-B1C7-4A63-B43F-58E8A087D68F}"/>
              </a:ext>
            </a:extLst>
          </p:cNvPr>
          <p:cNvGraphicFramePr>
            <a:graphicFrameLocks noGrp="1"/>
          </p:cNvGraphicFramePr>
          <p:nvPr>
            <p:extLst>
              <p:ext uri="{D42A27DB-BD31-4B8C-83A1-F6EECF244321}">
                <p14:modId xmlns:p14="http://schemas.microsoft.com/office/powerpoint/2010/main" val="1557117015"/>
              </p:ext>
            </p:extLst>
          </p:nvPr>
        </p:nvGraphicFramePr>
        <p:xfrm>
          <a:off x="1689100" y="1485506"/>
          <a:ext cx="8128000" cy="48768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13854747"/>
                    </a:ext>
                  </a:extLst>
                </a:gridCol>
                <a:gridCol w="4064000">
                  <a:extLst>
                    <a:ext uri="{9D8B030D-6E8A-4147-A177-3AD203B41FA5}">
                      <a16:colId xmlns:a16="http://schemas.microsoft.com/office/drawing/2014/main" val="2827440296"/>
                    </a:ext>
                  </a:extLst>
                </a:gridCol>
              </a:tblGrid>
              <a:tr h="370840">
                <a:tc>
                  <a:txBody>
                    <a:bodyPr/>
                    <a:lstStyle/>
                    <a:p>
                      <a:r>
                        <a:rPr lang="es-CO" sz="2800" dirty="0"/>
                        <a:t>Clase</a:t>
                      </a:r>
                    </a:p>
                  </a:txBody>
                  <a:tcPr/>
                </a:tc>
                <a:tc>
                  <a:txBody>
                    <a:bodyPr/>
                    <a:lstStyle/>
                    <a:p>
                      <a:r>
                        <a:rPr lang="es-CO" sz="2800" dirty="0"/>
                        <a:t>Descripción</a:t>
                      </a:r>
                    </a:p>
                  </a:txBody>
                  <a:tcPr/>
                </a:tc>
                <a:extLst>
                  <a:ext uri="{0D108BD9-81ED-4DB2-BD59-A6C34878D82A}">
                    <a16:rowId xmlns:a16="http://schemas.microsoft.com/office/drawing/2014/main" val="1147169620"/>
                  </a:ext>
                </a:extLst>
              </a:tr>
              <a:tr h="370840">
                <a:tc>
                  <a:txBody>
                    <a:bodyPr/>
                    <a:lstStyle/>
                    <a:p>
                      <a:r>
                        <a:rPr lang="es-CO" sz="2800" dirty="0" err="1"/>
                        <a:t>Service</a:t>
                      </a:r>
                      <a:endParaRPr lang="es-CO" sz="2800" dirty="0"/>
                    </a:p>
                  </a:txBody>
                  <a:tcPr/>
                </a:tc>
                <a:tc>
                  <a:txBody>
                    <a:bodyPr/>
                    <a:lstStyle/>
                    <a:p>
                      <a:r>
                        <a:rPr lang="es-MX" sz="2800" dirty="0"/>
                        <a:t>Implementa la lógica interna y actúa como un "controlador". Por lo general, tiene algunos o todos los siguientes verbos HTTP implementados: GET, POST, PUT, DELETE, PATCH, OPTIONS, HEAD o Any (), que representa todos ellos</a:t>
                      </a:r>
                      <a:endParaRPr lang="es-CO" sz="2800" dirty="0"/>
                    </a:p>
                  </a:txBody>
                  <a:tcPr/>
                </a:tc>
                <a:extLst>
                  <a:ext uri="{0D108BD9-81ED-4DB2-BD59-A6C34878D82A}">
                    <a16:rowId xmlns:a16="http://schemas.microsoft.com/office/drawing/2014/main" val="2818430794"/>
                  </a:ext>
                </a:extLst>
              </a:tr>
            </a:tbl>
          </a:graphicData>
        </a:graphic>
      </p:graphicFrame>
    </p:spTree>
    <p:extLst>
      <p:ext uri="{BB962C8B-B14F-4D97-AF65-F5344CB8AC3E}">
        <p14:creationId xmlns:p14="http://schemas.microsoft.com/office/powerpoint/2010/main" val="193881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703763C-2ED1-4233-B503-E9720450D94E}"/>
              </a:ext>
            </a:extLst>
          </p:cNvPr>
          <p:cNvPicPr>
            <a:picLocks noChangeAspect="1"/>
          </p:cNvPicPr>
          <p:nvPr/>
        </p:nvPicPr>
        <p:blipFill>
          <a:blip r:embed="rId3">
            <a:extLst/>
          </a:blip>
          <a:stretch>
            <a:fillRect/>
          </a:stretch>
        </p:blipFill>
        <p:spPr>
          <a:xfrm>
            <a:off x="2478424" y="643467"/>
            <a:ext cx="7235152" cy="5571066"/>
          </a:xfrm>
          <a:prstGeom prst="rect">
            <a:avLst/>
          </a:prstGeom>
        </p:spPr>
      </p:pic>
    </p:spTree>
    <p:extLst>
      <p:ext uri="{BB962C8B-B14F-4D97-AF65-F5344CB8AC3E}">
        <p14:creationId xmlns:p14="http://schemas.microsoft.com/office/powerpoint/2010/main" val="45445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Filosofía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graphicFrame>
        <p:nvGraphicFramePr>
          <p:cNvPr id="4" name="Tabla 3">
            <a:extLst>
              <a:ext uri="{FF2B5EF4-FFF2-40B4-BE49-F238E27FC236}">
                <a16:creationId xmlns:a16="http://schemas.microsoft.com/office/drawing/2014/main" id="{997DCEDC-B1C7-4A63-B43F-58E8A087D68F}"/>
              </a:ext>
            </a:extLst>
          </p:cNvPr>
          <p:cNvGraphicFramePr>
            <a:graphicFrameLocks noGrp="1"/>
          </p:cNvGraphicFramePr>
          <p:nvPr>
            <p:extLst>
              <p:ext uri="{D42A27DB-BD31-4B8C-83A1-F6EECF244321}">
                <p14:modId xmlns:p14="http://schemas.microsoft.com/office/powerpoint/2010/main" val="3190762760"/>
              </p:ext>
            </p:extLst>
          </p:nvPr>
        </p:nvGraphicFramePr>
        <p:xfrm>
          <a:off x="1689100" y="1485506"/>
          <a:ext cx="8128000" cy="35966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13854747"/>
                    </a:ext>
                  </a:extLst>
                </a:gridCol>
                <a:gridCol w="4064000">
                  <a:extLst>
                    <a:ext uri="{9D8B030D-6E8A-4147-A177-3AD203B41FA5}">
                      <a16:colId xmlns:a16="http://schemas.microsoft.com/office/drawing/2014/main" val="2827440296"/>
                    </a:ext>
                  </a:extLst>
                </a:gridCol>
              </a:tblGrid>
              <a:tr h="370840">
                <a:tc>
                  <a:txBody>
                    <a:bodyPr/>
                    <a:lstStyle/>
                    <a:p>
                      <a:r>
                        <a:rPr lang="es-CO" sz="2800" dirty="0"/>
                        <a:t>Clase</a:t>
                      </a:r>
                    </a:p>
                  </a:txBody>
                  <a:tcPr/>
                </a:tc>
                <a:tc>
                  <a:txBody>
                    <a:bodyPr/>
                    <a:lstStyle/>
                    <a:p>
                      <a:r>
                        <a:rPr lang="es-CO" sz="2800" dirty="0"/>
                        <a:t>Descripción</a:t>
                      </a:r>
                    </a:p>
                  </a:txBody>
                  <a:tcPr/>
                </a:tc>
                <a:extLst>
                  <a:ext uri="{0D108BD9-81ED-4DB2-BD59-A6C34878D82A}">
                    <a16:rowId xmlns:a16="http://schemas.microsoft.com/office/drawing/2014/main" val="1147169620"/>
                  </a:ext>
                </a:extLst>
              </a:tr>
              <a:tr h="370840">
                <a:tc>
                  <a:txBody>
                    <a:bodyPr/>
                    <a:lstStyle/>
                    <a:p>
                      <a:r>
                        <a:rPr lang="es-CO" sz="2800" dirty="0"/>
                        <a:t>Response DTO </a:t>
                      </a:r>
                      <a:r>
                        <a:rPr lang="es-CO" sz="2800" dirty="0" err="1"/>
                        <a:t>object</a:t>
                      </a:r>
                      <a:r>
                        <a:rPr lang="es-CO" sz="2800" dirty="0"/>
                        <a:t> </a:t>
                      </a:r>
                    </a:p>
                  </a:txBody>
                  <a:tcPr/>
                </a:tc>
                <a:tc>
                  <a:txBody>
                    <a:bodyPr/>
                    <a:lstStyle/>
                    <a:p>
                      <a:r>
                        <a:rPr lang="es-MX" sz="2800" dirty="0"/>
                        <a:t>Representa el resultado de una acción. Por lo general, los datos devueltos deben nombrarse con un sustantivo (por ejemplo, </a:t>
                      </a:r>
                      <a:r>
                        <a:rPr lang="es-MX" sz="2800" dirty="0" err="1"/>
                        <a:t>MoviesResponse</a:t>
                      </a:r>
                      <a:r>
                        <a:rPr lang="es-MX" sz="2800" dirty="0"/>
                        <a:t>, </a:t>
                      </a:r>
                      <a:r>
                        <a:rPr lang="es-MX" sz="2800" dirty="0" err="1"/>
                        <a:t>Orders</a:t>
                      </a:r>
                      <a:r>
                        <a:rPr lang="es-MX" sz="2800" dirty="0"/>
                        <a:t>, </a:t>
                      </a:r>
                      <a:r>
                        <a:rPr lang="es-MX" sz="2800" dirty="0" err="1"/>
                        <a:t>ProductResponse</a:t>
                      </a:r>
                      <a:r>
                        <a:rPr lang="es-MX" sz="2800" dirty="0"/>
                        <a:t>).</a:t>
                      </a:r>
                      <a:endParaRPr lang="es-CO" sz="2800" dirty="0"/>
                    </a:p>
                  </a:txBody>
                  <a:tcPr/>
                </a:tc>
                <a:extLst>
                  <a:ext uri="{0D108BD9-81ED-4DB2-BD59-A6C34878D82A}">
                    <a16:rowId xmlns:a16="http://schemas.microsoft.com/office/drawing/2014/main" val="2818430794"/>
                  </a:ext>
                </a:extLst>
              </a:tr>
            </a:tbl>
          </a:graphicData>
        </a:graphic>
      </p:graphicFrame>
    </p:spTree>
    <p:extLst>
      <p:ext uri="{BB962C8B-B14F-4D97-AF65-F5344CB8AC3E}">
        <p14:creationId xmlns:p14="http://schemas.microsoft.com/office/powerpoint/2010/main" val="214207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CO" sz="4400">
                <a:solidFill>
                  <a:schemeClr val="accent1">
                    <a:lumMod val="50000"/>
                  </a:schemeClr>
                </a:solidFill>
                <a:latin typeface="Segoe UI Light" panose="020B0502040204020203" pitchFamily="34" charset="0"/>
                <a:cs typeface="Segoe UI Light" panose="020B0502040204020203" pitchFamily="34" charset="0"/>
              </a:rPr>
              <a:t>Request and Response Pipeline</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F95C51E1-148B-4B08-9D89-204D16259BCC}"/>
              </a:ext>
            </a:extLst>
          </p:cNvPr>
          <p:cNvSpPr txBox="1"/>
          <p:nvPr/>
        </p:nvSpPr>
        <p:spPr>
          <a:xfrm>
            <a:off x="1132647" y="2090172"/>
            <a:ext cx="9926705" cy="2246769"/>
          </a:xfrm>
          <a:prstGeom prst="rect">
            <a:avLst/>
          </a:prstGeom>
          <a:noFill/>
        </p:spPr>
        <p:txBody>
          <a:bodyPr wrap="square" rtlCol="0">
            <a:spAutoFit/>
          </a:bodyPr>
          <a:lstStyle/>
          <a:p>
            <a:r>
              <a:rPr lang="es-MX" sz="2800" dirty="0" err="1">
                <a:solidFill>
                  <a:schemeClr val="tx1">
                    <a:lumMod val="75000"/>
                    <a:lumOff val="25000"/>
                  </a:schemeClr>
                </a:solidFill>
                <a:latin typeface="Segoe UI" panose="020B0502040204020203" pitchFamily="34" charset="0"/>
                <a:cs typeface="Segoe UI" panose="020B0502040204020203" pitchFamily="34" charset="0"/>
              </a:rPr>
              <a:t>ServiceStack</a:t>
            </a:r>
            <a:r>
              <a:rPr lang="es-MX" sz="2800" dirty="0">
                <a:solidFill>
                  <a:schemeClr val="tx1">
                    <a:lumMod val="75000"/>
                    <a:lumOff val="25000"/>
                  </a:schemeClr>
                </a:solidFill>
                <a:latin typeface="Segoe UI" panose="020B0502040204020203" pitchFamily="34" charset="0"/>
                <a:cs typeface="Segoe UI" panose="020B0502040204020203" pitchFamily="34" charset="0"/>
              </a:rPr>
              <a:t> está construido sobre la interfaz ASP.NET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System.Web.IHttpHandler</a:t>
            </a:r>
            <a:r>
              <a:rPr lang="es-MX" sz="2800" dirty="0">
                <a:solidFill>
                  <a:schemeClr val="tx1">
                    <a:lumMod val="75000"/>
                    <a:lumOff val="25000"/>
                  </a:schemeClr>
                </a:solidFill>
                <a:latin typeface="Segoe UI" panose="020B0502040204020203" pitchFamily="34" charset="0"/>
                <a:cs typeface="Segoe UI" panose="020B0502040204020203" pitchFamily="34" charset="0"/>
              </a:rPr>
              <a:t>. Afortunadamente, la nueva implementación ha reducido la complejidad (en comparación con la configuración WCF) e introduce objetos POCO en casi todos los aspectos del marco.</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557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CO" sz="4400">
                <a:solidFill>
                  <a:schemeClr val="accent1">
                    <a:lumMod val="50000"/>
                  </a:schemeClr>
                </a:solidFill>
                <a:latin typeface="Segoe UI Light" panose="020B0502040204020203" pitchFamily="34" charset="0"/>
                <a:cs typeface="Segoe UI Light" panose="020B0502040204020203" pitchFamily="34" charset="0"/>
              </a:rPr>
              <a:t>Request and Response Pipeline</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3" name="Imagen 2">
            <a:extLst>
              <a:ext uri="{FF2B5EF4-FFF2-40B4-BE49-F238E27FC236}">
                <a16:creationId xmlns:a16="http://schemas.microsoft.com/office/drawing/2014/main" id="{B9E136B8-B220-453B-987C-968826F24A9E}"/>
              </a:ext>
            </a:extLst>
          </p:cNvPr>
          <p:cNvPicPr>
            <a:picLocks noChangeAspect="1"/>
          </p:cNvPicPr>
          <p:nvPr/>
        </p:nvPicPr>
        <p:blipFill>
          <a:blip r:embed="rId3"/>
          <a:stretch>
            <a:fillRect/>
          </a:stretch>
        </p:blipFill>
        <p:spPr>
          <a:xfrm>
            <a:off x="237519" y="2014877"/>
            <a:ext cx="11021032" cy="2828245"/>
          </a:xfrm>
          <a:prstGeom prst="rect">
            <a:avLst/>
          </a:prstGeom>
        </p:spPr>
      </p:pic>
    </p:spTree>
    <p:extLst>
      <p:ext uri="{BB962C8B-B14F-4D97-AF65-F5344CB8AC3E}">
        <p14:creationId xmlns:p14="http://schemas.microsoft.com/office/powerpoint/2010/main" val="52029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r>
              <a:rPr lang="es-MX" sz="4400" dirty="0">
                <a:solidFill>
                  <a:schemeClr val="accent1">
                    <a:lumMod val="50000"/>
                  </a:schemeClr>
                </a:solidFill>
                <a:latin typeface="Segoe UI Light" panose="020B0502040204020203" pitchFamily="34" charset="0"/>
                <a:cs typeface="Segoe UI Light" panose="020B0502040204020203" pitchFamily="34" charset="0"/>
              </a:rPr>
              <a:t> Basic</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048058" y="2108677"/>
            <a:ext cx="3953326" cy="707886"/>
          </a:xfrm>
          <a:prstGeom prst="rect">
            <a:avLst/>
          </a:prstGeom>
          <a:noFill/>
        </p:spPr>
        <p:txBody>
          <a:bodyPr wrap="none" rtlCol="0">
            <a:spAutoFit/>
          </a:bodyPr>
          <a:lstStyle/>
          <a:p>
            <a:r>
              <a:rPr lang="es-MX" sz="4000" dirty="0" err="1">
                <a:latin typeface="Segoe UI" panose="020B0502040204020203" pitchFamily="34" charset="0"/>
                <a:cs typeface="Segoe UI" panose="020B0502040204020203" pitchFamily="34" charset="0"/>
              </a:rPr>
              <a:t>Application</a:t>
            </a:r>
            <a:r>
              <a:rPr lang="es-MX" sz="4000" dirty="0">
                <a:latin typeface="Segoe UI" panose="020B0502040204020203" pitchFamily="34" charset="0"/>
                <a:cs typeface="Segoe UI" panose="020B0502040204020203" pitchFamily="34" charset="0"/>
              </a:rPr>
              <a:t> Host</a:t>
            </a:r>
            <a:endParaRPr lang="es-CO" sz="4000" dirty="0">
              <a:latin typeface="Segoe UI" panose="020B0502040204020203" pitchFamily="34" charset="0"/>
              <a:cs typeface="Segoe UI" panose="020B0502040204020203" pitchFamily="34" charset="0"/>
            </a:endParaRPr>
          </a:p>
        </p:txBody>
      </p:sp>
      <p:sp>
        <p:nvSpPr>
          <p:cNvPr id="5" name="CuadroTexto 4">
            <a:extLst>
              <a:ext uri="{FF2B5EF4-FFF2-40B4-BE49-F238E27FC236}">
                <a16:creationId xmlns:a16="http://schemas.microsoft.com/office/drawing/2014/main" id="{835FAE1C-EF62-4FDF-B3C2-5FF0534F63BB}"/>
              </a:ext>
            </a:extLst>
          </p:cNvPr>
          <p:cNvSpPr txBox="1"/>
          <p:nvPr/>
        </p:nvSpPr>
        <p:spPr>
          <a:xfrm>
            <a:off x="3157538" y="3429000"/>
            <a:ext cx="8701914" cy="954107"/>
          </a:xfrm>
          <a:prstGeom prst="rect">
            <a:avLst/>
          </a:prstGeom>
          <a:noFill/>
        </p:spPr>
        <p:txBody>
          <a:bodyPr wrap="square" rtlCol="0">
            <a:spAutoFit/>
          </a:bodyPr>
          <a:lstStyle/>
          <a:p>
            <a:r>
              <a:rPr lang="es-MX" sz="2800" dirty="0">
                <a:solidFill>
                  <a:schemeClr val="tx1">
                    <a:lumMod val="75000"/>
                    <a:lumOff val="25000"/>
                  </a:schemeClr>
                </a:solidFill>
                <a:latin typeface="Segoe UI" panose="020B0502040204020203" pitchFamily="34" charset="0"/>
                <a:cs typeface="Segoe UI" panose="020B0502040204020203" pitchFamily="34" charset="0"/>
              </a:rPr>
              <a:t>El punto de entrada base para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ServiceStack</a:t>
            </a:r>
            <a:r>
              <a:rPr lang="es-MX" sz="2800" dirty="0">
                <a:solidFill>
                  <a:schemeClr val="tx1">
                    <a:lumMod val="75000"/>
                    <a:lumOff val="25000"/>
                  </a:schemeClr>
                </a:solidFill>
                <a:latin typeface="Segoe UI" panose="020B0502040204020203" pitchFamily="34" charset="0"/>
                <a:cs typeface="Segoe UI" panose="020B0502040204020203" pitchFamily="34" charset="0"/>
              </a:rPr>
              <a:t> es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AppHost</a:t>
            </a:r>
            <a:r>
              <a:rPr lang="es-MX" sz="2800" dirty="0">
                <a:solidFill>
                  <a:schemeClr val="tx1">
                    <a:lumMod val="75000"/>
                    <a:lumOff val="25000"/>
                  </a:schemeClr>
                </a:solidFill>
                <a:latin typeface="Segoe UI" panose="020B0502040204020203" pitchFamily="34" charset="0"/>
                <a:cs typeface="Segoe UI" panose="020B0502040204020203" pitchFamily="34" charset="0"/>
              </a:rPr>
              <a:t> (host de aplicaciones)</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451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ServiceStack Basic - AppHostBase</a:t>
            </a:r>
          </a:p>
        </p:txBody>
      </p:sp>
      <p:pic>
        <p:nvPicPr>
          <p:cNvPr id="3" name="Imagen 2" descr="Imagen que contiene captura de pantalla&#10;&#10;Descripción generada con confianza muy alta">
            <a:extLst>
              <a:ext uri="{FF2B5EF4-FFF2-40B4-BE49-F238E27FC236}">
                <a16:creationId xmlns:a16="http://schemas.microsoft.com/office/drawing/2014/main" id="{1174B4F1-B0B9-4C2E-A3B6-0BF89DB56258}"/>
              </a:ext>
            </a:extLst>
          </p:cNvPr>
          <p:cNvPicPr>
            <a:picLocks noChangeAspect="1"/>
          </p:cNvPicPr>
          <p:nvPr/>
        </p:nvPicPr>
        <p:blipFill>
          <a:blip r:embed="rId3"/>
          <a:stretch>
            <a:fillRect/>
          </a:stretch>
        </p:blipFill>
        <p:spPr>
          <a:xfrm>
            <a:off x="1850396" y="1675227"/>
            <a:ext cx="8491207" cy="4394199"/>
          </a:xfrm>
          <a:prstGeom prst="rect">
            <a:avLst/>
          </a:prstGeom>
        </p:spPr>
      </p:pic>
    </p:spTree>
    <p:extLst>
      <p:ext uri="{BB962C8B-B14F-4D97-AF65-F5344CB8AC3E}">
        <p14:creationId xmlns:p14="http://schemas.microsoft.com/office/powerpoint/2010/main" val="220452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err="1">
                <a:solidFill>
                  <a:schemeClr val="bg1"/>
                </a:solidFill>
                <a:latin typeface="+mj-lt"/>
                <a:ea typeface="+mj-ea"/>
                <a:cs typeface="+mj-cs"/>
              </a:rPr>
              <a:t>ServiceStack</a:t>
            </a:r>
            <a:r>
              <a:rPr lang="en-US" sz="3200" kern="1200" dirty="0">
                <a:solidFill>
                  <a:schemeClr val="bg1"/>
                </a:solidFill>
                <a:latin typeface="+mj-lt"/>
                <a:ea typeface="+mj-ea"/>
                <a:cs typeface="+mj-cs"/>
              </a:rPr>
              <a:t> Basic - </a:t>
            </a:r>
            <a:r>
              <a:rPr lang="en-US" sz="3200" kern="1200" dirty="0" err="1">
                <a:solidFill>
                  <a:schemeClr val="bg1"/>
                </a:solidFill>
                <a:latin typeface="+mj-lt"/>
                <a:ea typeface="+mj-ea"/>
                <a:cs typeface="+mj-cs"/>
              </a:rPr>
              <a:t>AppHostListnerBase</a:t>
            </a:r>
            <a:endParaRPr lang="en-US" sz="3200" kern="1200" dirty="0">
              <a:solidFill>
                <a:schemeClr val="bg1"/>
              </a:solidFill>
              <a:latin typeface="+mj-lt"/>
              <a:ea typeface="+mj-ea"/>
              <a:cs typeface="+mj-cs"/>
            </a:endParaRPr>
          </a:p>
        </p:txBody>
      </p:sp>
      <p:pic>
        <p:nvPicPr>
          <p:cNvPr id="4" name="Imagen 3" descr="Imagen que contiene captura de pantalla&#10;&#10;Descripción generada con confianza muy alta">
            <a:extLst>
              <a:ext uri="{FF2B5EF4-FFF2-40B4-BE49-F238E27FC236}">
                <a16:creationId xmlns:a16="http://schemas.microsoft.com/office/drawing/2014/main" id="{13E802C1-5DEB-45EA-B79F-FD18984E1AEA}"/>
              </a:ext>
            </a:extLst>
          </p:cNvPr>
          <p:cNvPicPr>
            <a:picLocks noChangeAspect="1"/>
          </p:cNvPicPr>
          <p:nvPr/>
        </p:nvPicPr>
        <p:blipFill>
          <a:blip r:embed="rId3"/>
          <a:stretch>
            <a:fillRect/>
          </a:stretch>
        </p:blipFill>
        <p:spPr>
          <a:xfrm>
            <a:off x="1891025" y="1675227"/>
            <a:ext cx="8409950" cy="4394199"/>
          </a:xfrm>
          <a:prstGeom prst="rect">
            <a:avLst/>
          </a:prstGeom>
        </p:spPr>
      </p:pic>
    </p:spTree>
    <p:extLst>
      <p:ext uri="{BB962C8B-B14F-4D97-AF65-F5344CB8AC3E}">
        <p14:creationId xmlns:p14="http://schemas.microsoft.com/office/powerpoint/2010/main" val="285255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r>
              <a:rPr lang="es-MX" sz="4400" dirty="0">
                <a:solidFill>
                  <a:schemeClr val="accent1">
                    <a:lumMod val="50000"/>
                  </a:schemeClr>
                </a:solidFill>
                <a:latin typeface="Segoe UI Light" panose="020B0502040204020203" pitchFamily="34" charset="0"/>
                <a:cs typeface="Segoe UI Light" panose="020B0502040204020203" pitchFamily="34" charset="0"/>
              </a:rPr>
              <a:t> Servicios</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3" name="Imagen 2">
            <a:extLst>
              <a:ext uri="{FF2B5EF4-FFF2-40B4-BE49-F238E27FC236}">
                <a16:creationId xmlns:a16="http://schemas.microsoft.com/office/drawing/2014/main" id="{4F7E4567-753E-40AF-A34E-8F76AAFBDB60}"/>
              </a:ext>
            </a:extLst>
          </p:cNvPr>
          <p:cNvPicPr>
            <a:picLocks noChangeAspect="1"/>
          </p:cNvPicPr>
          <p:nvPr/>
        </p:nvPicPr>
        <p:blipFill>
          <a:blip r:embed="rId3"/>
          <a:stretch>
            <a:fillRect/>
          </a:stretch>
        </p:blipFill>
        <p:spPr>
          <a:xfrm>
            <a:off x="704849" y="1955189"/>
            <a:ext cx="11367815" cy="929444"/>
          </a:xfrm>
          <a:prstGeom prst="rect">
            <a:avLst/>
          </a:prstGeom>
        </p:spPr>
      </p:pic>
      <p:pic>
        <p:nvPicPr>
          <p:cNvPr id="4" name="Imagen 3">
            <a:extLst>
              <a:ext uri="{FF2B5EF4-FFF2-40B4-BE49-F238E27FC236}">
                <a16:creationId xmlns:a16="http://schemas.microsoft.com/office/drawing/2014/main" id="{257B3BFD-586D-43E9-8066-17975D86425D}"/>
              </a:ext>
            </a:extLst>
          </p:cNvPr>
          <p:cNvPicPr>
            <a:picLocks noChangeAspect="1"/>
          </p:cNvPicPr>
          <p:nvPr/>
        </p:nvPicPr>
        <p:blipFill>
          <a:blip r:embed="rId4"/>
          <a:stretch>
            <a:fillRect/>
          </a:stretch>
        </p:blipFill>
        <p:spPr>
          <a:xfrm>
            <a:off x="1468890" y="3054205"/>
            <a:ext cx="9765167" cy="2949417"/>
          </a:xfrm>
          <a:prstGeom prst="rect">
            <a:avLst/>
          </a:prstGeom>
        </p:spPr>
      </p:pic>
    </p:spTree>
    <p:extLst>
      <p:ext uri="{BB962C8B-B14F-4D97-AF65-F5344CB8AC3E}">
        <p14:creationId xmlns:p14="http://schemas.microsoft.com/office/powerpoint/2010/main" val="3479514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r>
              <a:rPr lang="es-MX" sz="4400" dirty="0">
                <a:solidFill>
                  <a:schemeClr val="accent1">
                    <a:lumMod val="50000"/>
                  </a:schemeClr>
                </a:solidFill>
                <a:latin typeface="Segoe UI Light" panose="020B0502040204020203" pitchFamily="34" charset="0"/>
                <a:cs typeface="Segoe UI Light" panose="020B0502040204020203" pitchFamily="34" charset="0"/>
              </a:rPr>
              <a:t> </a:t>
            </a:r>
            <a:r>
              <a:rPr lang="es-MX" sz="4400" dirty="0" err="1">
                <a:solidFill>
                  <a:schemeClr val="accent1">
                    <a:lumMod val="50000"/>
                  </a:schemeClr>
                </a:solidFill>
                <a:latin typeface="Segoe UI Light" panose="020B0502040204020203" pitchFamily="34" charset="0"/>
                <a:cs typeface="Segoe UI Light" panose="020B0502040204020203" pitchFamily="34" charset="0"/>
              </a:rPr>
              <a:t>Request</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5" name="Imagen 4">
            <a:extLst>
              <a:ext uri="{FF2B5EF4-FFF2-40B4-BE49-F238E27FC236}">
                <a16:creationId xmlns:a16="http://schemas.microsoft.com/office/drawing/2014/main" id="{7C8907CA-E9CC-434B-9200-61CA72A2B777}"/>
              </a:ext>
            </a:extLst>
          </p:cNvPr>
          <p:cNvPicPr>
            <a:picLocks noChangeAspect="1"/>
          </p:cNvPicPr>
          <p:nvPr/>
        </p:nvPicPr>
        <p:blipFill>
          <a:blip r:embed="rId3"/>
          <a:stretch>
            <a:fillRect/>
          </a:stretch>
        </p:blipFill>
        <p:spPr>
          <a:xfrm>
            <a:off x="2039523" y="2343150"/>
            <a:ext cx="8365185" cy="3208564"/>
          </a:xfrm>
          <a:prstGeom prst="rect">
            <a:avLst/>
          </a:prstGeom>
        </p:spPr>
      </p:pic>
      <p:pic>
        <p:nvPicPr>
          <p:cNvPr id="6" name="Imagen 5">
            <a:extLst>
              <a:ext uri="{FF2B5EF4-FFF2-40B4-BE49-F238E27FC236}">
                <a16:creationId xmlns:a16="http://schemas.microsoft.com/office/drawing/2014/main" id="{5D30D363-2536-4AD5-B7AB-F9AF112CB6B5}"/>
              </a:ext>
            </a:extLst>
          </p:cNvPr>
          <p:cNvPicPr>
            <a:picLocks noChangeAspect="1"/>
          </p:cNvPicPr>
          <p:nvPr/>
        </p:nvPicPr>
        <p:blipFill>
          <a:blip r:embed="rId4"/>
          <a:stretch>
            <a:fillRect/>
          </a:stretch>
        </p:blipFill>
        <p:spPr>
          <a:xfrm>
            <a:off x="1813832" y="1306286"/>
            <a:ext cx="8712174" cy="1004207"/>
          </a:xfrm>
          <a:prstGeom prst="rect">
            <a:avLst/>
          </a:prstGeom>
        </p:spPr>
      </p:pic>
    </p:spTree>
    <p:extLst>
      <p:ext uri="{BB962C8B-B14F-4D97-AF65-F5344CB8AC3E}">
        <p14:creationId xmlns:p14="http://schemas.microsoft.com/office/powerpoint/2010/main" val="305929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r>
              <a:rPr lang="es-MX" sz="4400" dirty="0">
                <a:solidFill>
                  <a:schemeClr val="accent1">
                    <a:lumMod val="50000"/>
                  </a:schemeClr>
                </a:solidFill>
                <a:latin typeface="Segoe UI Light" panose="020B0502040204020203" pitchFamily="34" charset="0"/>
                <a:cs typeface="Segoe UI Light" panose="020B0502040204020203" pitchFamily="34" charset="0"/>
              </a:rPr>
              <a:t> Response</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3" name="Imagen 2">
            <a:extLst>
              <a:ext uri="{FF2B5EF4-FFF2-40B4-BE49-F238E27FC236}">
                <a16:creationId xmlns:a16="http://schemas.microsoft.com/office/drawing/2014/main" id="{CC714855-7A00-41CA-9B79-DABC5FE05B6D}"/>
              </a:ext>
            </a:extLst>
          </p:cNvPr>
          <p:cNvPicPr>
            <a:picLocks noChangeAspect="1"/>
          </p:cNvPicPr>
          <p:nvPr/>
        </p:nvPicPr>
        <p:blipFill>
          <a:blip r:embed="rId3"/>
          <a:stretch>
            <a:fillRect/>
          </a:stretch>
        </p:blipFill>
        <p:spPr>
          <a:xfrm>
            <a:off x="931796" y="1082255"/>
            <a:ext cx="9749809" cy="2608036"/>
          </a:xfrm>
          <a:prstGeom prst="rect">
            <a:avLst/>
          </a:prstGeom>
        </p:spPr>
      </p:pic>
      <p:pic>
        <p:nvPicPr>
          <p:cNvPr id="4" name="Imagen 3">
            <a:extLst>
              <a:ext uri="{FF2B5EF4-FFF2-40B4-BE49-F238E27FC236}">
                <a16:creationId xmlns:a16="http://schemas.microsoft.com/office/drawing/2014/main" id="{5F2DCA91-4E95-49FA-8002-54339875F252}"/>
              </a:ext>
            </a:extLst>
          </p:cNvPr>
          <p:cNvPicPr>
            <a:picLocks noChangeAspect="1"/>
          </p:cNvPicPr>
          <p:nvPr/>
        </p:nvPicPr>
        <p:blipFill>
          <a:blip r:embed="rId4"/>
          <a:stretch>
            <a:fillRect/>
          </a:stretch>
        </p:blipFill>
        <p:spPr>
          <a:xfrm>
            <a:off x="1811734" y="3690291"/>
            <a:ext cx="8568532" cy="1628288"/>
          </a:xfrm>
          <a:prstGeom prst="rect">
            <a:avLst/>
          </a:prstGeom>
        </p:spPr>
      </p:pic>
    </p:spTree>
    <p:extLst>
      <p:ext uri="{BB962C8B-B14F-4D97-AF65-F5344CB8AC3E}">
        <p14:creationId xmlns:p14="http://schemas.microsoft.com/office/powerpoint/2010/main" val="287551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Métodos de retorno</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pic>
        <p:nvPicPr>
          <p:cNvPr id="5" name="Imagen 4">
            <a:extLst>
              <a:ext uri="{FF2B5EF4-FFF2-40B4-BE49-F238E27FC236}">
                <a16:creationId xmlns:a16="http://schemas.microsoft.com/office/drawing/2014/main" id="{C44DBCBB-DF4B-4EA1-8247-B3953103F981}"/>
              </a:ext>
            </a:extLst>
          </p:cNvPr>
          <p:cNvPicPr>
            <a:picLocks noChangeAspect="1"/>
          </p:cNvPicPr>
          <p:nvPr/>
        </p:nvPicPr>
        <p:blipFill>
          <a:blip r:embed="rId3"/>
          <a:stretch>
            <a:fillRect/>
          </a:stretch>
        </p:blipFill>
        <p:spPr>
          <a:xfrm>
            <a:off x="2068281" y="3227538"/>
            <a:ext cx="8287665" cy="3317648"/>
          </a:xfrm>
          <a:prstGeom prst="rect">
            <a:avLst/>
          </a:prstGeom>
        </p:spPr>
      </p:pic>
      <p:sp>
        <p:nvSpPr>
          <p:cNvPr id="6" name="CuadroTexto 5">
            <a:extLst>
              <a:ext uri="{FF2B5EF4-FFF2-40B4-BE49-F238E27FC236}">
                <a16:creationId xmlns:a16="http://schemas.microsoft.com/office/drawing/2014/main" id="{CB377379-CC6E-462F-A60B-1D11A2A8FE27}"/>
              </a:ext>
            </a:extLst>
          </p:cNvPr>
          <p:cNvSpPr txBox="1"/>
          <p:nvPr/>
        </p:nvSpPr>
        <p:spPr>
          <a:xfrm>
            <a:off x="1067480" y="1406568"/>
            <a:ext cx="9484405" cy="1938992"/>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tx1">
                    <a:lumMod val="75000"/>
                    <a:lumOff val="25000"/>
                  </a:schemeClr>
                </a:solidFill>
                <a:latin typeface="Segoe UI" panose="020B0502040204020203" pitchFamily="34" charset="0"/>
                <a:cs typeface="Segoe UI" panose="020B0502040204020203" pitchFamily="34" charset="0"/>
              </a:rPr>
              <a:t>Objeto Response DTO serializado para el tipo de respuesta (JSON, XML, PNG).</a:t>
            </a:r>
          </a:p>
          <a:p>
            <a:pPr marL="342900" indent="-342900">
              <a:buFont typeface="Arial" panose="020B0604020202020204" pitchFamily="34" charset="0"/>
              <a:buChar char="•"/>
            </a:pPr>
            <a:r>
              <a:rPr lang="es-MX" sz="2000" dirty="0">
                <a:solidFill>
                  <a:schemeClr val="tx1">
                    <a:lumMod val="75000"/>
                    <a:lumOff val="25000"/>
                  </a:schemeClr>
                </a:solidFill>
                <a:latin typeface="Segoe UI" panose="020B0502040204020203" pitchFamily="34" charset="0"/>
                <a:cs typeface="Segoe UI" panose="020B0502040204020203" pitchFamily="34" charset="0"/>
              </a:rPr>
              <a:t>Cualquier valor .NET básico.</a:t>
            </a:r>
          </a:p>
          <a:p>
            <a:pPr marL="342900" indent="-342900">
              <a:buFont typeface="Arial" panose="020B0604020202020204" pitchFamily="34" charset="0"/>
              <a:buChar char="•"/>
            </a:pPr>
            <a:r>
              <a:rPr lang="es-MX" sz="2000" b="1" dirty="0" err="1">
                <a:solidFill>
                  <a:schemeClr val="tx1">
                    <a:lumMod val="75000"/>
                    <a:lumOff val="25000"/>
                  </a:schemeClr>
                </a:solidFill>
                <a:latin typeface="Segoe UI" panose="020B0502040204020203" pitchFamily="34" charset="0"/>
                <a:cs typeface="Segoe UI" panose="020B0502040204020203" pitchFamily="34" charset="0"/>
              </a:rPr>
              <a:t>HttpResult</a:t>
            </a:r>
            <a:r>
              <a:rPr lang="es-MX" sz="2000" dirty="0">
                <a:solidFill>
                  <a:schemeClr val="tx1">
                    <a:lumMod val="75000"/>
                    <a:lumOff val="25000"/>
                  </a:schemeClr>
                </a:solidFill>
                <a:latin typeface="Segoe UI" panose="020B0502040204020203" pitchFamily="34" charset="0"/>
                <a:cs typeface="Segoe UI" panose="020B0502040204020203" pitchFamily="34" charset="0"/>
              </a:rPr>
              <a:t>: se usa cuando se necesita control total de lo que el cliente recibe.</a:t>
            </a:r>
          </a:p>
          <a:p>
            <a:pPr marL="342900" indent="-342900">
              <a:buFont typeface="Arial" panose="020B0604020202020204" pitchFamily="34" charset="0"/>
              <a:buChar char="•"/>
            </a:pPr>
            <a:r>
              <a:rPr lang="es-MX" sz="2000" b="1" dirty="0" err="1">
                <a:solidFill>
                  <a:schemeClr val="tx1">
                    <a:lumMod val="75000"/>
                    <a:lumOff val="25000"/>
                  </a:schemeClr>
                </a:solidFill>
                <a:latin typeface="Segoe UI" panose="020B0502040204020203" pitchFamily="34" charset="0"/>
                <a:cs typeface="Segoe UI" panose="020B0502040204020203" pitchFamily="34" charset="0"/>
              </a:rPr>
              <a:t>HttpError</a:t>
            </a:r>
            <a:r>
              <a:rPr lang="es-MX" sz="2000" dirty="0">
                <a:solidFill>
                  <a:schemeClr val="tx1">
                    <a:lumMod val="75000"/>
                    <a:lumOff val="25000"/>
                  </a:schemeClr>
                </a:solidFill>
                <a:latin typeface="Segoe UI" panose="020B0502040204020203" pitchFamily="34" charset="0"/>
                <a:cs typeface="Segoe UI" panose="020B0502040204020203" pitchFamily="34" charset="0"/>
              </a:rPr>
              <a:t>: se utiliza para devolver el mensaje de error al cliente.</a:t>
            </a:r>
          </a:p>
          <a:p>
            <a:pPr marL="342900" indent="-342900">
              <a:buFont typeface="Arial" panose="020B0604020202020204" pitchFamily="34" charset="0"/>
              <a:buChar char="•"/>
            </a:pPr>
            <a:r>
              <a:rPr lang="es-MX" sz="2000" b="1" dirty="0" err="1">
                <a:solidFill>
                  <a:schemeClr val="tx1">
                    <a:lumMod val="75000"/>
                    <a:lumOff val="25000"/>
                  </a:schemeClr>
                </a:solidFill>
                <a:latin typeface="Segoe UI" panose="020B0502040204020203" pitchFamily="34" charset="0"/>
                <a:cs typeface="Segoe UI" panose="020B0502040204020203" pitchFamily="34" charset="0"/>
              </a:rPr>
              <a:t>CompressedResult</a:t>
            </a:r>
            <a:r>
              <a:rPr lang="es-MX" sz="2000" dirty="0">
                <a:solidFill>
                  <a:schemeClr val="tx1">
                    <a:lumMod val="75000"/>
                    <a:lumOff val="25000"/>
                  </a:schemeClr>
                </a:solidFill>
                <a:latin typeface="Segoe UI" panose="020B0502040204020203" pitchFamily="34" charset="0"/>
                <a:cs typeface="Segoe UI" panose="020B0502040204020203" pitchFamily="34" charset="0"/>
              </a:rPr>
              <a:t> (</a:t>
            </a:r>
            <a:r>
              <a:rPr lang="es-MX" sz="2000" dirty="0" err="1">
                <a:solidFill>
                  <a:schemeClr val="tx1">
                    <a:lumMod val="75000"/>
                    <a:lumOff val="25000"/>
                  </a:schemeClr>
                </a:solidFill>
                <a:latin typeface="Segoe UI" panose="020B0502040204020203" pitchFamily="34" charset="0"/>
                <a:cs typeface="Segoe UI" panose="020B0502040204020203" pitchFamily="34" charset="0"/>
              </a:rPr>
              <a:t>IHttpResult</a:t>
            </a:r>
            <a:r>
              <a:rPr lang="es-MX" sz="2000" dirty="0">
                <a:solidFill>
                  <a:schemeClr val="tx1">
                    <a:lumMod val="75000"/>
                    <a:lumOff val="25000"/>
                  </a:schemeClr>
                </a:solidFill>
                <a:latin typeface="Segoe UI" panose="020B0502040204020203" pitchFamily="34" charset="0"/>
                <a:cs typeface="Segoe UI" panose="020B0502040204020203" pitchFamily="34" charset="0"/>
              </a:rPr>
              <a:t>) para una respuesta HTTP personalizada.</a:t>
            </a:r>
          </a:p>
          <a:p>
            <a:pPr marL="342900" indent="-342900">
              <a:buFont typeface="Arial" panose="020B0604020202020204" pitchFamily="34" charset="0"/>
              <a:buChar char="•"/>
            </a:pPr>
            <a:endParaRPr lang="es-CO" sz="20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398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574305" y="372836"/>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Herramientas de desarrollo de API HTTP</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A7BAEA31-82E3-4A49-9050-FE3014BF0198}"/>
              </a:ext>
            </a:extLst>
          </p:cNvPr>
          <p:cNvSpPr txBox="1"/>
          <p:nvPr/>
        </p:nvSpPr>
        <p:spPr>
          <a:xfrm>
            <a:off x="1851562" y="2495922"/>
            <a:ext cx="7847726" cy="523220"/>
          </a:xfrm>
          <a:prstGeom prst="rect">
            <a:avLst/>
          </a:prstGeom>
          <a:noFill/>
        </p:spPr>
        <p:txBody>
          <a:bodyPr wrap="none" rtlCol="0">
            <a:spAutoFit/>
          </a:bodyPr>
          <a:lstStyle/>
          <a:p>
            <a:r>
              <a:rPr lang="es-CO" sz="2800" dirty="0">
                <a:latin typeface="Segoe UI" panose="020B0502040204020203" pitchFamily="34" charset="0"/>
                <a:cs typeface="Segoe UI" panose="020B0502040204020203" pitchFamily="34" charset="0"/>
              </a:rPr>
              <a:t>Existen gran variedad de herramientas para </a:t>
            </a:r>
            <a:r>
              <a:rPr lang="es-CO" sz="2800" dirty="0" err="1">
                <a:latin typeface="Segoe UI" panose="020B0502040204020203" pitchFamily="34" charset="0"/>
                <a:cs typeface="Segoe UI" panose="020B0502040204020203" pitchFamily="34" charset="0"/>
              </a:rPr>
              <a:t>API’s</a:t>
            </a:r>
            <a:endParaRPr lang="es-CO" sz="2800" dirty="0">
              <a:latin typeface="Segoe UI" panose="020B0502040204020203" pitchFamily="34" charset="0"/>
              <a:cs typeface="Segoe UI" panose="020B0502040204020203" pitchFamily="34" charset="0"/>
            </a:endParaRPr>
          </a:p>
        </p:txBody>
      </p:sp>
      <p:sp>
        <p:nvSpPr>
          <p:cNvPr id="6" name="CuadroTexto 5">
            <a:hlinkClick r:id="rId3"/>
            <a:extLst>
              <a:ext uri="{FF2B5EF4-FFF2-40B4-BE49-F238E27FC236}">
                <a16:creationId xmlns:a16="http://schemas.microsoft.com/office/drawing/2014/main" id="{D161B90E-9E64-41AF-B798-1F5AFE693251}"/>
              </a:ext>
            </a:extLst>
          </p:cNvPr>
          <p:cNvSpPr txBox="1"/>
          <p:nvPr/>
        </p:nvSpPr>
        <p:spPr>
          <a:xfrm>
            <a:off x="931796" y="3980548"/>
            <a:ext cx="1331262" cy="430887"/>
          </a:xfrm>
          <a:prstGeom prst="rect">
            <a:avLst/>
          </a:prstGeom>
          <a:noFill/>
        </p:spPr>
        <p:txBody>
          <a:bodyPr wrap="none" rtlCol="0">
            <a:spAutoFit/>
          </a:bodyPr>
          <a:lstStyle/>
          <a:p>
            <a:r>
              <a:rPr lang="es-CO" sz="2200" b="1" dirty="0" err="1">
                <a:latin typeface="Segoe UI" panose="020B0502040204020203" pitchFamily="34" charset="0"/>
                <a:cs typeface="Segoe UI" panose="020B0502040204020203" pitchFamily="34" charset="0"/>
              </a:rPr>
              <a:t>Swagger</a:t>
            </a:r>
            <a:endParaRPr lang="es-CO" sz="2200" b="1" dirty="0">
              <a:latin typeface="Segoe UI" panose="020B0502040204020203" pitchFamily="34" charset="0"/>
              <a:cs typeface="Segoe UI" panose="020B0502040204020203" pitchFamily="34" charset="0"/>
            </a:endParaRPr>
          </a:p>
        </p:txBody>
      </p:sp>
      <p:sp>
        <p:nvSpPr>
          <p:cNvPr id="7" name="Rectángulo 6">
            <a:hlinkClick r:id="rId4"/>
            <a:extLst>
              <a:ext uri="{FF2B5EF4-FFF2-40B4-BE49-F238E27FC236}">
                <a16:creationId xmlns:a16="http://schemas.microsoft.com/office/drawing/2014/main" id="{495258FC-2AE7-4FB1-A2ED-55763C9F4D56}"/>
              </a:ext>
            </a:extLst>
          </p:cNvPr>
          <p:cNvSpPr/>
          <p:nvPr/>
        </p:nvSpPr>
        <p:spPr>
          <a:xfrm>
            <a:off x="2257962" y="4681254"/>
            <a:ext cx="1335314" cy="769441"/>
          </a:xfrm>
          <a:prstGeom prst="rect">
            <a:avLst/>
          </a:prstGeom>
        </p:spPr>
        <p:txBody>
          <a:bodyPr wrap="square">
            <a:spAutoFit/>
          </a:bodyPr>
          <a:lstStyle/>
          <a:p>
            <a:r>
              <a:rPr lang="es-CO" sz="2200" b="1" dirty="0">
                <a:latin typeface="Segoe UI" panose="020B0502040204020203" pitchFamily="34" charset="0"/>
                <a:cs typeface="Segoe UI" panose="020B0502040204020203" pitchFamily="34" charset="0"/>
              </a:rPr>
              <a:t>API Studio</a:t>
            </a:r>
          </a:p>
        </p:txBody>
      </p:sp>
      <p:sp>
        <p:nvSpPr>
          <p:cNvPr id="8" name="CuadroTexto 7">
            <a:hlinkClick r:id="rId5"/>
            <a:extLst>
              <a:ext uri="{FF2B5EF4-FFF2-40B4-BE49-F238E27FC236}">
                <a16:creationId xmlns:a16="http://schemas.microsoft.com/office/drawing/2014/main" id="{1FE42BEC-847A-42B1-BABF-819A2312E5E6}"/>
              </a:ext>
            </a:extLst>
          </p:cNvPr>
          <p:cNvSpPr txBox="1"/>
          <p:nvPr/>
        </p:nvSpPr>
        <p:spPr>
          <a:xfrm>
            <a:off x="3304882" y="3980548"/>
            <a:ext cx="1005916" cy="430887"/>
          </a:xfrm>
          <a:prstGeom prst="rect">
            <a:avLst/>
          </a:prstGeom>
          <a:noFill/>
        </p:spPr>
        <p:txBody>
          <a:bodyPr wrap="none" rtlCol="0">
            <a:spAutoFit/>
          </a:bodyPr>
          <a:lstStyle/>
          <a:p>
            <a:r>
              <a:rPr lang="es-CO" sz="2200" b="1" dirty="0" err="1">
                <a:latin typeface="Segoe UI" panose="020B0502040204020203" pitchFamily="34" charset="0"/>
                <a:cs typeface="Segoe UI" panose="020B0502040204020203" pitchFamily="34" charset="0"/>
              </a:rPr>
              <a:t>Dredd</a:t>
            </a:r>
            <a:endParaRPr lang="es-CO" sz="2200" b="1" dirty="0">
              <a:latin typeface="Segoe UI" panose="020B0502040204020203" pitchFamily="34" charset="0"/>
              <a:cs typeface="Segoe UI" panose="020B0502040204020203" pitchFamily="34" charset="0"/>
            </a:endParaRPr>
          </a:p>
        </p:txBody>
      </p:sp>
      <p:sp>
        <p:nvSpPr>
          <p:cNvPr id="9" name="CuadroTexto 8">
            <a:hlinkClick r:id="rId6"/>
            <a:extLst>
              <a:ext uri="{FF2B5EF4-FFF2-40B4-BE49-F238E27FC236}">
                <a16:creationId xmlns:a16="http://schemas.microsoft.com/office/drawing/2014/main" id="{6B710A2B-AECD-49DA-94C8-CC391051691C}"/>
              </a:ext>
            </a:extLst>
          </p:cNvPr>
          <p:cNvSpPr txBox="1"/>
          <p:nvPr/>
        </p:nvSpPr>
        <p:spPr>
          <a:xfrm>
            <a:off x="4832673" y="4013916"/>
            <a:ext cx="2342757" cy="430887"/>
          </a:xfrm>
          <a:prstGeom prst="rect">
            <a:avLst/>
          </a:prstGeom>
          <a:noFill/>
        </p:spPr>
        <p:txBody>
          <a:bodyPr wrap="none" rtlCol="0">
            <a:spAutoFit/>
          </a:bodyPr>
          <a:lstStyle/>
          <a:p>
            <a:r>
              <a:rPr lang="es-CO" sz="2200" b="1" dirty="0">
                <a:latin typeface="Segoe UI" panose="020B0502040204020203" pitchFamily="34" charset="0"/>
                <a:cs typeface="Segoe UI" panose="020B0502040204020203" pitchFamily="34" charset="0"/>
              </a:rPr>
              <a:t>API </a:t>
            </a:r>
            <a:r>
              <a:rPr lang="es-CO" sz="2200" b="1" dirty="0" err="1">
                <a:latin typeface="Segoe UI" panose="020B0502040204020203" pitchFamily="34" charset="0"/>
                <a:cs typeface="Segoe UI" panose="020B0502040204020203" pitchFamily="34" charset="0"/>
              </a:rPr>
              <a:t>Transformer</a:t>
            </a:r>
            <a:endParaRPr lang="es-CO" sz="2200" b="1" dirty="0">
              <a:latin typeface="Segoe UI" panose="020B0502040204020203" pitchFamily="34" charset="0"/>
              <a:cs typeface="Segoe UI" panose="020B0502040204020203" pitchFamily="34" charset="0"/>
            </a:endParaRPr>
          </a:p>
        </p:txBody>
      </p:sp>
      <p:sp>
        <p:nvSpPr>
          <p:cNvPr id="10" name="CuadroTexto 9">
            <a:hlinkClick r:id="rId7"/>
            <a:extLst>
              <a:ext uri="{FF2B5EF4-FFF2-40B4-BE49-F238E27FC236}">
                <a16:creationId xmlns:a16="http://schemas.microsoft.com/office/drawing/2014/main" id="{B6BB970E-BD75-4148-8C93-50467D58796B}"/>
              </a:ext>
            </a:extLst>
          </p:cNvPr>
          <p:cNvSpPr txBox="1"/>
          <p:nvPr/>
        </p:nvSpPr>
        <p:spPr>
          <a:xfrm>
            <a:off x="4302901" y="4681254"/>
            <a:ext cx="1088118" cy="430887"/>
          </a:xfrm>
          <a:prstGeom prst="rect">
            <a:avLst/>
          </a:prstGeom>
          <a:noFill/>
        </p:spPr>
        <p:txBody>
          <a:bodyPr wrap="none" rtlCol="0">
            <a:spAutoFit/>
          </a:bodyPr>
          <a:lstStyle/>
          <a:p>
            <a:r>
              <a:rPr lang="es-CO" sz="2200" b="1" dirty="0" err="1">
                <a:latin typeface="Segoe UI" panose="020B0502040204020203" pitchFamily="34" charset="0"/>
                <a:cs typeface="Segoe UI" panose="020B0502040204020203" pitchFamily="34" charset="0"/>
              </a:rPr>
              <a:t>Restlet</a:t>
            </a:r>
            <a:endParaRPr lang="es-CO" sz="2200" b="1" dirty="0">
              <a:latin typeface="Segoe UI" panose="020B0502040204020203" pitchFamily="34" charset="0"/>
              <a:cs typeface="Segoe UI" panose="020B0502040204020203" pitchFamily="34" charset="0"/>
            </a:endParaRPr>
          </a:p>
        </p:txBody>
      </p:sp>
      <p:sp>
        <p:nvSpPr>
          <p:cNvPr id="11" name="Rectángulo 10">
            <a:hlinkClick r:id="rId8"/>
            <a:extLst>
              <a:ext uri="{FF2B5EF4-FFF2-40B4-BE49-F238E27FC236}">
                <a16:creationId xmlns:a16="http://schemas.microsoft.com/office/drawing/2014/main" id="{15F1C495-2CE9-4689-902E-BE34D9D95919}"/>
              </a:ext>
            </a:extLst>
          </p:cNvPr>
          <p:cNvSpPr/>
          <p:nvPr/>
        </p:nvSpPr>
        <p:spPr>
          <a:xfrm>
            <a:off x="6587547" y="4681254"/>
            <a:ext cx="2737737" cy="430887"/>
          </a:xfrm>
          <a:prstGeom prst="rect">
            <a:avLst/>
          </a:prstGeom>
        </p:spPr>
        <p:txBody>
          <a:bodyPr wrap="none">
            <a:spAutoFit/>
          </a:bodyPr>
          <a:lstStyle/>
          <a:p>
            <a:r>
              <a:rPr lang="es-CO" sz="2200" b="1" dirty="0">
                <a:solidFill>
                  <a:srgbClr val="333333"/>
                </a:solidFill>
                <a:latin typeface="Segoe UI" panose="020B0502040204020203" pitchFamily="34" charset="0"/>
                <a:cs typeface="Segoe UI" panose="020B0502040204020203" pitchFamily="34" charset="0"/>
              </a:rPr>
              <a:t>API </a:t>
            </a:r>
            <a:r>
              <a:rPr lang="es-CO" sz="2200" b="1" dirty="0" err="1">
                <a:solidFill>
                  <a:srgbClr val="333333"/>
                </a:solidFill>
                <a:latin typeface="Segoe UI" panose="020B0502040204020203" pitchFamily="34" charset="0"/>
                <a:cs typeface="Segoe UI" panose="020B0502040204020203" pitchFamily="34" charset="0"/>
              </a:rPr>
              <a:t>Spec</a:t>
            </a:r>
            <a:r>
              <a:rPr lang="es-CO" sz="2200" b="1" dirty="0">
                <a:solidFill>
                  <a:srgbClr val="333333"/>
                </a:solidFill>
                <a:latin typeface="Segoe UI" panose="020B0502040204020203" pitchFamily="34" charset="0"/>
                <a:cs typeface="Segoe UI" panose="020B0502040204020203" pitchFamily="34" charset="0"/>
              </a:rPr>
              <a:t> </a:t>
            </a:r>
            <a:r>
              <a:rPr lang="es-CO" sz="2200" b="1" dirty="0" err="1">
                <a:solidFill>
                  <a:srgbClr val="333333"/>
                </a:solidFill>
                <a:latin typeface="Segoe UI" panose="020B0502040204020203" pitchFamily="34" charset="0"/>
                <a:cs typeface="Segoe UI" panose="020B0502040204020203" pitchFamily="34" charset="0"/>
              </a:rPr>
              <a:t>Converter</a:t>
            </a:r>
            <a:endParaRPr lang="es-CO" sz="2200" b="1" i="0" dirty="0">
              <a:solidFill>
                <a:srgbClr val="333333"/>
              </a:solidFill>
              <a:effectLst/>
              <a:latin typeface="Segoe UI" panose="020B0502040204020203" pitchFamily="34" charset="0"/>
              <a:cs typeface="Segoe UI" panose="020B0502040204020203" pitchFamily="34" charset="0"/>
            </a:endParaRPr>
          </a:p>
        </p:txBody>
      </p:sp>
      <p:sp>
        <p:nvSpPr>
          <p:cNvPr id="12" name="CuadroTexto 11">
            <a:hlinkClick r:id="rId9"/>
            <a:extLst>
              <a:ext uri="{FF2B5EF4-FFF2-40B4-BE49-F238E27FC236}">
                <a16:creationId xmlns:a16="http://schemas.microsoft.com/office/drawing/2014/main" id="{92E6EAD4-A619-43E2-8896-83F8EF73486A}"/>
              </a:ext>
            </a:extLst>
          </p:cNvPr>
          <p:cNvSpPr txBox="1"/>
          <p:nvPr/>
        </p:nvSpPr>
        <p:spPr>
          <a:xfrm>
            <a:off x="9047385" y="5344858"/>
            <a:ext cx="932756" cy="430887"/>
          </a:xfrm>
          <a:prstGeom prst="rect">
            <a:avLst/>
          </a:prstGeom>
          <a:noFill/>
        </p:spPr>
        <p:txBody>
          <a:bodyPr wrap="none" rtlCol="0">
            <a:spAutoFit/>
          </a:bodyPr>
          <a:lstStyle/>
          <a:p>
            <a:r>
              <a:rPr lang="es-CO" sz="2200" b="1" dirty="0" err="1">
                <a:latin typeface="Segoe UI" panose="020B0502040204020203" pitchFamily="34" charset="0"/>
                <a:cs typeface="Segoe UI" panose="020B0502040204020203" pitchFamily="34" charset="0"/>
              </a:rPr>
              <a:t>Prism</a:t>
            </a:r>
            <a:endParaRPr lang="es-CO" sz="2200" b="1" dirty="0">
              <a:latin typeface="Segoe UI" panose="020B0502040204020203" pitchFamily="34" charset="0"/>
              <a:cs typeface="Segoe UI" panose="020B0502040204020203" pitchFamily="34" charset="0"/>
            </a:endParaRPr>
          </a:p>
        </p:txBody>
      </p:sp>
      <p:sp>
        <p:nvSpPr>
          <p:cNvPr id="13" name="CuadroTexto 12">
            <a:hlinkClick r:id="rId10"/>
            <a:extLst>
              <a:ext uri="{FF2B5EF4-FFF2-40B4-BE49-F238E27FC236}">
                <a16:creationId xmlns:a16="http://schemas.microsoft.com/office/drawing/2014/main" id="{93384992-BDCB-426C-A587-505BFBC06B43}"/>
              </a:ext>
            </a:extLst>
          </p:cNvPr>
          <p:cNvSpPr txBox="1"/>
          <p:nvPr/>
        </p:nvSpPr>
        <p:spPr>
          <a:xfrm>
            <a:off x="9479714" y="4017231"/>
            <a:ext cx="1337995" cy="430887"/>
          </a:xfrm>
          <a:prstGeom prst="rect">
            <a:avLst/>
          </a:prstGeom>
          <a:noFill/>
        </p:spPr>
        <p:txBody>
          <a:bodyPr wrap="none" rtlCol="0">
            <a:spAutoFit/>
          </a:bodyPr>
          <a:lstStyle/>
          <a:p>
            <a:r>
              <a:rPr lang="es-CO" sz="2200" b="1" dirty="0">
                <a:latin typeface="Segoe UI" panose="020B0502040204020203" pitchFamily="34" charset="0"/>
                <a:cs typeface="Segoe UI" panose="020B0502040204020203" pitchFamily="34" charset="0"/>
              </a:rPr>
              <a:t>Sandbox</a:t>
            </a:r>
          </a:p>
        </p:txBody>
      </p:sp>
      <p:sp>
        <p:nvSpPr>
          <p:cNvPr id="14" name="Rectángulo 13">
            <a:hlinkClick r:id="rId11"/>
            <a:extLst>
              <a:ext uri="{FF2B5EF4-FFF2-40B4-BE49-F238E27FC236}">
                <a16:creationId xmlns:a16="http://schemas.microsoft.com/office/drawing/2014/main" id="{EE2395CB-CA78-43DB-92C2-BE9A07D609F9}"/>
              </a:ext>
            </a:extLst>
          </p:cNvPr>
          <p:cNvSpPr/>
          <p:nvPr/>
        </p:nvSpPr>
        <p:spPr>
          <a:xfrm>
            <a:off x="5927147" y="5477873"/>
            <a:ext cx="1713802" cy="430887"/>
          </a:xfrm>
          <a:prstGeom prst="rect">
            <a:avLst/>
          </a:prstGeom>
        </p:spPr>
        <p:txBody>
          <a:bodyPr wrap="none">
            <a:spAutoFit/>
          </a:bodyPr>
          <a:lstStyle/>
          <a:p>
            <a:r>
              <a:rPr lang="es-CO" sz="2200" b="1" dirty="0" err="1">
                <a:solidFill>
                  <a:srgbClr val="333333"/>
                </a:solidFill>
                <a:latin typeface="Segoe UI" panose="020B0502040204020203" pitchFamily="34" charset="0"/>
                <a:cs typeface="Segoe UI" panose="020B0502040204020203" pitchFamily="34" charset="0"/>
              </a:rPr>
              <a:t>Rest</a:t>
            </a:r>
            <a:r>
              <a:rPr lang="es-CO" sz="2200" b="1" dirty="0">
                <a:solidFill>
                  <a:srgbClr val="333333"/>
                </a:solidFill>
                <a:latin typeface="Segoe UI" panose="020B0502040204020203" pitchFamily="34" charset="0"/>
                <a:cs typeface="Segoe UI" panose="020B0502040204020203" pitchFamily="34" charset="0"/>
              </a:rPr>
              <a:t> </a:t>
            </a:r>
            <a:r>
              <a:rPr lang="es-CO" sz="2200" b="1" dirty="0" err="1">
                <a:solidFill>
                  <a:srgbClr val="333333"/>
                </a:solidFill>
                <a:latin typeface="Segoe UI" panose="020B0502040204020203" pitchFamily="34" charset="0"/>
                <a:cs typeface="Segoe UI" panose="020B0502040204020203" pitchFamily="34" charset="0"/>
              </a:rPr>
              <a:t>United</a:t>
            </a:r>
            <a:endParaRPr lang="es-CO" sz="2200" b="1" i="0" dirty="0">
              <a:solidFill>
                <a:srgbClr val="333333"/>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60830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Negociación de contenido</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CB377379-CC6E-462F-A60B-1D11A2A8FE27}"/>
              </a:ext>
            </a:extLst>
          </p:cNvPr>
          <p:cNvSpPr txBox="1"/>
          <p:nvPr/>
        </p:nvSpPr>
        <p:spPr>
          <a:xfrm>
            <a:off x="1067480" y="1406568"/>
            <a:ext cx="9484405" cy="1015663"/>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tx1">
                    <a:lumMod val="75000"/>
                    <a:lumOff val="25000"/>
                  </a:schemeClr>
                </a:solidFill>
                <a:latin typeface="Segoe UI" panose="020B0502040204020203" pitchFamily="34" charset="0"/>
                <a:cs typeface="Segoe UI" panose="020B0502040204020203" pitchFamily="34" charset="0"/>
              </a:rPr>
              <a:t>Encabezado HTTP </a:t>
            </a:r>
            <a:r>
              <a:rPr lang="es-MX" sz="2000" dirty="0" err="1">
                <a:solidFill>
                  <a:schemeClr val="tx1">
                    <a:lumMod val="75000"/>
                    <a:lumOff val="25000"/>
                  </a:schemeClr>
                </a:solidFill>
                <a:latin typeface="Segoe UI" panose="020B0502040204020203" pitchFamily="34" charset="0"/>
                <a:cs typeface="Segoe UI" panose="020B0502040204020203" pitchFamily="34" charset="0"/>
              </a:rPr>
              <a:t>Acept</a:t>
            </a:r>
            <a:endParaRPr lang="es-MX" sz="20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MX" sz="2000" dirty="0">
                <a:solidFill>
                  <a:schemeClr val="tx1">
                    <a:lumMod val="75000"/>
                    <a:lumOff val="25000"/>
                  </a:schemeClr>
                </a:solidFill>
                <a:latin typeface="Segoe UI" panose="020B0502040204020203" pitchFamily="34" charset="0"/>
                <a:cs typeface="Segoe UI" panose="020B0502040204020203" pitchFamily="34" charset="0"/>
              </a:rPr>
              <a:t>Parámetros de consulta</a:t>
            </a:r>
          </a:p>
          <a:p>
            <a:pPr marL="342900" indent="-342900">
              <a:buFont typeface="Arial" panose="020B0604020202020204" pitchFamily="34" charset="0"/>
              <a:buChar char="•"/>
            </a:pPr>
            <a:r>
              <a:rPr lang="es-MX" sz="2000" dirty="0">
                <a:solidFill>
                  <a:schemeClr val="tx1">
                    <a:lumMod val="75000"/>
                    <a:lumOff val="25000"/>
                  </a:schemeClr>
                </a:solidFill>
                <a:latin typeface="Segoe UI" panose="020B0502040204020203" pitchFamily="34" charset="0"/>
                <a:cs typeface="Segoe UI" panose="020B0502040204020203" pitchFamily="34" charset="0"/>
              </a:rPr>
              <a:t>Por Extensión de archivo</a:t>
            </a:r>
            <a:endParaRPr lang="es-CO" sz="20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Imagen 2">
            <a:extLst>
              <a:ext uri="{FF2B5EF4-FFF2-40B4-BE49-F238E27FC236}">
                <a16:creationId xmlns:a16="http://schemas.microsoft.com/office/drawing/2014/main" id="{2A1659C9-1E13-4624-8B39-37A8C77538A5}"/>
              </a:ext>
            </a:extLst>
          </p:cNvPr>
          <p:cNvPicPr>
            <a:picLocks noChangeAspect="1"/>
          </p:cNvPicPr>
          <p:nvPr/>
        </p:nvPicPr>
        <p:blipFill>
          <a:blip r:embed="rId3"/>
          <a:stretch>
            <a:fillRect/>
          </a:stretch>
        </p:blipFill>
        <p:spPr>
          <a:xfrm>
            <a:off x="1868233" y="2746544"/>
            <a:ext cx="7882898" cy="3184482"/>
          </a:xfrm>
          <a:prstGeom prst="rect">
            <a:avLst/>
          </a:prstGeom>
        </p:spPr>
      </p:pic>
    </p:spTree>
    <p:extLst>
      <p:ext uri="{BB962C8B-B14F-4D97-AF65-F5344CB8AC3E}">
        <p14:creationId xmlns:p14="http://schemas.microsoft.com/office/powerpoint/2010/main" val="300674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Redis cache</a:t>
            </a:r>
          </a:p>
        </p:txBody>
      </p:sp>
      <p:sp>
        <p:nvSpPr>
          <p:cNvPr id="7" name="CuadroTexto 6">
            <a:extLst>
              <a:ext uri="{FF2B5EF4-FFF2-40B4-BE49-F238E27FC236}">
                <a16:creationId xmlns:a16="http://schemas.microsoft.com/office/drawing/2014/main" id="{B4E5B3F0-DFEF-4D3C-A5F4-F20B126E71D8}"/>
              </a:ext>
            </a:extLst>
          </p:cNvPr>
          <p:cNvSpPr txBox="1"/>
          <p:nvPr/>
        </p:nvSpPr>
        <p:spPr>
          <a:xfrm>
            <a:off x="3545316" y="1927021"/>
            <a:ext cx="6203108" cy="707886"/>
          </a:xfrm>
          <a:prstGeom prst="rect">
            <a:avLst/>
          </a:prstGeom>
          <a:noFill/>
        </p:spPr>
        <p:txBody>
          <a:bodyPr wrap="none" rtlCol="0">
            <a:spAutoFit/>
          </a:bodyPr>
          <a:lstStyle/>
          <a:p>
            <a:r>
              <a:rPr lang="es-MX" sz="4000" dirty="0">
                <a:latin typeface="Segoe UI" panose="020B0502040204020203" pitchFamily="34" charset="0"/>
                <a:cs typeface="Segoe UI" panose="020B0502040204020203" pitchFamily="34" charset="0"/>
              </a:rPr>
              <a:t>Base de datos en Memoria</a:t>
            </a:r>
            <a:endParaRPr lang="es-CO" sz="4000" dirty="0">
              <a:latin typeface="Segoe UI" panose="020B0502040204020203" pitchFamily="34" charset="0"/>
              <a:cs typeface="Segoe UI" panose="020B0502040204020203" pitchFamily="34" charset="0"/>
            </a:endParaRPr>
          </a:p>
        </p:txBody>
      </p:sp>
      <p:sp>
        <p:nvSpPr>
          <p:cNvPr id="8" name="CuadroTexto 7">
            <a:extLst>
              <a:ext uri="{FF2B5EF4-FFF2-40B4-BE49-F238E27FC236}">
                <a16:creationId xmlns:a16="http://schemas.microsoft.com/office/drawing/2014/main" id="{0FAE065B-1F7D-4E3E-86C1-FD128498E48E}"/>
              </a:ext>
            </a:extLst>
          </p:cNvPr>
          <p:cNvSpPr txBox="1"/>
          <p:nvPr/>
        </p:nvSpPr>
        <p:spPr>
          <a:xfrm>
            <a:off x="4971681" y="2951946"/>
            <a:ext cx="4596862" cy="954107"/>
          </a:xfrm>
          <a:prstGeom prst="rect">
            <a:avLst/>
          </a:prstGeom>
          <a:noFill/>
        </p:spPr>
        <p:txBody>
          <a:bodyPr wrap="square" rtlCol="0">
            <a:spAutoFit/>
          </a:bodyPr>
          <a:lstStyle/>
          <a:p>
            <a:r>
              <a:rPr lang="es-CO" sz="2800" dirty="0">
                <a:latin typeface="Segoe UI" panose="020B0502040204020203" pitchFamily="34" charset="0"/>
                <a:cs typeface="Segoe UI" panose="020B0502040204020203" pitchFamily="34" charset="0"/>
                <a:hlinkClick r:id="rId3"/>
              </a:rPr>
              <a:t>https://redis.io/</a:t>
            </a:r>
            <a:endParaRPr lang="es-CO" sz="2800" dirty="0">
              <a:latin typeface="Segoe UI" panose="020B0502040204020203" pitchFamily="34" charset="0"/>
              <a:cs typeface="Segoe UI" panose="020B0502040204020203" pitchFamily="34" charset="0"/>
            </a:endParaRPr>
          </a:p>
          <a:p>
            <a:endParaRPr lang="es-CO" sz="2800" dirty="0">
              <a:latin typeface="Segoe UI" panose="020B0502040204020203" pitchFamily="34" charset="0"/>
              <a:cs typeface="Segoe UI" panose="020B0502040204020203" pitchFamily="34" charset="0"/>
            </a:endParaRPr>
          </a:p>
        </p:txBody>
      </p:sp>
      <p:sp>
        <p:nvSpPr>
          <p:cNvPr id="11" name="CuadroTexto 10">
            <a:extLst>
              <a:ext uri="{FF2B5EF4-FFF2-40B4-BE49-F238E27FC236}">
                <a16:creationId xmlns:a16="http://schemas.microsoft.com/office/drawing/2014/main" id="{D9EA81B4-7103-46A0-AEC2-39143E794D92}"/>
              </a:ext>
            </a:extLst>
          </p:cNvPr>
          <p:cNvSpPr txBox="1"/>
          <p:nvPr/>
        </p:nvSpPr>
        <p:spPr>
          <a:xfrm>
            <a:off x="3153430" y="4223092"/>
            <a:ext cx="6743834" cy="707886"/>
          </a:xfrm>
          <a:prstGeom prst="rect">
            <a:avLst/>
          </a:prstGeom>
          <a:noFill/>
        </p:spPr>
        <p:txBody>
          <a:bodyPr wrap="none" rtlCol="0">
            <a:spAutoFit/>
          </a:bodyPr>
          <a:lstStyle/>
          <a:p>
            <a:r>
              <a:rPr lang="es-MX" sz="4000" dirty="0">
                <a:latin typeface="Segoe UI" panose="020B0502040204020203" pitchFamily="34" charset="0"/>
                <a:cs typeface="Segoe UI" panose="020B0502040204020203" pitchFamily="34" charset="0"/>
              </a:rPr>
              <a:t>Se recomienda usar SO Linux</a:t>
            </a:r>
            <a:endParaRPr lang="es-CO" sz="4000" dirty="0">
              <a:latin typeface="Segoe UI" panose="020B0502040204020203" pitchFamily="34" charset="0"/>
              <a:cs typeface="Segoe UI" panose="020B0502040204020203" pitchFamily="34" charset="0"/>
            </a:endParaRPr>
          </a:p>
        </p:txBody>
      </p:sp>
      <p:pic>
        <p:nvPicPr>
          <p:cNvPr id="1028" name="Picture 4" descr="Resultado de imagen para redis">
            <a:extLst>
              <a:ext uri="{FF2B5EF4-FFF2-40B4-BE49-F238E27FC236}">
                <a16:creationId xmlns:a16="http://schemas.microsoft.com/office/drawing/2014/main" id="{8AB3634D-A73C-41BF-8CA7-569F5A5A0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411" y="5685419"/>
            <a:ext cx="3117177" cy="104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266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a:solidFill>
                  <a:schemeClr val="accent1"/>
                </a:solidFill>
                <a:latin typeface="+mj-lt"/>
                <a:ea typeface="+mj-ea"/>
                <a:cs typeface="+mj-cs"/>
              </a:rPr>
              <a:t>Redis cache</a:t>
            </a:r>
          </a:p>
        </p:txBody>
      </p:sp>
      <p:cxnSp>
        <p:nvCxnSpPr>
          <p:cNvPr id="16"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768F9F73-7BF4-45E3-AFEB-51E4CDB511F2}"/>
              </a:ext>
            </a:extLst>
          </p:cNvPr>
          <p:cNvSpPr txBox="1"/>
          <p:nvPr/>
        </p:nvSpPr>
        <p:spPr>
          <a:xfrm>
            <a:off x="4976031" y="963877"/>
            <a:ext cx="6377769" cy="4930246"/>
          </a:xfrm>
          <a:prstGeom prst="rect">
            <a:avLst/>
          </a:prstGeom>
        </p:spPr>
        <p:txBody>
          <a:bodyPr vert="horz" lIns="91440" tIns="45720" rIns="91440" bIns="45720" rtlCol="0" anchor="ctr">
            <a:normAutofit/>
          </a:bodyPr>
          <a:lstStyle/>
          <a:p>
            <a:pPr marL="571500" indent="-228600">
              <a:lnSpc>
                <a:spcPct val="90000"/>
              </a:lnSpc>
              <a:spcAft>
                <a:spcPts val="600"/>
              </a:spcAft>
              <a:buFont typeface="Arial" panose="020B0604020202020204" pitchFamily="34" charset="0"/>
              <a:buChar char="•"/>
            </a:pPr>
            <a:r>
              <a:rPr lang="en-US" sz="2400"/>
              <a:t>Hashes</a:t>
            </a:r>
          </a:p>
          <a:p>
            <a:pPr marL="571500" indent="-228600">
              <a:lnSpc>
                <a:spcPct val="90000"/>
              </a:lnSpc>
              <a:spcAft>
                <a:spcPts val="600"/>
              </a:spcAft>
              <a:buFont typeface="Arial" panose="020B0604020202020204" pitchFamily="34" charset="0"/>
              <a:buChar char="•"/>
            </a:pPr>
            <a:r>
              <a:rPr lang="en-US" sz="2400"/>
              <a:t>Listas</a:t>
            </a:r>
          </a:p>
          <a:p>
            <a:pPr marL="571500" indent="-228600">
              <a:lnSpc>
                <a:spcPct val="90000"/>
              </a:lnSpc>
              <a:spcAft>
                <a:spcPts val="600"/>
              </a:spcAft>
              <a:buFont typeface="Arial" panose="020B0604020202020204" pitchFamily="34" charset="0"/>
              <a:buChar char="•"/>
            </a:pPr>
            <a:r>
              <a:rPr lang="en-US" sz="2400"/>
              <a:t>Conjuntos</a:t>
            </a:r>
          </a:p>
          <a:p>
            <a:pPr marL="571500" indent="-228600">
              <a:lnSpc>
                <a:spcPct val="90000"/>
              </a:lnSpc>
              <a:spcAft>
                <a:spcPts val="600"/>
              </a:spcAft>
              <a:buFont typeface="Arial" panose="020B0604020202020204" pitchFamily="34" charset="0"/>
              <a:buChar char="•"/>
            </a:pPr>
            <a:r>
              <a:rPr lang="en-US" sz="2400"/>
              <a:t>Conjuntos Ordenados</a:t>
            </a:r>
          </a:p>
          <a:p>
            <a:pPr marL="571500" indent="-228600">
              <a:lnSpc>
                <a:spcPct val="90000"/>
              </a:lnSpc>
              <a:spcAft>
                <a:spcPts val="600"/>
              </a:spcAft>
              <a:buFont typeface="Arial" panose="020B0604020202020204" pitchFamily="34" charset="0"/>
              <a:buChar char="•"/>
            </a:pPr>
            <a:r>
              <a:rPr lang="en-US" sz="2400"/>
              <a:t>Mapa de bits</a:t>
            </a:r>
          </a:p>
          <a:p>
            <a:pPr marL="571500" indent="-228600">
              <a:lnSpc>
                <a:spcPct val="90000"/>
              </a:lnSpc>
              <a:spcAft>
                <a:spcPts val="600"/>
              </a:spcAft>
              <a:buFont typeface="Arial" panose="020B0604020202020204" pitchFamily="34" charset="0"/>
              <a:buChar char="•"/>
            </a:pPr>
            <a:r>
              <a:rPr lang="en-US" sz="2400"/>
              <a:t>Indices geoespaciales</a:t>
            </a:r>
          </a:p>
        </p:txBody>
      </p:sp>
    </p:spTree>
    <p:extLst>
      <p:ext uri="{BB962C8B-B14F-4D97-AF65-F5344CB8AC3E}">
        <p14:creationId xmlns:p14="http://schemas.microsoft.com/office/powerpoint/2010/main" val="1617953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err="1">
                <a:solidFill>
                  <a:schemeClr val="bg1"/>
                </a:solidFill>
                <a:latin typeface="+mj-lt"/>
                <a:ea typeface="+mj-ea"/>
                <a:cs typeface="+mj-cs"/>
              </a:rPr>
              <a:t>Redis</a:t>
            </a:r>
            <a:r>
              <a:rPr lang="en-US" sz="3200" kern="1200" dirty="0">
                <a:solidFill>
                  <a:schemeClr val="bg1"/>
                </a:solidFill>
                <a:latin typeface="+mj-lt"/>
                <a:ea typeface="+mj-ea"/>
                <a:cs typeface="+mj-cs"/>
              </a:rPr>
              <a:t> cache</a:t>
            </a:r>
          </a:p>
        </p:txBody>
      </p:sp>
      <p:pic>
        <p:nvPicPr>
          <p:cNvPr id="4" name="Imagen 3" descr="Imagen que contiene captura de pantalla&#10;&#10;Descripción generada con confianza muy alta">
            <a:extLst>
              <a:ext uri="{FF2B5EF4-FFF2-40B4-BE49-F238E27FC236}">
                <a16:creationId xmlns:a16="http://schemas.microsoft.com/office/drawing/2014/main" id="{B17E9DE8-4A45-43CA-9946-E2CEB4C4A5E2}"/>
              </a:ext>
            </a:extLst>
          </p:cNvPr>
          <p:cNvPicPr>
            <a:picLocks noChangeAspect="1"/>
          </p:cNvPicPr>
          <p:nvPr/>
        </p:nvPicPr>
        <p:blipFill>
          <a:blip r:embed="rId3"/>
          <a:stretch>
            <a:fillRect/>
          </a:stretch>
        </p:blipFill>
        <p:spPr>
          <a:xfrm>
            <a:off x="3242623" y="1675227"/>
            <a:ext cx="5706753" cy="4394199"/>
          </a:xfrm>
          <a:prstGeom prst="rect">
            <a:avLst/>
          </a:prstGeom>
        </p:spPr>
      </p:pic>
    </p:spTree>
    <p:extLst>
      <p:ext uri="{BB962C8B-B14F-4D97-AF65-F5344CB8AC3E}">
        <p14:creationId xmlns:p14="http://schemas.microsoft.com/office/powerpoint/2010/main" val="255816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err="1">
                <a:solidFill>
                  <a:schemeClr val="bg1"/>
                </a:solidFill>
                <a:latin typeface="+mj-lt"/>
                <a:ea typeface="+mj-ea"/>
                <a:cs typeface="+mj-cs"/>
              </a:rPr>
              <a:t>Redis</a:t>
            </a:r>
            <a:r>
              <a:rPr lang="en-US" sz="3200" kern="1200" dirty="0">
                <a:solidFill>
                  <a:schemeClr val="bg1"/>
                </a:solidFill>
                <a:latin typeface="+mj-lt"/>
                <a:ea typeface="+mj-ea"/>
                <a:cs typeface="+mj-cs"/>
              </a:rPr>
              <a:t> Web</a:t>
            </a:r>
          </a:p>
        </p:txBody>
      </p:sp>
      <p:pic>
        <p:nvPicPr>
          <p:cNvPr id="3" name="Imagen 2" descr="Imagen que contiene texto&#10;&#10;Descripción generada con confianza muy alta">
            <a:extLst>
              <a:ext uri="{FF2B5EF4-FFF2-40B4-BE49-F238E27FC236}">
                <a16:creationId xmlns:a16="http://schemas.microsoft.com/office/drawing/2014/main" id="{F78FDDBB-0F95-4F36-986F-62723A071DA3}"/>
              </a:ext>
            </a:extLst>
          </p:cNvPr>
          <p:cNvPicPr>
            <a:picLocks noChangeAspect="1"/>
          </p:cNvPicPr>
          <p:nvPr/>
        </p:nvPicPr>
        <p:blipFill>
          <a:blip r:embed="rId3"/>
          <a:stretch>
            <a:fillRect/>
          </a:stretch>
        </p:blipFill>
        <p:spPr>
          <a:xfrm>
            <a:off x="2207327" y="1675227"/>
            <a:ext cx="7777345" cy="4394199"/>
          </a:xfrm>
          <a:prstGeom prst="rect">
            <a:avLst/>
          </a:prstGeom>
        </p:spPr>
      </p:pic>
    </p:spTree>
    <p:extLst>
      <p:ext uri="{BB962C8B-B14F-4D97-AF65-F5344CB8AC3E}">
        <p14:creationId xmlns:p14="http://schemas.microsoft.com/office/powerpoint/2010/main" val="2949193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7F3F451-89EE-48EF-AB36-D9F6082585A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err="1">
                <a:solidFill>
                  <a:schemeClr val="bg1"/>
                </a:solidFill>
                <a:latin typeface="+mj-lt"/>
                <a:ea typeface="+mj-ea"/>
                <a:cs typeface="+mj-cs"/>
              </a:rPr>
              <a:t>Redis</a:t>
            </a:r>
            <a:r>
              <a:rPr lang="en-US" sz="3200" kern="1200" dirty="0">
                <a:solidFill>
                  <a:schemeClr val="bg1"/>
                </a:solidFill>
                <a:latin typeface="+mj-lt"/>
                <a:ea typeface="+mj-ea"/>
                <a:cs typeface="+mj-cs"/>
              </a:rPr>
              <a:t> MQ</a:t>
            </a:r>
          </a:p>
        </p:txBody>
      </p:sp>
      <p:pic>
        <p:nvPicPr>
          <p:cNvPr id="4" name="Imagen 3">
            <a:extLst>
              <a:ext uri="{FF2B5EF4-FFF2-40B4-BE49-F238E27FC236}">
                <a16:creationId xmlns:a16="http://schemas.microsoft.com/office/drawing/2014/main" id="{A81C4BA4-312E-4808-A49B-E81728D18D35}"/>
              </a:ext>
            </a:extLst>
          </p:cNvPr>
          <p:cNvPicPr>
            <a:picLocks noChangeAspect="1"/>
          </p:cNvPicPr>
          <p:nvPr/>
        </p:nvPicPr>
        <p:blipFill>
          <a:blip r:embed="rId3"/>
          <a:stretch>
            <a:fillRect/>
          </a:stretch>
        </p:blipFill>
        <p:spPr>
          <a:xfrm>
            <a:off x="2867025" y="1895475"/>
            <a:ext cx="6457950" cy="3752850"/>
          </a:xfrm>
          <a:prstGeom prst="rect">
            <a:avLst/>
          </a:prstGeom>
        </p:spPr>
      </p:pic>
    </p:spTree>
    <p:extLst>
      <p:ext uri="{BB962C8B-B14F-4D97-AF65-F5344CB8AC3E}">
        <p14:creationId xmlns:p14="http://schemas.microsoft.com/office/powerpoint/2010/main" val="405090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B5A5A1-B6E9-4B48-8F05-9C8C2D5AB5D3}"/>
              </a:ext>
            </a:extLst>
          </p:cNvPr>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20" y="10"/>
            <a:ext cx="12191980" cy="6857990"/>
          </a:xfrm>
          <a:prstGeom prst="rect">
            <a:avLst/>
          </a:prstGeom>
        </p:spPr>
      </p:pic>
    </p:spTree>
    <p:extLst>
      <p:ext uri="{BB962C8B-B14F-4D97-AF65-F5344CB8AC3E}">
        <p14:creationId xmlns:p14="http://schemas.microsoft.com/office/powerpoint/2010/main" val="394305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SignalR</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A7BAEA31-82E3-4A49-9050-FE3014BF0198}"/>
              </a:ext>
            </a:extLst>
          </p:cNvPr>
          <p:cNvSpPr txBox="1"/>
          <p:nvPr/>
        </p:nvSpPr>
        <p:spPr>
          <a:xfrm>
            <a:off x="2729698" y="3429000"/>
            <a:ext cx="7410343" cy="1384995"/>
          </a:xfrm>
          <a:prstGeom prst="rect">
            <a:avLst/>
          </a:prstGeom>
          <a:noFill/>
        </p:spPr>
        <p:txBody>
          <a:bodyPr wrap="square" rtlCol="0">
            <a:spAutoFit/>
          </a:bodyPr>
          <a:lstStyle/>
          <a:p>
            <a:r>
              <a:rPr lang="es-CO" sz="2800" dirty="0">
                <a:latin typeface="Segoe UI" panose="020B0502040204020203" pitchFamily="34" charset="0"/>
                <a:cs typeface="Segoe UI" panose="020B0502040204020203" pitchFamily="34" charset="0"/>
                <a:hlinkClick r:id="rId3"/>
              </a:rPr>
              <a:t>https://github.com/SignalR/SignalR</a:t>
            </a:r>
            <a:endParaRPr lang="es-CO" sz="2800" dirty="0">
              <a:latin typeface="Segoe UI" panose="020B0502040204020203" pitchFamily="34" charset="0"/>
              <a:cs typeface="Segoe UI" panose="020B0502040204020203" pitchFamily="34" charset="0"/>
            </a:endParaRPr>
          </a:p>
          <a:p>
            <a:endParaRPr lang="es-CO" sz="2800" dirty="0">
              <a:latin typeface="Segoe UI" panose="020B0502040204020203" pitchFamily="34" charset="0"/>
              <a:cs typeface="Segoe UI" panose="020B0502040204020203" pitchFamily="34" charset="0"/>
            </a:endParaRPr>
          </a:p>
          <a:p>
            <a:endParaRPr lang="es-CO" sz="2800" dirty="0">
              <a:latin typeface="Segoe UI" panose="020B0502040204020203" pitchFamily="34" charset="0"/>
              <a:cs typeface="Segoe UI"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766033" y="2105561"/>
            <a:ext cx="8227053" cy="1323439"/>
          </a:xfrm>
          <a:prstGeom prst="rect">
            <a:avLst/>
          </a:prstGeom>
          <a:noFill/>
        </p:spPr>
        <p:txBody>
          <a:bodyPr wrap="square" rtlCol="0">
            <a:spAutoFit/>
          </a:bodyPr>
          <a:lstStyle/>
          <a:p>
            <a:pPr algn="ctr"/>
            <a:r>
              <a:rPr lang="es-MX" sz="4000" dirty="0">
                <a:latin typeface="Segoe UI" panose="020B0502040204020203" pitchFamily="34" charset="0"/>
                <a:cs typeface="Segoe UI" panose="020B0502040204020203" pitchFamily="34" charset="0"/>
              </a:rPr>
              <a:t>¿Qué es la funcionalidad de "web en tiempo real"?</a:t>
            </a:r>
            <a:endParaRPr lang="es-CO"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159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A7BAEA31-82E3-4A49-9050-FE3014BF0198}"/>
              </a:ext>
            </a:extLst>
          </p:cNvPr>
          <p:cNvSpPr txBox="1"/>
          <p:nvPr/>
        </p:nvSpPr>
        <p:spPr>
          <a:xfrm>
            <a:off x="2027571" y="3308341"/>
            <a:ext cx="7344511" cy="954107"/>
          </a:xfrm>
          <a:prstGeom prst="rect">
            <a:avLst/>
          </a:prstGeom>
          <a:noFill/>
        </p:spPr>
        <p:txBody>
          <a:bodyPr wrap="none" rtlCol="0">
            <a:spAutoFit/>
          </a:bodyPr>
          <a:lstStyle/>
          <a:p>
            <a:r>
              <a:rPr lang="es-CO" sz="2800" dirty="0">
                <a:latin typeface="Segoe UI" panose="020B0502040204020203" pitchFamily="34" charset="0"/>
                <a:cs typeface="Segoe UI" panose="020B0502040204020203" pitchFamily="34" charset="0"/>
                <a:hlinkClick r:id="rId3"/>
              </a:rPr>
              <a:t>https://github.com/ServiceStack/ServiceStack</a:t>
            </a:r>
            <a:endParaRPr lang="es-CO" sz="2800" dirty="0">
              <a:latin typeface="Segoe UI" panose="020B0502040204020203" pitchFamily="34" charset="0"/>
              <a:cs typeface="Segoe UI" panose="020B0502040204020203" pitchFamily="34" charset="0"/>
            </a:endParaRPr>
          </a:p>
          <a:p>
            <a:endParaRPr lang="es-CO" sz="2800" dirty="0">
              <a:latin typeface="Segoe UI" panose="020B0502040204020203" pitchFamily="34" charset="0"/>
              <a:cs typeface="Segoe UI"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719571" y="2580164"/>
            <a:ext cx="7960513" cy="707886"/>
          </a:xfrm>
          <a:prstGeom prst="rect">
            <a:avLst/>
          </a:prstGeom>
          <a:noFill/>
        </p:spPr>
        <p:txBody>
          <a:bodyPr wrap="none" rtlCol="0">
            <a:spAutoFit/>
          </a:bodyPr>
          <a:lstStyle/>
          <a:p>
            <a:r>
              <a:rPr lang="es-MX" sz="4000" dirty="0">
                <a:latin typeface="Segoe UI" panose="020B0502040204020203" pitchFamily="34" charset="0"/>
                <a:cs typeface="Segoe UI" panose="020B0502040204020203" pitchFamily="34" charset="0"/>
              </a:rPr>
              <a:t>Simple, rápido, versátil y completo</a:t>
            </a:r>
            <a:endParaRPr lang="es-CO"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900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543792" y="1805464"/>
            <a:ext cx="9104415" cy="3785652"/>
          </a:xfrm>
          <a:prstGeom prst="rect">
            <a:avLst/>
          </a:prstGeom>
          <a:noFill/>
        </p:spPr>
        <p:txBody>
          <a:bodyPr wrap="none" rtlCol="0">
            <a:spAutoFit/>
          </a:bodyPr>
          <a:lstStyle/>
          <a:p>
            <a:pPr marL="571500" indent="-571500">
              <a:buFont typeface="Arial" panose="020B0604020202020204" pitchFamily="34" charset="0"/>
              <a:buChar char="•"/>
            </a:pPr>
            <a:r>
              <a:rPr lang="es-CO" sz="2400" dirty="0">
                <a:latin typeface="Segoe UI" panose="020B0502040204020203" pitchFamily="34" charset="0"/>
                <a:cs typeface="Segoe UI" panose="020B0502040204020203" pitchFamily="34" charset="0"/>
              </a:rPr>
              <a:t>REST y SOAP </a:t>
            </a:r>
            <a:r>
              <a:rPr lang="es-CO" sz="2400" dirty="0" err="1">
                <a:latin typeface="Segoe UI" panose="020B0502040204020203" pitchFamily="34" charset="0"/>
                <a:cs typeface="Segoe UI" panose="020B0502040204020203" pitchFamily="34" charset="0"/>
              </a:rPr>
              <a:t>endpoints</a:t>
            </a:r>
            <a:r>
              <a:rPr lang="es-CO" sz="2400" dirty="0">
                <a:latin typeface="Segoe UI" panose="020B0502040204020203" pitchFamily="34" charset="0"/>
                <a:cs typeface="Segoe UI" panose="020B0502040204020203" pitchFamily="34" charset="0"/>
              </a:rPr>
              <a:t>. </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Autoconfiguration de </a:t>
            </a:r>
            <a:r>
              <a:rPr lang="en-US" sz="2400" dirty="0" err="1">
                <a:latin typeface="Segoe UI" panose="020B0502040204020203" pitchFamily="34" charset="0"/>
                <a:cs typeface="Segoe UI" panose="020B0502040204020203" pitchFamily="34" charset="0"/>
              </a:rPr>
              <a:t>formatos</a:t>
            </a:r>
            <a:r>
              <a:rPr lang="en-US" sz="2400" dirty="0">
                <a:latin typeface="Segoe UI" panose="020B0502040204020203" pitchFamily="34" charset="0"/>
                <a:cs typeface="Segoe UI" panose="020B0502040204020203" pitchFamily="34" charset="0"/>
              </a:rPr>
              <a:t>  XML, JSON, HTML, CSV, y JSV</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Plain-old CLR objects (POCO) para entrada de </a:t>
            </a:r>
            <a:r>
              <a:rPr lang="en-US" sz="2400" dirty="0" err="1">
                <a:latin typeface="Segoe UI" panose="020B0502040204020203" pitchFamily="34" charset="0"/>
                <a:cs typeface="Segoe UI" panose="020B0502040204020203" pitchFamily="34" charset="0"/>
              </a:rPr>
              <a:t>objetos</a:t>
            </a:r>
            <a:endParaRPr lang="en-US" sz="2400" dirty="0">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US" sz="2400" dirty="0" err="1">
                <a:latin typeface="Segoe UI" panose="020B0502040204020203" pitchFamily="34" charset="0"/>
                <a:cs typeface="Segoe UI" panose="020B0502040204020203" pitchFamily="34" charset="0"/>
              </a:rPr>
              <a:t>Validaciones</a:t>
            </a:r>
            <a:r>
              <a:rPr lang="en-US" sz="2400" dirty="0">
                <a:latin typeface="Segoe UI" panose="020B0502040204020203" pitchFamily="34" charset="0"/>
                <a:cs typeface="Segoe UI" panose="020B0502040204020203" pitchFamily="34" charset="0"/>
              </a:rPr>
              <a:t> y </a:t>
            </a:r>
            <a:r>
              <a:rPr lang="en-US" sz="2400" dirty="0" err="1">
                <a:latin typeface="Segoe UI" panose="020B0502040204020203" pitchFamily="34" charset="0"/>
                <a:cs typeface="Segoe UI" panose="020B0502040204020203" pitchFamily="34" charset="0"/>
              </a:rPr>
              <a:t>sentencias</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fluidas</a:t>
            </a:r>
            <a:endParaRPr lang="en-US" sz="2400" dirty="0">
              <a:latin typeface="Segoe UI" panose="020B0502040204020203" pitchFamily="34" charset="0"/>
              <a:cs typeface="Segoe UI" panose="020B0502040204020203" pitchFamily="34" charset="0"/>
            </a:endParaRP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Inversion of Control (</a:t>
            </a:r>
            <a:r>
              <a:rPr lang="en-US" sz="2400" dirty="0" err="1">
                <a:latin typeface="Segoe UI" panose="020B0502040204020203" pitchFamily="34" charset="0"/>
                <a:cs typeface="Segoe UI" panose="020B0502040204020203" pitchFamily="34" charset="0"/>
              </a:rPr>
              <a:t>IoC</a:t>
            </a:r>
            <a:r>
              <a:rPr lang="en-US" sz="2400" dirty="0">
                <a:latin typeface="Segoe UI" panose="020B0502040204020203" pitchFamily="34" charset="0"/>
                <a:cs typeface="Segoe UI" panose="020B0502040204020203" pitchFamily="34" charset="0"/>
              </a:rPr>
              <a:t>) container. </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Object-Relational Mapping (ORM).</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Caching mechanism (Memcached and </a:t>
            </a:r>
            <a:r>
              <a:rPr lang="en-US" sz="2400" dirty="0" err="1">
                <a:latin typeface="Segoe UI" panose="020B0502040204020203" pitchFamily="34" charset="0"/>
                <a:cs typeface="Segoe UI" panose="020B0502040204020203" pitchFamily="34" charset="0"/>
              </a:rPr>
              <a:t>Redis</a:t>
            </a:r>
            <a:r>
              <a:rPr lang="en-US" sz="2400" dirty="0">
                <a:latin typeface="Segoe UI" panose="020B0502040204020203" pitchFamily="34" charset="0"/>
                <a:cs typeface="Segoe UI" panose="020B0502040204020203" pitchFamily="34" charset="0"/>
              </a:rPr>
              <a:t> supported). </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Logging framework. </a:t>
            </a:r>
          </a:p>
          <a:p>
            <a:pPr marL="571500" indent="-571500">
              <a:buFont typeface="Arial" panose="020B0604020202020204" pitchFamily="34" charset="0"/>
              <a:buChar char="•"/>
            </a:pPr>
            <a:r>
              <a:rPr lang="en-US" sz="2400" dirty="0">
                <a:latin typeface="Segoe UI" panose="020B0502040204020203" pitchFamily="34" charset="0"/>
                <a:cs typeface="Segoe UI" panose="020B0502040204020203" pitchFamily="34" charset="0"/>
              </a:rPr>
              <a:t>Self-contained—no external libraries needed</a:t>
            </a:r>
          </a:p>
          <a:p>
            <a:pPr marL="571500" indent="-571500">
              <a:buFont typeface="Arial" panose="020B0604020202020204" pitchFamily="34" charset="0"/>
              <a:buChar char="•"/>
            </a:pPr>
            <a:endParaRPr lang="es-CO"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329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Porqué debería considerar usar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311357" y="2155620"/>
            <a:ext cx="9926705" cy="2185214"/>
          </a:xfrm>
          <a:prstGeom prst="rect">
            <a:avLst/>
          </a:prstGeom>
          <a:noFill/>
        </p:spPr>
        <p:txBody>
          <a:bodyPr wrap="square" rtlCol="0">
            <a:spAutoFit/>
          </a:bodyPr>
          <a:lstStyle/>
          <a:p>
            <a:r>
              <a:rPr lang="es-MX" sz="4000" dirty="0">
                <a:latin typeface="Segoe UI" panose="020B0502040204020203" pitchFamily="34" charset="0"/>
                <a:cs typeface="Segoe UI" panose="020B0502040204020203" pitchFamily="34" charset="0"/>
              </a:rPr>
              <a:t>Extremadamente rápido: </a:t>
            </a:r>
          </a:p>
          <a:p>
            <a:r>
              <a:rPr lang="es-MX" sz="2800" dirty="0">
                <a:solidFill>
                  <a:schemeClr val="tx1">
                    <a:lumMod val="75000"/>
                    <a:lumOff val="25000"/>
                  </a:schemeClr>
                </a:solidFill>
                <a:latin typeface="Segoe UI" panose="020B0502040204020203" pitchFamily="34" charset="0"/>
                <a:cs typeface="Segoe UI" panose="020B0502040204020203" pitchFamily="34" charset="0"/>
              </a:rPr>
              <a:t>sobresale cuando se trata de la velocidad del mundo real de la serialización de objetos </a:t>
            </a:r>
          </a:p>
          <a:p>
            <a:endParaRPr lang="es-CO"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0448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Porqué debería considerar usar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311357" y="2155620"/>
            <a:ext cx="9926705" cy="2000548"/>
          </a:xfrm>
          <a:prstGeom prst="rect">
            <a:avLst/>
          </a:prstGeom>
          <a:noFill/>
        </p:spPr>
        <p:txBody>
          <a:bodyPr wrap="square" rtlCol="0">
            <a:spAutoFit/>
          </a:bodyPr>
          <a:lstStyle/>
          <a:p>
            <a:r>
              <a:rPr lang="es-MX" sz="4000" dirty="0">
                <a:latin typeface="Segoe UI" panose="020B0502040204020203" pitchFamily="34" charset="0"/>
                <a:cs typeface="Segoe UI" panose="020B0502040204020203" pitchFamily="34" charset="0"/>
              </a:rPr>
              <a:t>Simplicidad: </a:t>
            </a:r>
          </a:p>
          <a:p>
            <a:r>
              <a:rPr lang="es-MX" sz="2800" dirty="0">
                <a:solidFill>
                  <a:schemeClr val="tx1">
                    <a:lumMod val="75000"/>
                    <a:lumOff val="25000"/>
                  </a:schemeClr>
                </a:solidFill>
                <a:latin typeface="Segoe UI" panose="020B0502040204020203" pitchFamily="34" charset="0"/>
                <a:cs typeface="Segoe UI" panose="020B0502040204020203" pitchFamily="34" charset="0"/>
              </a:rPr>
              <a:t>La definición de puntos finales, alojamiento, enrutamiento y configuración son más simples en comparación con WCF o ASP.NET Web API</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80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Porqué debería considerar usar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311357" y="2155620"/>
            <a:ext cx="9926705" cy="1569660"/>
          </a:xfrm>
          <a:prstGeom prst="rect">
            <a:avLst/>
          </a:prstGeom>
          <a:noFill/>
        </p:spPr>
        <p:txBody>
          <a:bodyPr wrap="square" rtlCol="0">
            <a:spAutoFit/>
          </a:bodyPr>
          <a:lstStyle/>
          <a:p>
            <a:r>
              <a:rPr lang="es-MX" sz="4000" dirty="0">
                <a:latin typeface="Segoe UI" panose="020B0502040204020203" pitchFamily="34" charset="0"/>
                <a:cs typeface="Segoe UI" panose="020B0502040204020203" pitchFamily="34" charset="0"/>
              </a:rPr>
              <a:t>Coherente: </a:t>
            </a:r>
          </a:p>
          <a:p>
            <a:r>
              <a:rPr lang="es-MX" sz="2800" dirty="0">
                <a:solidFill>
                  <a:schemeClr val="tx1">
                    <a:lumMod val="75000"/>
                    <a:lumOff val="25000"/>
                  </a:schemeClr>
                </a:solidFill>
                <a:latin typeface="Segoe UI" panose="020B0502040204020203" pitchFamily="34" charset="0"/>
                <a:cs typeface="Segoe UI" panose="020B0502040204020203" pitchFamily="34" charset="0"/>
              </a:rPr>
              <a:t>Sigue la misma filosofía en diferentes estilos de servicios, REST o SOAP</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946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F3F451-89EE-48EF-AB36-D9F6082585A1}"/>
              </a:ext>
            </a:extLst>
          </p:cNvPr>
          <p:cNvSpPr txBox="1"/>
          <p:nvPr/>
        </p:nvSpPr>
        <p:spPr>
          <a:xfrm>
            <a:off x="931796" y="312814"/>
            <a:ext cx="11487150" cy="769441"/>
          </a:xfrm>
          <a:prstGeom prst="rect">
            <a:avLst/>
          </a:prstGeom>
          <a:noFill/>
        </p:spPr>
        <p:txBody>
          <a:bodyPr wrap="square" rtlCol="0">
            <a:spAutoFit/>
          </a:bodyPr>
          <a:lstStyle/>
          <a:p>
            <a:r>
              <a:rPr lang="es-MX" sz="4400" dirty="0">
                <a:solidFill>
                  <a:schemeClr val="accent1">
                    <a:lumMod val="50000"/>
                  </a:schemeClr>
                </a:solidFill>
                <a:latin typeface="Segoe UI Light" panose="020B0502040204020203" pitchFamily="34" charset="0"/>
                <a:cs typeface="Segoe UI Light" panose="020B0502040204020203" pitchFamily="34" charset="0"/>
              </a:rPr>
              <a:t>Porqué debería considerar usar </a:t>
            </a:r>
            <a:r>
              <a:rPr lang="es-MX" sz="4400" dirty="0" err="1">
                <a:solidFill>
                  <a:schemeClr val="accent1">
                    <a:lumMod val="50000"/>
                  </a:schemeClr>
                </a:solidFill>
                <a:latin typeface="Segoe UI Light" panose="020B0502040204020203" pitchFamily="34" charset="0"/>
                <a:cs typeface="Segoe UI Light" panose="020B0502040204020203" pitchFamily="34" charset="0"/>
              </a:rPr>
              <a:t>ServiceStack</a:t>
            </a:r>
            <a:endParaRPr lang="es-CO" sz="44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CuadroTexto 14">
            <a:extLst>
              <a:ext uri="{FF2B5EF4-FFF2-40B4-BE49-F238E27FC236}">
                <a16:creationId xmlns:a16="http://schemas.microsoft.com/office/drawing/2014/main" id="{66F8EA88-0F22-482B-B37B-0C47711188F9}"/>
              </a:ext>
            </a:extLst>
          </p:cNvPr>
          <p:cNvSpPr txBox="1"/>
          <p:nvPr/>
        </p:nvSpPr>
        <p:spPr>
          <a:xfrm>
            <a:off x="1311357" y="2155620"/>
            <a:ext cx="9926705" cy="2000548"/>
          </a:xfrm>
          <a:prstGeom prst="rect">
            <a:avLst/>
          </a:prstGeom>
          <a:noFill/>
        </p:spPr>
        <p:txBody>
          <a:bodyPr wrap="square" rtlCol="0">
            <a:spAutoFit/>
          </a:bodyPr>
          <a:lstStyle/>
          <a:p>
            <a:r>
              <a:rPr lang="es-MX" sz="4000" dirty="0">
                <a:latin typeface="Segoe UI" panose="020B0502040204020203" pitchFamily="34" charset="0"/>
                <a:cs typeface="Segoe UI" panose="020B0502040204020203" pitchFamily="34" charset="0"/>
              </a:rPr>
              <a:t>Configuración Limpia: </a:t>
            </a:r>
          </a:p>
          <a:p>
            <a:endParaRPr lang="es-MX" sz="2800" dirty="0">
              <a:solidFill>
                <a:schemeClr val="tx1">
                  <a:lumMod val="75000"/>
                  <a:lumOff val="25000"/>
                </a:schemeClr>
              </a:solidFill>
              <a:latin typeface="Segoe UI" panose="020B0502040204020203" pitchFamily="34" charset="0"/>
              <a:cs typeface="Segoe UI" panose="020B0502040204020203" pitchFamily="34" charset="0"/>
            </a:endParaRPr>
          </a:p>
          <a:p>
            <a:r>
              <a:rPr lang="es-MX" sz="2800" dirty="0">
                <a:solidFill>
                  <a:schemeClr val="tx1">
                    <a:lumMod val="75000"/>
                    <a:lumOff val="25000"/>
                  </a:schemeClr>
                </a:solidFill>
                <a:latin typeface="Segoe UI" panose="020B0502040204020203" pitchFamily="34" charset="0"/>
                <a:cs typeface="Segoe UI" panose="020B0502040204020203" pitchFamily="34" charset="0"/>
              </a:rPr>
              <a:t>Sin archivos de configuración XML y sin </a:t>
            </a:r>
            <a:r>
              <a:rPr lang="es-MX" sz="2800" dirty="0" err="1">
                <a:solidFill>
                  <a:schemeClr val="tx1">
                    <a:lumMod val="75000"/>
                    <a:lumOff val="25000"/>
                  </a:schemeClr>
                </a:solidFill>
                <a:latin typeface="Segoe UI" panose="020B0502040204020203" pitchFamily="34" charset="0"/>
                <a:cs typeface="Segoe UI" panose="020B0502040204020203" pitchFamily="34" charset="0"/>
              </a:rPr>
              <a:t>proxies</a:t>
            </a:r>
            <a:r>
              <a:rPr lang="es-MX" sz="2800" dirty="0">
                <a:solidFill>
                  <a:schemeClr val="tx1">
                    <a:lumMod val="75000"/>
                    <a:lumOff val="25000"/>
                  </a:schemeClr>
                </a:solidFill>
                <a:latin typeface="Segoe UI" panose="020B0502040204020203" pitchFamily="34" charset="0"/>
                <a:cs typeface="Segoe UI" panose="020B0502040204020203" pitchFamily="34" charset="0"/>
              </a:rPr>
              <a:t> generados por código</a:t>
            </a:r>
            <a:endParaRPr lang="es-CO"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344337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1892</TotalTime>
  <Words>1878</Words>
  <Application>Microsoft Office PowerPoint</Application>
  <PresentationFormat>Panorámica</PresentationFormat>
  <Paragraphs>204</Paragraphs>
  <Slides>37</Slides>
  <Notes>37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Calibri</vt:lpstr>
      <vt:lpstr>Calibri Light</vt:lpstr>
      <vt:lpstr>Segoe UI</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Vargas MCPD</dc:creator>
  <cp:lastModifiedBy>Sergio Vargas MCPD</cp:lastModifiedBy>
  <cp:revision>126</cp:revision>
  <dcterms:created xsi:type="dcterms:W3CDTF">2017-09-01T22:04:31Z</dcterms:created>
  <dcterms:modified xsi:type="dcterms:W3CDTF">2018-07-30T12:29:02Z</dcterms:modified>
</cp:coreProperties>
</file>