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278" r:id="rId5"/>
    <p:sldMasterId id="2147484319" r:id="rId6"/>
    <p:sldMasterId id="2147484344" r:id="rId7"/>
  </p:sldMasterIdLst>
  <p:notesMasterIdLst>
    <p:notesMasterId r:id="rId45"/>
  </p:notesMasterIdLst>
  <p:handoutMasterIdLst>
    <p:handoutMasterId r:id="rId46"/>
  </p:handoutMasterIdLst>
  <p:sldIdLst>
    <p:sldId id="256" r:id="rId8"/>
    <p:sldId id="258" r:id="rId9"/>
    <p:sldId id="381" r:id="rId10"/>
    <p:sldId id="394" r:id="rId11"/>
    <p:sldId id="450" r:id="rId12"/>
    <p:sldId id="476" r:id="rId13"/>
    <p:sldId id="388" r:id="rId14"/>
    <p:sldId id="389" r:id="rId15"/>
    <p:sldId id="390" r:id="rId16"/>
    <p:sldId id="405" r:id="rId17"/>
    <p:sldId id="477" r:id="rId18"/>
    <p:sldId id="432" r:id="rId19"/>
    <p:sldId id="441" r:id="rId20"/>
    <p:sldId id="410" r:id="rId21"/>
    <p:sldId id="469" r:id="rId22"/>
    <p:sldId id="478" r:id="rId23"/>
    <p:sldId id="470" r:id="rId24"/>
    <p:sldId id="479" r:id="rId25"/>
    <p:sldId id="471" r:id="rId26"/>
    <p:sldId id="480" r:id="rId27"/>
    <p:sldId id="467" r:id="rId28"/>
    <p:sldId id="481" r:id="rId29"/>
    <p:sldId id="435" r:id="rId30"/>
    <p:sldId id="419" r:id="rId31"/>
    <p:sldId id="420" r:id="rId32"/>
    <p:sldId id="422" r:id="rId33"/>
    <p:sldId id="423" r:id="rId34"/>
    <p:sldId id="424" r:id="rId35"/>
    <p:sldId id="483" r:id="rId36"/>
    <p:sldId id="426" r:id="rId37"/>
    <p:sldId id="449" r:id="rId38"/>
    <p:sldId id="430" r:id="rId39"/>
    <p:sldId id="474" r:id="rId40"/>
    <p:sldId id="451" r:id="rId41"/>
    <p:sldId id="453" r:id="rId42"/>
    <p:sldId id="454" r:id="rId43"/>
    <p:sldId id="457" r:id="rId4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2015 Breakout Template" id="{D75A0D65-BF15-4822-BC6D-74C66FDCD9EE}">
          <p14:sldIdLst>
            <p14:sldId id="256"/>
            <p14:sldId id="258"/>
            <p14:sldId id="381"/>
            <p14:sldId id="394"/>
            <p14:sldId id="450"/>
            <p14:sldId id="476"/>
            <p14:sldId id="388"/>
            <p14:sldId id="389"/>
            <p14:sldId id="390"/>
            <p14:sldId id="405"/>
            <p14:sldId id="477"/>
            <p14:sldId id="432"/>
            <p14:sldId id="441"/>
            <p14:sldId id="410"/>
            <p14:sldId id="469"/>
            <p14:sldId id="478"/>
            <p14:sldId id="470"/>
            <p14:sldId id="479"/>
            <p14:sldId id="471"/>
            <p14:sldId id="480"/>
            <p14:sldId id="467"/>
            <p14:sldId id="481"/>
            <p14:sldId id="435"/>
            <p14:sldId id="419"/>
            <p14:sldId id="420"/>
            <p14:sldId id="422"/>
            <p14:sldId id="423"/>
            <p14:sldId id="424"/>
            <p14:sldId id="483"/>
            <p14:sldId id="426"/>
            <p14:sldId id="449"/>
            <p14:sldId id="430"/>
            <p14:sldId id="474"/>
            <p14:sldId id="451"/>
            <p14:sldId id="453"/>
            <p14:sldId id="454"/>
            <p14:sldId id="4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70D5"/>
    <a:srgbClr val="8DDF38"/>
    <a:srgbClr val="90C2FF"/>
    <a:srgbClr val="FFF5C1"/>
    <a:srgbClr val="ACBBBD"/>
    <a:srgbClr val="D0C7E3"/>
    <a:srgbClr val="C7D9DD"/>
    <a:srgbClr val="D1E5C9"/>
    <a:srgbClr val="F0BFC1"/>
    <a:srgbClr val="FFF0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232" autoAdjust="0"/>
    <p:restoredTop sz="73812" autoAdjust="0"/>
  </p:normalViewPr>
  <p:slideViewPr>
    <p:cSldViewPr snapToGrid="0">
      <p:cViewPr varScale="1">
        <p:scale>
          <a:sx n="72" d="100"/>
          <a:sy n="72" d="100"/>
        </p:scale>
        <p:origin x="948" y="78"/>
      </p:cViewPr>
      <p:guideLst>
        <p:guide orient="horz" pos="2203"/>
        <p:guide pos="3917"/>
      </p:guideLst>
    </p:cSldViewPr>
  </p:slideViewPr>
  <p:outlineViewPr>
    <p:cViewPr>
      <p:scale>
        <a:sx n="33" d="100"/>
        <a:sy n="33" d="100"/>
      </p:scale>
      <p:origin x="0" y="-85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handoutMaster" Target="handoutMasters/handoutMaster1.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9/6/2018 7:57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9/6/2018 7:57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F00D60D-1703-4D24-8308-FEE06A50A69C}" type="datetime1">
              <a:rPr lang="en-US" smtClean="0"/>
              <a:t>9/6/2018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57700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9/6/2018</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82697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9/6/2018 7:57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0051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9/6/2018 7:57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78034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9/6/2018 7:57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900553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9/6/2018 7:57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26107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9/6/2018 7:57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402586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9/6/2018 7:57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625032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Header Placeholder 3"/>
          <p:cNvSpPr>
            <a:spLocks noGrp="1"/>
          </p:cNvSpPr>
          <p:nvPr>
            <p:ph type="hdr" sz="quarter" idx="10"/>
          </p:nvPr>
        </p:nvSpPr>
        <p:spPr/>
        <p:txBody>
          <a:bodyPr/>
          <a:lstStyle/>
          <a:p>
            <a:r>
              <a:rPr lang="en-US" dirty="0">
                <a:latin typeface="Segoe UI" pitchFamily="34" charset="0"/>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9/6/2018 7:57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167648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9/6/2018 7:57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0574675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latin typeface="Segoe UI" pitchFamily="34" charset="0"/>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9/6/2018 7:57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659037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9/6/2018</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9/6/2018 7:57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604209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9/6/2018 7:57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604209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charset="0"/>
            </a:endParaRPr>
          </a:p>
        </p:txBody>
      </p:sp>
      <p:sp>
        <p:nvSpPr>
          <p:cNvPr id="4" name="Slide Number Placeholder 3"/>
          <p:cNvSpPr>
            <a:spLocks noGrp="1"/>
          </p:cNvSpPr>
          <p:nvPr>
            <p:ph type="sldNum" sz="quarter" idx="10"/>
          </p:nvPr>
        </p:nvSpPr>
        <p:spPr/>
        <p:txBody>
          <a:bodyPr/>
          <a:lstStyle/>
          <a:p>
            <a:fld id="{ABBD7D81-D864-B349-9FB4-613ED1F9D755}" type="slidenum">
              <a:rPr 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13952351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9/6/2018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1351797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9/6/2018 7:57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285228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latin typeface="Segoe UI" pitchFamily="34" charset="0"/>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9/6/2018 7:57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28583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latin typeface="Segoe UI" pitchFamily="34" charset="0"/>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9/6/2018 7:57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285831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latin typeface="Segoe UI" pitchFamily="34" charset="0"/>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9/6/2018 7:57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69441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latin typeface="Segoe UI" pitchFamily="34" charset="0"/>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9/6/2018 7:57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706933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latin typeface="Segoe UI" pitchFamily="34" charset="0"/>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9/6/2018 7:57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012331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9/6/2018</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8920666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9525101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952735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32617" y="2546746"/>
            <a:ext cx="10713505" cy="1165754"/>
          </a:xfrm>
          <a:prstGeom prst="rect">
            <a:avLst/>
          </a:prstGeom>
        </p:spPr>
        <p:txBody>
          <a:bodyPr/>
          <a:lstStyle>
            <a:lvl1pPr>
              <a:defRPr sz="4080">
                <a:latin typeface="+mn-lt"/>
                <a:ea typeface="+mn-ea"/>
                <a:cs typeface="+mn-cs"/>
                <a:sym typeface="Segoe UI"/>
              </a:defRPr>
            </a:lvl1pPr>
          </a:lstStyle>
          <a:p>
            <a:pPr lvl="0">
              <a:defRPr sz="1800">
                <a:solidFill>
                  <a:srgbClr val="000000"/>
                </a:solidFill>
              </a:defRPr>
            </a:pPr>
            <a:r>
              <a:rPr sz="4080">
                <a:solidFill>
                  <a:srgbClr val="FFFFFF"/>
                </a:solidFill>
              </a:rPr>
              <a:t>Title Text</a:t>
            </a:r>
          </a:p>
        </p:txBody>
      </p:sp>
    </p:spTree>
    <p:extLst>
      <p:ext uri="{BB962C8B-B14F-4D97-AF65-F5344CB8AC3E}">
        <p14:creationId xmlns:p14="http://schemas.microsoft.com/office/powerpoint/2010/main" val="1344541320"/>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110271325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1742723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17602435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16225974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88822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43879235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944150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1608776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5532491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8227585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734649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114836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028193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18645255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97189922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1397540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262761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307943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8466123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32617" y="2546746"/>
            <a:ext cx="10713505" cy="1165754"/>
          </a:xfrm>
          <a:prstGeom prst="rect">
            <a:avLst/>
          </a:prstGeom>
        </p:spPr>
        <p:txBody>
          <a:bodyPr/>
          <a:lstStyle>
            <a:lvl1pPr>
              <a:defRPr sz="4080">
                <a:latin typeface="+mn-lt"/>
                <a:ea typeface="+mn-ea"/>
                <a:cs typeface="+mn-cs"/>
                <a:sym typeface="Segoe UI"/>
              </a:defRPr>
            </a:lvl1pPr>
          </a:lstStyle>
          <a:p>
            <a:pPr lvl="0">
              <a:defRPr sz="1800">
                <a:solidFill>
                  <a:srgbClr val="000000"/>
                </a:solidFill>
              </a:defRPr>
            </a:pPr>
            <a:r>
              <a:rPr sz="4080">
                <a:solidFill>
                  <a:srgbClr val="FFFFFF"/>
                </a:solidFill>
              </a:rPr>
              <a:t>Title Text</a:t>
            </a:r>
          </a:p>
        </p:txBody>
      </p:sp>
    </p:spTree>
    <p:extLst>
      <p:ext uri="{BB962C8B-B14F-4D97-AF65-F5344CB8AC3E}">
        <p14:creationId xmlns:p14="http://schemas.microsoft.com/office/powerpoint/2010/main" val="1350573793"/>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5894428"/>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1987231011"/>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46395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32240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11225576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7854538"/>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33392922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33143305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8464389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36578456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513663347"/>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20102570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98569244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17921571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5534345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5743484"/>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0530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3036284276"/>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18740772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07095644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1750546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483913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image" Target="../media/image1.png"/><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image" Target="../media/image1.png"/><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image" Target="../media/image1.pn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theme" Target="../theme/theme4.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1"/>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 id="2147484308" r:id="rId17"/>
    <p:sldLayoutId id="2147484309" r:id="rId18"/>
    <p:sldLayoutId id="2147484314"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6" r:id="rId11"/>
    <p:sldLayoutId id="2147484304" r:id="rId12"/>
    <p:sldLayoutId id="2147484305" r:id="rId1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39493451"/>
      </p:ext>
    </p:extLst>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 id="2147484331" r:id="rId12"/>
    <p:sldLayoutId id="2147484332" r:id="rId13"/>
    <p:sldLayoutId id="2147484333" r:id="rId14"/>
    <p:sldLayoutId id="2147484334" r:id="rId15"/>
    <p:sldLayoutId id="2147484335" r:id="rId16"/>
    <p:sldLayoutId id="2147484336" r:id="rId17"/>
    <p:sldLayoutId id="2147484337" r:id="rId18"/>
    <p:sldLayoutId id="2147484338" r:id="rId19"/>
    <p:sldLayoutId id="2147484339" r:id="rId20"/>
    <p:sldLayoutId id="2147484340" r:id="rId21"/>
    <p:sldLayoutId id="2147484341" r:id="rId22"/>
    <p:sldLayoutId id="2147484342" r:id="rId23"/>
    <p:sldLayoutId id="2147484343"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798451610"/>
      </p:ext>
    </p:extLst>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 id="2147484356" r:id="rId12"/>
    <p:sldLayoutId id="2147484357" r:id="rId13"/>
    <p:sldLayoutId id="2147484358" r:id="rId14"/>
    <p:sldLayoutId id="2147484359" r:id="rId15"/>
    <p:sldLayoutId id="2147484360" r:id="rId1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hyperlink" Target="http://xamarin.com/f-sharp-shirt" TargetMode="External"/><Relationship Id="rId5" Type="http://schemas.openxmlformats.org/officeDocument/2006/relationships/hyperlink" Target="http://xamarin.com/shirt" TargetMode="Externa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4.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6.emf"/><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3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8.png"/><Relationship Id="rId7"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34.png"/><Relationship Id="rId9" Type="http://schemas.openxmlformats.org/officeDocument/2006/relationships/image" Target="../media/image4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png"/><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0.emf"/></Relationships>
</file>

<file path=ppt/slides/_rels/slide3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56.xml"/><Relationship Id="rId4" Type="http://schemas.openxmlformats.org/officeDocument/2006/relationships/image" Target="../media/image12.emf"/></Relationships>
</file>

<file path=ppt/slides/_rels/slide35.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22.xml"/><Relationship Id="rId1" Type="http://schemas.openxmlformats.org/officeDocument/2006/relationships/slideLayout" Target="../slideLayouts/slideLayout53.xml"/></Relationships>
</file>

<file path=ppt/slides/_rels/slide36.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23.xml"/><Relationship Id="rId1" Type="http://schemas.openxmlformats.org/officeDocument/2006/relationships/slideLayout" Target="../slideLayouts/slideLayout43.xml"/><Relationship Id="rId4" Type="http://schemas.openxmlformats.org/officeDocument/2006/relationships/image" Target="../media/image50.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282283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485774"/>
            <a:ext cx="11889564" cy="1373188"/>
          </a:xfrm>
        </p:spPr>
        <p:txBody>
          <a:bodyPr/>
          <a:lstStyle/>
          <a:p>
            <a:pPr algn="ctr">
              <a:lnSpc>
                <a:spcPct val="100000"/>
              </a:lnSpc>
            </a:pPr>
            <a:r>
              <a:rPr lang="en-US" sz="3600" dirty="0"/>
              <a:t>Anything you can do in Objective-C, Swift, or Java</a:t>
            </a:r>
            <a:br>
              <a:rPr lang="en-US" sz="3600" dirty="0"/>
            </a:br>
            <a:r>
              <a:rPr lang="en-US" sz="3600" dirty="0"/>
              <a:t>can be done </a:t>
            </a:r>
            <a:r>
              <a:rPr lang="en-US" sz="3600" dirty="0">
                <a:latin typeface="+mn-lt"/>
              </a:rPr>
              <a:t>in C# and Visual Studio with Xamarin</a:t>
            </a:r>
            <a:r>
              <a:rPr lang="en-US" sz="3600" dirty="0"/>
              <a:t>.</a:t>
            </a:r>
          </a:p>
        </p:txBody>
      </p:sp>
      <p:grpSp>
        <p:nvGrpSpPr>
          <p:cNvPr id="7" name="Group 6"/>
          <p:cNvGrpSpPr/>
          <p:nvPr/>
        </p:nvGrpSpPr>
        <p:grpSpPr>
          <a:xfrm>
            <a:off x="2326799" y="2095500"/>
            <a:ext cx="8174111" cy="4538621"/>
            <a:chOff x="2961799" y="2095500"/>
            <a:chExt cx="8174111" cy="4538621"/>
          </a:xfrm>
        </p:grpSpPr>
        <p:pic>
          <p:nvPicPr>
            <p:cNvPr id="9" name="Picture 8" descr="T-shirt Store Ap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1799" y="2095500"/>
              <a:ext cx="6512877" cy="407054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1300" y="3158244"/>
              <a:ext cx="4544610" cy="3475877"/>
            </a:xfrm>
            <a:prstGeom prst="rect">
              <a:avLst/>
            </a:prstGeom>
          </p:spPr>
        </p:pic>
      </p:grpSp>
    </p:spTree>
    <p:extLst>
      <p:ext uri="{BB962C8B-B14F-4D97-AF65-F5344CB8AC3E}">
        <p14:creationId xmlns:p14="http://schemas.microsoft.com/office/powerpoint/2010/main" val="31709746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485774"/>
            <a:ext cx="11889564" cy="1373188"/>
          </a:xfrm>
        </p:spPr>
        <p:txBody>
          <a:bodyPr/>
          <a:lstStyle/>
          <a:p>
            <a:pPr algn="ctr">
              <a:lnSpc>
                <a:spcPct val="100000"/>
              </a:lnSpc>
            </a:pPr>
            <a:r>
              <a:rPr lang="en-US" sz="3600" dirty="0"/>
              <a:t>Anything you can do in Objective-C, Swift, or Java</a:t>
            </a:r>
            <a:br>
              <a:rPr lang="en-US" sz="3600" dirty="0"/>
            </a:br>
            <a:r>
              <a:rPr lang="en-US" sz="3600" dirty="0"/>
              <a:t>can be done </a:t>
            </a:r>
            <a:r>
              <a:rPr lang="en-US" sz="3600" dirty="0">
                <a:latin typeface="+mn-lt"/>
              </a:rPr>
              <a:t>in C# and Visual Studio with Xamarin</a:t>
            </a:r>
            <a:r>
              <a:rPr lang="en-US" sz="3600" dirty="0"/>
              <a:t>.</a:t>
            </a:r>
          </a:p>
        </p:txBody>
      </p:sp>
      <p:grpSp>
        <p:nvGrpSpPr>
          <p:cNvPr id="7" name="Group 6"/>
          <p:cNvGrpSpPr/>
          <p:nvPr/>
        </p:nvGrpSpPr>
        <p:grpSpPr>
          <a:xfrm>
            <a:off x="2326799" y="2095500"/>
            <a:ext cx="8174111" cy="4538621"/>
            <a:chOff x="2961799" y="2095500"/>
            <a:chExt cx="8174111" cy="4538621"/>
          </a:xfrm>
        </p:grpSpPr>
        <p:pic>
          <p:nvPicPr>
            <p:cNvPr id="9" name="Picture 8" descr="T-shirt Store Ap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1799" y="2095500"/>
              <a:ext cx="6512877" cy="407054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1300" y="3158244"/>
              <a:ext cx="4544610" cy="3475877"/>
            </a:xfrm>
            <a:prstGeom prst="rect">
              <a:avLst/>
            </a:prstGeom>
          </p:spPr>
        </p:pic>
      </p:grpSp>
      <p:sp>
        <p:nvSpPr>
          <p:cNvPr id="2" name="TextBox 1"/>
          <p:cNvSpPr txBox="1"/>
          <p:nvPr/>
        </p:nvSpPr>
        <p:spPr>
          <a:xfrm>
            <a:off x="818649" y="6402586"/>
            <a:ext cx="11889564"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 Shirt: </a:t>
            </a:r>
            <a:r>
              <a:rPr lang="en-US" sz="2400" dirty="0">
                <a:gradFill>
                  <a:gsLst>
                    <a:gs pos="2917">
                      <a:schemeClr val="tx1"/>
                    </a:gs>
                    <a:gs pos="30000">
                      <a:schemeClr val="tx1"/>
                    </a:gs>
                  </a:gsLst>
                  <a:lin ang="5400000" scaled="0"/>
                </a:gradFill>
                <a:hlinkClick r:id="rId5"/>
              </a:rPr>
              <a:t>http://xamarin.com/shirt</a:t>
            </a:r>
            <a:r>
              <a:rPr lang="en-US" sz="2400" dirty="0">
                <a:gradFill>
                  <a:gsLst>
                    <a:gs pos="2917">
                      <a:schemeClr val="tx1"/>
                    </a:gs>
                    <a:gs pos="30000">
                      <a:schemeClr val="tx1"/>
                    </a:gs>
                  </a:gsLst>
                  <a:lin ang="5400000" scaled="0"/>
                </a:gradFill>
              </a:rPr>
              <a:t>     F# Shirt: </a:t>
            </a:r>
            <a:r>
              <a:rPr lang="en-US" sz="2400" dirty="0">
                <a:gradFill>
                  <a:gsLst>
                    <a:gs pos="2917">
                      <a:schemeClr val="tx1"/>
                    </a:gs>
                    <a:gs pos="30000">
                      <a:schemeClr val="tx1"/>
                    </a:gs>
                  </a:gsLst>
                  <a:lin ang="5400000" scaled="0"/>
                </a:gradFill>
                <a:hlinkClick r:id="rId6"/>
              </a:rPr>
              <a:t>http://xamarin.com/f-sharp-shirt</a:t>
            </a:r>
            <a:r>
              <a:rPr lang="en-US" sz="2400"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155531930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essage 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775" y="5060921"/>
            <a:ext cx="6061554" cy="132788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9975" y="5060921"/>
            <a:ext cx="6651725" cy="1327885"/>
          </a:xfrm>
          <a:prstGeom prst="rect">
            <a:avLst/>
          </a:prstGeom>
        </p:spPr>
      </p:pic>
      <p:pic>
        <p:nvPicPr>
          <p:cNvPr id="7" name="Picture 6" descr="Message 3.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4775" y="5063449"/>
            <a:ext cx="6455001" cy="132788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67204" y="5060975"/>
            <a:ext cx="5434496" cy="1327885"/>
          </a:xfrm>
          <a:prstGeom prst="rect">
            <a:avLst/>
          </a:prstGeom>
        </p:spPr>
      </p:pic>
    </p:spTree>
    <p:extLst>
      <p:ext uri="{BB962C8B-B14F-4D97-AF65-F5344CB8AC3E}">
        <p14:creationId xmlns:p14="http://schemas.microsoft.com/office/powerpoint/2010/main" val="16000286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0" presetClass="path" presetSubtype="0" accel="50000" fill="hold" nodeType="afterEffect">
                                  <p:stCondLst>
                                    <p:cond delay="0"/>
                                  </p:stCondLst>
                                  <p:childTnLst>
                                    <p:animMotion origin="layout" path="M 4.95214E-6 4.79001E-6 L 4.95214E-6 -0.64927 " pathEditMode="relative" rAng="0" ptsTypes="AA">
                                      <p:cBhvr>
                                        <p:cTn id="10" dur="500" fill="hold"/>
                                        <p:tgtEl>
                                          <p:spTgt spid="5"/>
                                        </p:tgtEl>
                                        <p:attrNameLst>
                                          <p:attrName>ppt_x</p:attrName>
                                          <p:attrName>ppt_y</p:attrName>
                                        </p:attrNameLst>
                                      </p:cBhvr>
                                      <p:rCtr x="0" y="-32463"/>
                                    </p:animMotion>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500"/>
                            </p:stCondLst>
                            <p:childTnLst>
                              <p:par>
                                <p:cTn id="16" presetID="0" presetClass="path" presetSubtype="0" accel="50000" fill="hold" nodeType="afterEffect">
                                  <p:stCondLst>
                                    <p:cond delay="500"/>
                                  </p:stCondLst>
                                  <p:childTnLst>
                                    <p:animMotion origin="layout" path="M 2.31015E-6 4.79001E-6 L 2.31015E-6 -0.43383 " pathEditMode="relative" rAng="0" ptsTypes="AA">
                                      <p:cBhvr>
                                        <p:cTn id="17" dur="400" fill="hold"/>
                                        <p:tgtEl>
                                          <p:spTgt spid="6"/>
                                        </p:tgtEl>
                                        <p:attrNameLst>
                                          <p:attrName>ppt_x</p:attrName>
                                          <p:attrName>ppt_y</p:attrName>
                                        </p:attrNameLst>
                                      </p:cBhvr>
                                      <p:rCtr x="0" y="-21703"/>
                                    </p:animMotion>
                                  </p:childTnLst>
                                </p:cTn>
                              </p:par>
                            </p:childTnLst>
                          </p:cTn>
                        </p:par>
                        <p:par>
                          <p:cTn id="18" fill="hold">
                            <p:stCondLst>
                              <p:cond delay="24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2900"/>
                            </p:stCondLst>
                            <p:childTnLst>
                              <p:par>
                                <p:cTn id="23" presetID="0" presetClass="path" presetSubtype="0" accel="50000" fill="hold" nodeType="afterEffect">
                                  <p:stCondLst>
                                    <p:cond delay="500"/>
                                  </p:stCondLst>
                                  <p:childTnLst>
                                    <p:animMotion origin="layout" path="M -1.64751E-6 4.77748E-6 L -1.64751E-6 -0.21594 " pathEditMode="relative" rAng="0" ptsTypes="AA">
                                      <p:cBhvr>
                                        <p:cTn id="24" dur="400" fill="hold"/>
                                        <p:tgtEl>
                                          <p:spTgt spid="7"/>
                                        </p:tgtEl>
                                        <p:attrNameLst>
                                          <p:attrName>ppt_x</p:attrName>
                                          <p:attrName>ppt_y</p:attrName>
                                        </p:attrNameLst>
                                      </p:cBhvr>
                                      <p:rCtr x="0" y="-10808"/>
                                    </p:animMotion>
                                  </p:childTnLst>
                                </p:cTn>
                              </p:par>
                            </p:childTnLst>
                          </p:cTn>
                        </p:par>
                        <p:par>
                          <p:cTn id="25" fill="hold">
                            <p:stCondLst>
                              <p:cond delay="3800"/>
                            </p:stCondLst>
                            <p:childTnLst>
                              <p:par>
                                <p:cTn id="26" presetID="10" presetClass="entr" presetSubtype="0" fill="hold"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189038" y="1991976"/>
            <a:ext cx="10058399" cy="1037186"/>
          </a:xfrm>
        </p:spPr>
        <p:txBody>
          <a:bodyPr/>
          <a:lstStyle/>
          <a:p>
            <a:pPr algn="ctr"/>
            <a:r>
              <a:rPr lang="en-US" dirty="0"/>
              <a:t>Crowded space</a:t>
            </a:r>
          </a:p>
        </p:txBody>
      </p:sp>
      <p:grpSp>
        <p:nvGrpSpPr>
          <p:cNvPr id="24" name="Group 23"/>
          <p:cNvGrpSpPr/>
          <p:nvPr/>
        </p:nvGrpSpPr>
        <p:grpSpPr>
          <a:xfrm>
            <a:off x="-639230" y="3228401"/>
            <a:ext cx="13714935" cy="1301496"/>
            <a:chOff x="733442" y="3436534"/>
            <a:chExt cx="10873517" cy="1031856"/>
          </a:xfrm>
          <a:effectLst>
            <a:reflection blurRad="6350" stA="50000" endA="300" endPos="55000" dir="5400000" sy="-100000" algn="bl" rotWithShape="0"/>
          </a:effectLst>
        </p:grpSpPr>
        <p:pic>
          <p:nvPicPr>
            <p:cNvPr id="25" name="Picture 24" descr="appicon_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6959" y="3436534"/>
              <a:ext cx="1031856" cy="1031856"/>
            </a:xfrm>
            <a:prstGeom prst="rect">
              <a:avLst/>
            </a:prstGeom>
          </p:spPr>
        </p:pic>
        <p:pic>
          <p:nvPicPr>
            <p:cNvPr id="26" name="Picture 25" descr="appicon_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9993" y="3438979"/>
              <a:ext cx="1026966" cy="1026966"/>
            </a:xfrm>
            <a:prstGeom prst="rect">
              <a:avLst/>
            </a:prstGeom>
          </p:spPr>
        </p:pic>
        <p:pic>
          <p:nvPicPr>
            <p:cNvPr id="27" name="Picture 26" descr="appicon_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1244" y="3438979"/>
              <a:ext cx="1026966" cy="1026966"/>
            </a:xfrm>
            <a:prstGeom prst="rect">
              <a:avLst/>
            </a:prstGeom>
          </p:spPr>
        </p:pic>
        <p:pic>
          <p:nvPicPr>
            <p:cNvPr id="28" name="Picture 27" descr="appicon_7.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2189" y="3438979"/>
              <a:ext cx="1026966" cy="1026966"/>
            </a:xfrm>
            <a:prstGeom prst="rect">
              <a:avLst/>
            </a:prstGeom>
          </p:spPr>
        </p:pic>
        <p:pic>
          <p:nvPicPr>
            <p:cNvPr id="29" name="Picture 28" descr="appicon_6.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19684" y="3436534"/>
              <a:ext cx="1031856" cy="1031856"/>
            </a:xfrm>
            <a:prstGeom prst="rect">
              <a:avLst/>
            </a:prstGeom>
          </p:spPr>
        </p:pic>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53321" y="3436534"/>
              <a:ext cx="1031856" cy="1031856"/>
            </a:xfrm>
            <a:prstGeom prst="rect">
              <a:avLst/>
            </a:prstGeom>
          </p:spPr>
        </p:pic>
        <p:pic>
          <p:nvPicPr>
            <p:cNvPr id="31" name="Picture 30" descr="appicon_3.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90937" y="3438979"/>
              <a:ext cx="1026966" cy="1026966"/>
            </a:xfrm>
            <a:prstGeom prst="rect">
              <a:avLst/>
            </a:prstGeom>
          </p:spPr>
        </p:pic>
        <p:pic>
          <p:nvPicPr>
            <p:cNvPr id="32" name="Picture 31" descr="appicon_4.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3442" y="3438979"/>
              <a:ext cx="1026966" cy="1026966"/>
            </a:xfrm>
            <a:prstGeom prst="rect">
              <a:avLst/>
            </a:prstGeom>
          </p:spPr>
        </p:pic>
        <p:pic>
          <p:nvPicPr>
            <p:cNvPr id="33" name="Picture 32" descr="appicon_10.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0596" y="3438029"/>
              <a:ext cx="1028866" cy="1028866"/>
            </a:xfrm>
            <a:prstGeom prst="rect">
              <a:avLst/>
            </a:prstGeom>
          </p:spPr>
        </p:pic>
      </p:grpSp>
    </p:spTree>
    <p:extLst>
      <p:ext uri="{BB962C8B-B14F-4D97-AF65-F5344CB8AC3E}">
        <p14:creationId xmlns:p14="http://schemas.microsoft.com/office/powerpoint/2010/main" val="428703706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9038" y="3078163"/>
            <a:ext cx="10058399" cy="83819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Sillicon Valley 101</a:t>
            </a:r>
          </a:p>
        </p:txBody>
      </p:sp>
    </p:spTree>
    <p:extLst>
      <p:ext uri="{BB962C8B-B14F-4D97-AF65-F5344CB8AC3E}">
        <p14:creationId xmlns:p14="http://schemas.microsoft.com/office/powerpoint/2010/main" val="15900794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8275049" y="482464"/>
            <a:ext cx="6936629" cy="6936629"/>
          </a:xfrm>
          <a:prstGeom prst="rect">
            <a:avLst/>
          </a:prstGeom>
        </p:spPr>
      </p:pic>
      <p:sp>
        <p:nvSpPr>
          <p:cNvPr id="14" name="Title 2"/>
          <p:cNvSpPr txBox="1">
            <a:spLocks/>
          </p:cNvSpPr>
          <p:nvPr/>
        </p:nvSpPr>
        <p:spPr>
          <a:xfrm>
            <a:off x="754782" y="493735"/>
            <a:ext cx="10216657" cy="55904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a:latin typeface="+mn-lt"/>
              </a:rPr>
              <a:t>Silicon Valley 101: </a:t>
            </a:r>
            <a:r>
              <a:rPr lang="en-US" sz="2800"/>
              <a:t>Find Larger Market</a:t>
            </a:r>
          </a:p>
        </p:txBody>
      </p:sp>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1811908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8275049" y="482464"/>
            <a:ext cx="6936629" cy="6936629"/>
          </a:xfrm>
          <a:prstGeom prst="rect">
            <a:avLst/>
          </a:prstGeom>
        </p:spPr>
      </p:pic>
      <p:sp>
        <p:nvSpPr>
          <p:cNvPr id="14" name="Title 2"/>
          <p:cNvSpPr txBox="1">
            <a:spLocks/>
          </p:cNvSpPr>
          <p:nvPr/>
        </p:nvSpPr>
        <p:spPr>
          <a:xfrm>
            <a:off x="754782" y="493735"/>
            <a:ext cx="10216657" cy="55904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dirty="0">
                <a:latin typeface="+mn-lt"/>
              </a:rPr>
              <a:t>Silicon Valley 101: </a:t>
            </a:r>
            <a:r>
              <a:rPr lang="en-US" sz="2800" dirty="0"/>
              <a:t>Find Larger Market</a:t>
            </a:r>
          </a:p>
        </p:txBody>
      </p:sp>
      <p:sp>
        <p:nvSpPr>
          <p:cNvPr id="12" name="Text Placeholder 1"/>
          <p:cNvSpPr>
            <a:spLocks noGrp="1"/>
          </p:cNvSpPr>
          <p:nvPr>
            <p:ph type="body" sz="quarter" idx="10"/>
          </p:nvPr>
        </p:nvSpPr>
        <p:spPr>
          <a:xfrm>
            <a:off x="735633" y="3031698"/>
            <a:ext cx="10443545" cy="2765565"/>
          </a:xfrm>
        </p:spPr>
        <p:txBody>
          <a:bodyPr/>
          <a:lstStyle/>
          <a:p>
            <a:pPr marL="0" indent="0">
              <a:lnSpc>
                <a:spcPct val="120000"/>
              </a:lnSpc>
              <a:buNone/>
            </a:pPr>
            <a:r>
              <a:rPr lang="en-US" dirty="0"/>
              <a:t>78 million children in America</a:t>
            </a:r>
          </a:p>
          <a:p>
            <a:pPr marL="0" indent="0">
              <a:lnSpc>
                <a:spcPct val="120000"/>
              </a:lnSpc>
              <a:buNone/>
            </a:pPr>
            <a:r>
              <a:rPr lang="en-US" dirty="0"/>
              <a:t>1.9 billion children in the world</a:t>
            </a:r>
          </a:p>
          <a:p>
            <a:pPr marL="0" indent="0">
              <a:lnSpc>
                <a:spcPct val="120000"/>
              </a:lnSpc>
              <a:buNone/>
            </a:pPr>
            <a:r>
              <a:rPr lang="en-US" dirty="0"/>
              <a:t>and countless concerned parents</a:t>
            </a:r>
          </a:p>
        </p:txBody>
      </p:sp>
    </p:spTree>
    <p:extLst>
      <p:ext uri="{BB962C8B-B14F-4D97-AF65-F5344CB8AC3E}">
        <p14:creationId xmlns:p14="http://schemas.microsoft.com/office/powerpoint/2010/main" val="2356491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fade">
                                      <p:cBhvr>
                                        <p:cTn id="7" dur="500"/>
                                        <p:tgtEl>
                                          <p:spTgt spid="12">
                                            <p:txEl>
                                              <p:pRg st="2" end="2"/>
                                            </p:txEl>
                                          </p:spTgt>
                                        </p:tgtEl>
                                      </p:cBhvr>
                                    </p:animEffect>
                                  </p:childTnLst>
                                </p:cTn>
                              </p:par>
                              <p:par>
                                <p:cTn id="8" presetID="0" presetClass="path" presetSubtype="0" accel="50000" decel="50000" fill="hold" grpId="0" nodeType="withEffect">
                                  <p:stCondLst>
                                    <p:cond delay="0"/>
                                  </p:stCondLst>
                                  <p:childTnLst>
                                    <p:animMotion origin="layout" path="M 2.73772E-6 -4.80809E-6 L 2.73772E-6 -0.08312 " pathEditMode="relative" rAng="0" ptsTypes="AA">
                                      <p:cBhvr>
                                        <p:cTn id="9" dur="500" fill="hold"/>
                                        <p:tgtEl>
                                          <p:spTgt spid="12">
                                            <p:txEl>
                                              <p:pRg st="0" end="0"/>
                                            </p:txEl>
                                          </p:spTgt>
                                        </p:tgtEl>
                                        <p:attrNameLst>
                                          <p:attrName>ppt_x</p:attrName>
                                          <p:attrName>ppt_y</p:attrName>
                                        </p:attrNameLst>
                                      </p:cBhvr>
                                      <p:rCtr x="0" y="-4156"/>
                                    </p:animMotion>
                                  </p:childTnLst>
                                </p:cTn>
                              </p:par>
                              <p:par>
                                <p:cTn id="10" presetID="0" presetClass="path" presetSubtype="0" accel="50000" decel="50000" fill="hold" grpId="0" nodeType="withEffect">
                                  <p:stCondLst>
                                    <p:cond delay="0"/>
                                  </p:stCondLst>
                                  <p:childTnLst>
                                    <p:animMotion origin="layout" path="M 2.73772E-6 -4.80809E-6 L 2.73772E-6 -0.08312 " pathEditMode="relative" rAng="0" ptsTypes="AA">
                                      <p:cBhvr>
                                        <p:cTn id="11" dur="500" fill="hold"/>
                                        <p:tgtEl>
                                          <p:spTgt spid="12">
                                            <p:txEl>
                                              <p:pRg st="1" end="1"/>
                                            </p:txEl>
                                          </p:spTgt>
                                        </p:tgtEl>
                                        <p:attrNameLst>
                                          <p:attrName>ppt_x</p:attrName>
                                          <p:attrName>ppt_y</p:attrName>
                                        </p:attrNameLst>
                                      </p:cBhvr>
                                      <p:rCtr x="0" y="-4156"/>
                                    </p:animMotion>
                                  </p:childTnLst>
                                </p:cTn>
                              </p:par>
                              <p:par>
                                <p:cTn id="12" presetID="0" presetClass="path" presetSubtype="0" accel="50000" decel="50000" fill="hold" grpId="0" nodeType="withEffect">
                                  <p:stCondLst>
                                    <p:cond delay="0"/>
                                  </p:stCondLst>
                                  <p:childTnLst>
                                    <p:animMotion origin="layout" path="M 2.73772E-6 -4.80809E-6 L 2.73772E-6 -0.08312 " pathEditMode="relative" rAng="0" ptsTypes="AA">
                                      <p:cBhvr>
                                        <p:cTn id="13" dur="500" fill="hold"/>
                                        <p:tgtEl>
                                          <p:spTgt spid="12">
                                            <p:txEl>
                                              <p:pRg st="2" end="2"/>
                                            </p:txEl>
                                          </p:spTgt>
                                        </p:tgtEl>
                                        <p:attrNameLst>
                                          <p:attrName>ppt_x</p:attrName>
                                          <p:attrName>ppt_y</p:attrName>
                                        </p:attrNameLst>
                                      </p:cBhvr>
                                      <p:rCtr x="0" y="-41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2" grpI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a:spLocks/>
          </p:cNvSpPr>
          <p:nvPr/>
        </p:nvSpPr>
        <p:spPr>
          <a:xfrm>
            <a:off x="754782" y="493735"/>
            <a:ext cx="10216657" cy="55904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dirty="0">
                <a:latin typeface="+mn-lt"/>
              </a:rPr>
              <a:t>Silicon Valley 101: </a:t>
            </a:r>
            <a:r>
              <a:rPr lang="en-US" sz="2800" dirty="0"/>
              <a:t>Find a differentiator</a:t>
            </a:r>
          </a:p>
        </p:txBody>
      </p:sp>
      <p:pic>
        <p:nvPicPr>
          <p:cNvPr id="3" name="Picture 2"/>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5219391" y="384121"/>
            <a:ext cx="6738709" cy="7045013"/>
          </a:xfrm>
          <a:prstGeom prst="rect">
            <a:avLst/>
          </a:prstGeom>
        </p:spPr>
      </p:pic>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0850380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a:spLocks/>
          </p:cNvSpPr>
          <p:nvPr/>
        </p:nvSpPr>
        <p:spPr>
          <a:xfrm>
            <a:off x="754782" y="493735"/>
            <a:ext cx="10216657" cy="55904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dirty="0">
                <a:latin typeface="+mn-lt"/>
              </a:rPr>
              <a:t>Silicon Valley 101: </a:t>
            </a:r>
            <a:r>
              <a:rPr lang="en-US" sz="2800" dirty="0"/>
              <a:t>Find a differentiator</a:t>
            </a:r>
          </a:p>
        </p:txBody>
      </p:sp>
      <p:sp>
        <p:nvSpPr>
          <p:cNvPr id="19" name="Text Placeholder 1"/>
          <p:cNvSpPr>
            <a:spLocks noGrp="1"/>
          </p:cNvSpPr>
          <p:nvPr>
            <p:ph type="body" sz="quarter" idx="10"/>
          </p:nvPr>
        </p:nvSpPr>
        <p:spPr>
          <a:xfrm>
            <a:off x="703787" y="3319706"/>
            <a:ext cx="9983858" cy="837554"/>
          </a:xfrm>
        </p:spPr>
        <p:txBody>
          <a:bodyPr/>
          <a:lstStyle/>
          <a:p>
            <a:pPr marL="0" indent="0">
              <a:buNone/>
            </a:pPr>
            <a:r>
              <a:rPr lang="en-US" dirty="0"/>
              <a:t>Family focused</a:t>
            </a:r>
          </a:p>
        </p:txBody>
      </p:sp>
      <p:pic>
        <p:nvPicPr>
          <p:cNvPr id="3" name="Picture 2"/>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5219391" y="384121"/>
            <a:ext cx="6738709" cy="7045013"/>
          </a:xfrm>
          <a:prstGeom prst="rect">
            <a:avLst/>
          </a:prstGeom>
        </p:spPr>
      </p:pic>
    </p:spTree>
    <p:extLst>
      <p:ext uri="{BB962C8B-B14F-4D97-AF65-F5344CB8AC3E}">
        <p14:creationId xmlns:p14="http://schemas.microsoft.com/office/powerpoint/2010/main" val="93202630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rot="20757911">
            <a:off x="6312048" y="636393"/>
            <a:ext cx="7769649" cy="5399248"/>
          </a:xfrm>
          <a:prstGeom prst="rect">
            <a:avLst/>
          </a:prstGeom>
        </p:spPr>
      </p:pic>
      <p:sp>
        <p:nvSpPr>
          <p:cNvPr id="14" name="Title 2"/>
          <p:cNvSpPr txBox="1">
            <a:spLocks/>
          </p:cNvSpPr>
          <p:nvPr/>
        </p:nvSpPr>
        <p:spPr>
          <a:xfrm>
            <a:off x="754782" y="493735"/>
            <a:ext cx="10216657" cy="55904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a:latin typeface="+mn-lt"/>
              </a:rPr>
              <a:t>Silicon Valley 101: </a:t>
            </a:r>
            <a:r>
              <a:rPr lang="en-US" sz="2800"/>
              <a:t>Find Product/Market Fit</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742024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endParaRPr lang="en-US" dirty="0"/>
          </a:p>
          <a:p>
            <a:r>
              <a:rPr lang="en-US" b="1" dirty="0"/>
              <a:t>Sergio Andrés Vargas</a:t>
            </a:r>
          </a:p>
          <a:p>
            <a:r>
              <a:rPr lang="en-US" dirty="0"/>
              <a:t>Developer Evangelist, Xamarin</a:t>
            </a:r>
          </a:p>
        </p:txBody>
      </p:sp>
      <p:sp>
        <p:nvSpPr>
          <p:cNvPr id="2" name="Title 1"/>
          <p:cNvSpPr>
            <a:spLocks noGrp="1"/>
          </p:cNvSpPr>
          <p:nvPr>
            <p:ph type="title"/>
          </p:nvPr>
        </p:nvSpPr>
        <p:spPr/>
        <p:txBody>
          <a:bodyPr/>
          <a:lstStyle/>
          <a:p>
            <a:r>
              <a:rPr lang="en-US" dirty="0"/>
              <a:t>Go Mobile with C#,</a:t>
            </a:r>
            <a:br>
              <a:rPr lang="en-US" dirty="0"/>
            </a:br>
            <a:r>
              <a:rPr lang="en-US" dirty="0"/>
              <a:t>Visual Studio, and Xamarin</a:t>
            </a:r>
          </a:p>
        </p:txBody>
      </p:sp>
      <p:sp>
        <p:nvSpPr>
          <p:cNvPr id="5" name="Marcador de texto 4">
            <a:extLst>
              <a:ext uri="{FF2B5EF4-FFF2-40B4-BE49-F238E27FC236}">
                <a16:creationId xmlns:a16="http://schemas.microsoft.com/office/drawing/2014/main" id="{2B19DFD9-F745-45FE-911D-E649A5952A7A}"/>
              </a:ext>
            </a:extLst>
          </p:cNvPr>
          <p:cNvSpPr>
            <a:spLocks noGrp="1"/>
          </p:cNvSpPr>
          <p:nvPr>
            <p:ph type="body" sz="quarter" idx="13"/>
          </p:nvPr>
        </p:nvSpPr>
        <p:spPr/>
        <p:txBody>
          <a:bodyPr/>
          <a:lstStyle/>
          <a:p>
            <a:endParaRPr lang="es-CO"/>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rot="20757911">
            <a:off x="6312048" y="636393"/>
            <a:ext cx="7769649" cy="5399248"/>
          </a:xfrm>
          <a:prstGeom prst="rect">
            <a:avLst/>
          </a:prstGeom>
        </p:spPr>
      </p:pic>
      <p:sp>
        <p:nvSpPr>
          <p:cNvPr id="14" name="Title 2"/>
          <p:cNvSpPr txBox="1">
            <a:spLocks/>
          </p:cNvSpPr>
          <p:nvPr/>
        </p:nvSpPr>
        <p:spPr>
          <a:xfrm>
            <a:off x="754782" y="493735"/>
            <a:ext cx="10216657" cy="55904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a:latin typeface="+mn-lt"/>
              </a:rPr>
              <a:t>Silicon Valley 101: </a:t>
            </a:r>
            <a:r>
              <a:rPr lang="en-US" sz="2800"/>
              <a:t>Find Product/Market Fit</a:t>
            </a:r>
          </a:p>
        </p:txBody>
      </p:sp>
      <p:sp>
        <p:nvSpPr>
          <p:cNvPr id="19" name="Text Placeholder 1"/>
          <p:cNvSpPr>
            <a:spLocks noGrp="1"/>
          </p:cNvSpPr>
          <p:nvPr>
            <p:ph type="body" sz="quarter" idx="10"/>
          </p:nvPr>
        </p:nvSpPr>
        <p:spPr>
          <a:xfrm>
            <a:off x="703787" y="3068852"/>
            <a:ext cx="9983858" cy="1571954"/>
          </a:xfrm>
        </p:spPr>
        <p:txBody>
          <a:bodyPr/>
          <a:lstStyle/>
          <a:p>
            <a:pPr marL="0" indent="0">
              <a:buNone/>
            </a:pPr>
            <a:r>
              <a:rPr lang="en-US" dirty="0"/>
              <a:t>Leverage Helicopter Parenting</a:t>
            </a:r>
          </a:p>
        </p:txBody>
      </p:sp>
    </p:spTree>
    <p:extLst>
      <p:ext uri="{BB962C8B-B14F-4D97-AF65-F5344CB8AC3E}">
        <p14:creationId xmlns:p14="http://schemas.microsoft.com/office/powerpoint/2010/main" val="147314450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rot="20795085">
            <a:off x="5737611" y="2919364"/>
            <a:ext cx="7715317" cy="3923043"/>
          </a:xfrm>
          <a:prstGeom prst="rect">
            <a:avLst/>
          </a:prstGeom>
        </p:spPr>
      </p:pic>
      <p:sp>
        <p:nvSpPr>
          <p:cNvPr id="14" name="Title 2"/>
          <p:cNvSpPr txBox="1">
            <a:spLocks/>
          </p:cNvSpPr>
          <p:nvPr/>
        </p:nvSpPr>
        <p:spPr>
          <a:xfrm>
            <a:off x="754782" y="493735"/>
            <a:ext cx="10216657" cy="55904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a:latin typeface="+mn-lt"/>
              </a:rPr>
              <a:t>Silicon Valley 101: </a:t>
            </a:r>
            <a:r>
              <a:rPr lang="en-US" sz="2800"/>
              <a:t>Grow Your Market</a:t>
            </a:r>
          </a:p>
        </p:txBody>
      </p:sp>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4891494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rot="20795085">
            <a:off x="5737611" y="2919364"/>
            <a:ext cx="7715317" cy="3923043"/>
          </a:xfrm>
          <a:prstGeom prst="rect">
            <a:avLst/>
          </a:prstGeom>
        </p:spPr>
      </p:pic>
      <p:sp>
        <p:nvSpPr>
          <p:cNvPr id="9" name="Title 2"/>
          <p:cNvSpPr txBox="1">
            <a:spLocks/>
          </p:cNvSpPr>
          <p:nvPr/>
        </p:nvSpPr>
        <p:spPr>
          <a:xfrm>
            <a:off x="747687" y="2199848"/>
            <a:ext cx="7053650" cy="55904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000" spc="0" dirty="0">
                <a:solidFill>
                  <a:schemeClr val="tx1"/>
                </a:solidFill>
                <a:latin typeface="+mn-lt"/>
              </a:rPr>
              <a:t>Use Best Industry Practices:</a:t>
            </a:r>
          </a:p>
        </p:txBody>
      </p:sp>
      <p:sp>
        <p:nvSpPr>
          <p:cNvPr id="14" name="Title 2"/>
          <p:cNvSpPr txBox="1">
            <a:spLocks/>
          </p:cNvSpPr>
          <p:nvPr/>
        </p:nvSpPr>
        <p:spPr>
          <a:xfrm>
            <a:off x="754782" y="493735"/>
            <a:ext cx="10216657" cy="55904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a:latin typeface="+mn-lt"/>
              </a:rPr>
              <a:t>Silicon Valley 101: </a:t>
            </a:r>
            <a:r>
              <a:rPr lang="en-US" sz="2800"/>
              <a:t>Grow Your Market</a:t>
            </a:r>
          </a:p>
        </p:txBody>
      </p:sp>
      <p:sp>
        <p:nvSpPr>
          <p:cNvPr id="12" name="Text Placeholder 1"/>
          <p:cNvSpPr>
            <a:spLocks noGrp="1"/>
          </p:cNvSpPr>
          <p:nvPr>
            <p:ph type="body" sz="quarter" idx="10"/>
          </p:nvPr>
        </p:nvSpPr>
        <p:spPr>
          <a:xfrm>
            <a:off x="703787" y="2925329"/>
            <a:ext cx="11157462" cy="1596692"/>
          </a:xfrm>
        </p:spPr>
        <p:txBody>
          <a:bodyPr/>
          <a:lstStyle/>
          <a:p>
            <a:pPr marL="0" indent="0">
              <a:buNone/>
            </a:pPr>
            <a:r>
              <a:rPr lang="en-US" dirty="0" err="1"/>
              <a:t>Gamify</a:t>
            </a:r>
            <a:r>
              <a:rPr lang="en-US" dirty="0"/>
              <a:t> Parenting</a:t>
            </a:r>
          </a:p>
          <a:p>
            <a:r>
              <a:rPr lang="en-US" dirty="0"/>
              <a:t>Points</a:t>
            </a:r>
          </a:p>
          <a:p>
            <a:r>
              <a:rPr lang="en-US" dirty="0"/>
              <a:t>Badges</a:t>
            </a:r>
          </a:p>
          <a:p>
            <a:r>
              <a:rPr lang="en-US" dirty="0"/>
              <a:t>Leaderboards</a:t>
            </a:r>
          </a:p>
          <a:p>
            <a:pPr marL="0" indent="0">
              <a:buNone/>
            </a:pPr>
            <a:endParaRPr lang="en-US" dirty="0"/>
          </a:p>
        </p:txBody>
      </p:sp>
    </p:spTree>
    <p:extLst>
      <p:ext uri="{BB962C8B-B14F-4D97-AF65-F5344CB8AC3E}">
        <p14:creationId xmlns:p14="http://schemas.microsoft.com/office/powerpoint/2010/main" val="13801716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56180" y="201580"/>
            <a:ext cx="6140326" cy="9880830"/>
            <a:chOff x="-156180" y="201580"/>
            <a:chExt cx="6140326" cy="9880830"/>
          </a:xfrm>
        </p:grpSpPr>
        <p:pic>
          <p:nvPicPr>
            <p:cNvPr id="14" name="Picture 13" descr="KinderChat_iO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80" y="201580"/>
              <a:ext cx="6140326" cy="9880830"/>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8074" y="1630893"/>
              <a:ext cx="3529073" cy="6277046"/>
            </a:xfrm>
            <a:prstGeom prst="rect">
              <a:avLst/>
            </a:prstGeom>
          </p:spPr>
        </p:pic>
      </p:gr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0154" y="2731050"/>
            <a:ext cx="6143889" cy="1532424"/>
          </a:xfrm>
          <a:prstGeom prst="rect">
            <a:avLst/>
          </a:prstGeom>
        </p:spPr>
      </p:pic>
      <p:sp>
        <p:nvSpPr>
          <p:cNvPr id="4" name="Text Placeholder 3"/>
          <p:cNvSpPr>
            <a:spLocks noGrp="1"/>
          </p:cNvSpPr>
          <p:nvPr>
            <p:ph type="body" sz="quarter" idx="15"/>
          </p:nvPr>
        </p:nvSpPr>
        <p:spPr>
          <a:xfrm>
            <a:off x="5549708" y="2985359"/>
            <a:ext cx="5497209" cy="974158"/>
          </a:xfrm>
        </p:spPr>
        <p:txBody>
          <a:bodyPr/>
          <a:lstStyle/>
          <a:p>
            <a:r>
              <a:rPr lang="en-US" sz="4000" dirty="0">
                <a:solidFill>
                  <a:schemeClr val="tx1"/>
                </a:solidFill>
              </a:rPr>
              <a:t>Introducing Kinder Chat</a:t>
            </a:r>
          </a:p>
        </p:txBody>
      </p:sp>
    </p:spTree>
    <p:extLst>
      <p:ext uri="{BB962C8B-B14F-4D97-AF65-F5344CB8AC3E}">
        <p14:creationId xmlns:p14="http://schemas.microsoft.com/office/powerpoint/2010/main" val="28963628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9038" y="3078163"/>
            <a:ext cx="10058399" cy="83819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Solution Walkthrough</a:t>
            </a:r>
          </a:p>
        </p:txBody>
      </p:sp>
    </p:spTree>
    <p:extLst>
      <p:ext uri="{BB962C8B-B14F-4D97-AF65-F5344CB8AC3E}">
        <p14:creationId xmlns:p14="http://schemas.microsoft.com/office/powerpoint/2010/main" val="106510334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2174979" y="339248"/>
            <a:ext cx="4038546" cy="6498707"/>
            <a:chOff x="1626984" y="478407"/>
            <a:chExt cx="4125033" cy="6637880"/>
          </a:xfrm>
        </p:grpSpPr>
        <p:pic>
          <p:nvPicPr>
            <p:cNvPr id="14" name="Picture 13" descr="KinderChat_iO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6984" y="478407"/>
              <a:ext cx="4125033" cy="6637880"/>
            </a:xfrm>
            <a:prstGeom prst="rect">
              <a:avLst/>
            </a:prstGeom>
          </p:spPr>
        </p:pic>
        <p:pic>
          <p:nvPicPr>
            <p:cNvPr id="22" name="Picture 21"/>
            <p:cNvPicPr>
              <a:picLocks noChangeAspect="1"/>
            </p:cNvPicPr>
            <p:nvPr/>
          </p:nvPicPr>
          <p:blipFill>
            <a:blip r:embed="rId4"/>
            <a:stretch>
              <a:fillRect/>
            </a:stretch>
          </p:blipFill>
          <p:spPr>
            <a:xfrm>
              <a:off x="2496428" y="1452617"/>
              <a:ext cx="2366589" cy="4209372"/>
            </a:xfrm>
            <a:prstGeom prst="rect">
              <a:avLst/>
            </a:prstGeom>
          </p:spPr>
        </p:pic>
      </p:grpSp>
      <p:sp>
        <p:nvSpPr>
          <p:cNvPr id="3" name="Title 2"/>
          <p:cNvSpPr>
            <a:spLocks noGrp="1"/>
          </p:cNvSpPr>
          <p:nvPr>
            <p:ph type="title"/>
          </p:nvPr>
        </p:nvSpPr>
        <p:spPr>
          <a:xfrm>
            <a:off x="5827906" y="3038475"/>
            <a:ext cx="6136241" cy="917575"/>
          </a:xfrm>
        </p:spPr>
        <p:txBody>
          <a:bodyPr/>
          <a:lstStyle/>
          <a:p>
            <a:r>
              <a:rPr lang="en-US" dirty="0">
                <a:solidFill>
                  <a:srgbClr val="6FBD23"/>
                </a:solidFill>
              </a:rPr>
              <a:t>✓ </a:t>
            </a:r>
            <a:r>
              <a:rPr lang="en-US" dirty="0"/>
              <a:t>Easy Onboarding</a:t>
            </a:r>
          </a:p>
        </p:txBody>
      </p:sp>
      <p:grpSp>
        <p:nvGrpSpPr>
          <p:cNvPr id="30" name="Group 29"/>
          <p:cNvGrpSpPr/>
          <p:nvPr/>
        </p:nvGrpSpPr>
        <p:grpSpPr>
          <a:xfrm>
            <a:off x="1066234" y="1004271"/>
            <a:ext cx="2902116" cy="5480777"/>
            <a:chOff x="1066234" y="1004271"/>
            <a:chExt cx="2902116" cy="5480777"/>
          </a:xfrm>
        </p:grpSpPr>
        <p:pic>
          <p:nvPicPr>
            <p:cNvPr id="11" name="Picture 10" descr="Google Nexus 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234" y="1004271"/>
              <a:ext cx="2902116" cy="5480777"/>
            </a:xfrm>
            <a:prstGeom prst="rect">
              <a:avLst/>
            </a:prstGeom>
          </p:spPr>
        </p:pic>
        <p:pic>
          <p:nvPicPr>
            <p:cNvPr id="29" name="Picture 28"/>
            <p:cNvPicPr>
              <a:picLocks noChangeAspect="1"/>
            </p:cNvPicPr>
            <p:nvPr/>
          </p:nvPicPr>
          <p:blipFill>
            <a:blip r:embed="rId6"/>
            <a:stretch>
              <a:fillRect/>
            </a:stretch>
          </p:blipFill>
          <p:spPr>
            <a:xfrm>
              <a:off x="1324883" y="1443919"/>
              <a:ext cx="2441505" cy="4340453"/>
            </a:xfrm>
            <a:prstGeom prst="rect">
              <a:avLst/>
            </a:prstGeom>
          </p:spPr>
        </p:pic>
      </p:grpSp>
    </p:spTree>
    <p:extLst>
      <p:ext uri="{BB962C8B-B14F-4D97-AF65-F5344CB8AC3E}">
        <p14:creationId xmlns:p14="http://schemas.microsoft.com/office/powerpoint/2010/main" val="38745165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8"/>
          <p:cNvSpPr>
            <a:spLocks noGrp="1"/>
          </p:cNvSpPr>
          <p:nvPr>
            <p:ph type="title"/>
          </p:nvPr>
        </p:nvSpPr>
        <p:spPr>
          <a:xfrm>
            <a:off x="1900134" y="1060560"/>
            <a:ext cx="8636206" cy="1061223"/>
          </a:xfrm>
        </p:spPr>
        <p:txBody>
          <a:bodyPr/>
          <a:lstStyle/>
          <a:p>
            <a:pPr algn="ctr"/>
            <a:r>
              <a:rPr lang="en-US" sz="6000" dirty="0"/>
              <a:t>Onboarding </a:t>
            </a:r>
            <a:r>
              <a:rPr lang="en-US" sz="6000" dirty="0">
                <a:latin typeface="+mn-lt"/>
              </a:rPr>
              <a:t>Demo</a:t>
            </a:r>
            <a:endParaRPr lang="en-US" sz="6000">
              <a:latin typeface="+mn-lt"/>
            </a:endParaRPr>
          </a:p>
        </p:txBody>
      </p:sp>
      <p:grpSp>
        <p:nvGrpSpPr>
          <p:cNvPr id="11" name="Group 10"/>
          <p:cNvGrpSpPr/>
          <p:nvPr/>
        </p:nvGrpSpPr>
        <p:grpSpPr>
          <a:xfrm>
            <a:off x="4107828" y="2555008"/>
            <a:ext cx="4220819" cy="7889557"/>
            <a:chOff x="1066234" y="1004271"/>
            <a:chExt cx="2902116" cy="5480777"/>
          </a:xfrm>
        </p:grpSpPr>
        <p:pic>
          <p:nvPicPr>
            <p:cNvPr id="12" name="Picture 11" descr="Google Nexus 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234" y="1004271"/>
              <a:ext cx="2902116" cy="5480777"/>
            </a:xfrm>
            <a:prstGeom prst="rect">
              <a:avLst/>
            </a:prstGeom>
          </p:spPr>
        </p:pic>
        <p:pic>
          <p:nvPicPr>
            <p:cNvPr id="13" name="Picture 12"/>
            <p:cNvPicPr>
              <a:picLocks noChangeAspect="1"/>
            </p:cNvPicPr>
            <p:nvPr/>
          </p:nvPicPr>
          <p:blipFill>
            <a:blip r:embed="rId3"/>
            <a:stretch>
              <a:fillRect/>
            </a:stretch>
          </p:blipFill>
          <p:spPr>
            <a:xfrm>
              <a:off x="1324883" y="1443919"/>
              <a:ext cx="2441505" cy="4340453"/>
            </a:xfrm>
            <a:prstGeom prst="rect">
              <a:avLst/>
            </a:prstGeom>
          </p:spPr>
        </p:pic>
      </p:grpSp>
    </p:spTree>
    <p:extLst>
      <p:ext uri="{BB962C8B-B14F-4D97-AF65-F5344CB8AC3E}">
        <p14:creationId xmlns:p14="http://schemas.microsoft.com/office/powerpoint/2010/main" val="156240233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189038" y="3078163"/>
            <a:ext cx="10058399" cy="83819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Encouraging App Use</a:t>
            </a:r>
          </a:p>
        </p:txBody>
      </p:sp>
    </p:spTree>
    <p:extLst>
      <p:ext uri="{BB962C8B-B14F-4D97-AF65-F5344CB8AC3E}">
        <p14:creationId xmlns:p14="http://schemas.microsoft.com/office/powerpoint/2010/main" val="29862521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012794" y="2952541"/>
            <a:ext cx="6018878" cy="2103140"/>
          </a:xfrm>
        </p:spPr>
        <p:txBody>
          <a:bodyPr/>
          <a:lstStyle/>
          <a:p>
            <a:pPr marL="0" indent="0">
              <a:buNone/>
            </a:pPr>
            <a:r>
              <a:rPr lang="en-US" dirty="0">
                <a:solidFill>
                  <a:srgbClr val="6FBD23"/>
                </a:solidFill>
              </a:rPr>
              <a:t>✓ </a:t>
            </a:r>
            <a:r>
              <a:rPr lang="en-US" dirty="0"/>
              <a:t>Kinder-</a:t>
            </a:r>
            <a:r>
              <a:rPr lang="en-US" dirty="0" err="1"/>
              <a:t>chievements</a:t>
            </a:r>
            <a:endParaRPr lang="en-US" dirty="0"/>
          </a:p>
          <a:p>
            <a:pPr marL="0" indent="0">
              <a:buNone/>
            </a:pPr>
            <a:r>
              <a:rPr lang="en-US" dirty="0">
                <a:solidFill>
                  <a:srgbClr val="6FBD23"/>
                </a:solidFill>
              </a:rPr>
              <a:t>✓ </a:t>
            </a:r>
            <a:r>
              <a:rPr lang="en-US" dirty="0"/>
              <a:t>Points Hub</a:t>
            </a:r>
          </a:p>
          <a:p>
            <a:pPr marL="0" indent="0">
              <a:buNone/>
            </a:pPr>
            <a:r>
              <a:rPr lang="en-US" dirty="0">
                <a:solidFill>
                  <a:srgbClr val="6FBD23"/>
                </a:solidFill>
              </a:rPr>
              <a:t>✓ </a:t>
            </a:r>
            <a:r>
              <a:rPr lang="en-US" dirty="0"/>
              <a:t>Point Exchange</a:t>
            </a:r>
          </a:p>
        </p:txBody>
      </p:sp>
      <p:sp>
        <p:nvSpPr>
          <p:cNvPr id="5" name="Title 4"/>
          <p:cNvSpPr>
            <a:spLocks noGrp="1"/>
          </p:cNvSpPr>
          <p:nvPr>
            <p:ph type="title"/>
          </p:nvPr>
        </p:nvSpPr>
        <p:spPr>
          <a:xfrm>
            <a:off x="5012744" y="1588929"/>
            <a:ext cx="3894374" cy="917575"/>
          </a:xfrm>
        </p:spPr>
        <p:txBody>
          <a:bodyPr/>
          <a:lstStyle/>
          <a:p>
            <a:r>
              <a:rPr lang="en-US" dirty="0" err="1"/>
              <a:t>Gamification</a:t>
            </a:r>
            <a:endParaRPr lang="en-US" dirty="0"/>
          </a:p>
        </p:txBody>
      </p:sp>
      <p:grpSp>
        <p:nvGrpSpPr>
          <p:cNvPr id="4" name="Group 3"/>
          <p:cNvGrpSpPr/>
          <p:nvPr/>
        </p:nvGrpSpPr>
        <p:grpSpPr>
          <a:xfrm>
            <a:off x="1104118" y="458362"/>
            <a:ext cx="3249524" cy="6136873"/>
            <a:chOff x="739371" y="-679889"/>
            <a:chExt cx="3703658" cy="6994525"/>
          </a:xfrm>
        </p:grpSpPr>
        <p:pic>
          <p:nvPicPr>
            <p:cNvPr id="7" name="Picture 6" descr="Google Nexus 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371" y="-679889"/>
              <a:ext cx="3703658" cy="6994525"/>
            </a:xfrm>
            <a:prstGeom prst="rect">
              <a:avLst/>
            </a:prstGeom>
          </p:spPr>
        </p:pic>
        <p:pic>
          <p:nvPicPr>
            <p:cNvPr id="8" name="Picture 7" descr="screenshot_2015-04-28-17-53-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527" y="-124907"/>
              <a:ext cx="3117138" cy="5541578"/>
            </a:xfrm>
            <a:prstGeom prst="rect">
              <a:avLst/>
            </a:prstGeom>
          </p:spPr>
        </p:pic>
      </p:grpSp>
    </p:spTree>
    <p:extLst>
      <p:ext uri="{BB962C8B-B14F-4D97-AF65-F5344CB8AC3E}">
        <p14:creationId xmlns:p14="http://schemas.microsoft.com/office/powerpoint/2010/main" val="129516634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Text Placeholder 2"/>
          <p:cNvSpPr>
            <a:spLocks noGrp="1"/>
          </p:cNvSpPr>
          <p:nvPr>
            <p:ph type="body" sz="quarter" idx="15"/>
          </p:nvPr>
        </p:nvSpPr>
        <p:spPr/>
        <p:txBody>
          <a:bodyPr/>
          <a:lstStyle/>
          <a:p>
            <a:r>
              <a:rPr lang="en-US" dirty="0"/>
              <a:t>Xamarin Inspector</a:t>
            </a:r>
          </a:p>
        </p:txBody>
      </p:sp>
    </p:spTree>
    <p:extLst>
      <p:ext uri="{BB962C8B-B14F-4D97-AF65-F5344CB8AC3E}">
        <p14:creationId xmlns:p14="http://schemas.microsoft.com/office/powerpoint/2010/main" val="9939676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pPr algn="ctr"/>
            <a:r>
              <a:rPr lang="en-US" dirty="0"/>
              <a:t>Xamarin – Your Complete Mobile Solution</a:t>
            </a:r>
          </a:p>
        </p:txBody>
      </p:sp>
      <p:grpSp>
        <p:nvGrpSpPr>
          <p:cNvPr id="16" name="Group 15"/>
          <p:cNvGrpSpPr/>
          <p:nvPr/>
        </p:nvGrpSpPr>
        <p:grpSpPr>
          <a:xfrm>
            <a:off x="905531" y="2416864"/>
            <a:ext cx="3456249" cy="1148807"/>
            <a:chOff x="905531" y="2416864"/>
            <a:chExt cx="3456249" cy="1148807"/>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531" y="2416864"/>
              <a:ext cx="3456249" cy="1145142"/>
            </a:xfrm>
            <a:prstGeom prst="rect">
              <a:avLst/>
            </a:prstGeom>
            <a:effectLst>
              <a:outerShdw blurRad="50800" dist="38100" dir="5400000" algn="t" rotWithShape="0">
                <a:prstClr val="black">
                  <a:alpha val="20000"/>
                </a:prstClr>
              </a:outerShdw>
            </a:effectLst>
          </p:spPr>
        </p:pic>
        <p:sp>
          <p:nvSpPr>
            <p:cNvPr id="8" name="TextBox 7"/>
            <p:cNvSpPr txBox="1"/>
            <p:nvPr/>
          </p:nvSpPr>
          <p:spPr>
            <a:xfrm>
              <a:off x="917655" y="3072716"/>
              <a:ext cx="3424818" cy="492955"/>
            </a:xfrm>
            <a:prstGeom prst="rect">
              <a:avLst/>
            </a:prstGeom>
            <a:noFill/>
          </p:spPr>
          <p:txBody>
            <a:bodyPr wrap="square" lIns="182880" tIns="146304" rIns="182880" bIns="146304" rtlCol="0">
              <a:spAutoFit/>
            </a:bodyPr>
            <a:lstStyle/>
            <a:p>
              <a:pPr algn="ctr">
                <a:lnSpc>
                  <a:spcPct val="90000"/>
                </a:lnSpc>
                <a:spcAft>
                  <a:spcPts val="600"/>
                </a:spcAft>
              </a:pPr>
              <a:r>
                <a:rPr lang="en-US" sz="1400" b="1" dirty="0" err="1">
                  <a:solidFill>
                    <a:schemeClr val="bg1"/>
                  </a:solidFill>
                </a:rPr>
                <a:t>DESIGN – DEVELOP - INTEGRATE</a:t>
              </a:r>
            </a:p>
          </p:txBody>
        </p:sp>
      </p:grpSp>
      <p:grpSp>
        <p:nvGrpSpPr>
          <p:cNvPr id="12" name="Group 11"/>
          <p:cNvGrpSpPr/>
          <p:nvPr/>
        </p:nvGrpSpPr>
        <p:grpSpPr>
          <a:xfrm>
            <a:off x="4479701" y="2416862"/>
            <a:ext cx="3664457" cy="1153719"/>
            <a:chOff x="4479701" y="2416862"/>
            <a:chExt cx="3664457" cy="1153719"/>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9701" y="2416862"/>
              <a:ext cx="3664457" cy="1145143"/>
            </a:xfrm>
            <a:prstGeom prst="rect">
              <a:avLst/>
            </a:prstGeom>
            <a:effectLst>
              <a:outerShdw blurRad="50800" dist="38100" dir="5400000" algn="t" rotWithShape="0">
                <a:prstClr val="black">
                  <a:alpha val="20000"/>
                </a:prstClr>
              </a:outerShdw>
            </a:effectLst>
          </p:spPr>
        </p:pic>
        <p:sp>
          <p:nvSpPr>
            <p:cNvPr id="9" name="TextBox 8"/>
            <p:cNvSpPr txBox="1"/>
            <p:nvPr/>
          </p:nvSpPr>
          <p:spPr>
            <a:xfrm>
              <a:off x="4486679" y="3077626"/>
              <a:ext cx="3641119" cy="492955"/>
            </a:xfrm>
            <a:prstGeom prst="rect">
              <a:avLst/>
            </a:prstGeom>
            <a:noFill/>
          </p:spPr>
          <p:txBody>
            <a:bodyPr wrap="square" lIns="182880" tIns="146304" rIns="182880" bIns="146304" rtlCol="0">
              <a:spAutoFit/>
            </a:bodyPr>
            <a:lstStyle/>
            <a:p>
              <a:pPr algn="ctr">
                <a:lnSpc>
                  <a:spcPct val="90000"/>
                </a:lnSpc>
                <a:spcAft>
                  <a:spcPts val="600"/>
                </a:spcAft>
              </a:pPr>
              <a:r>
                <a:rPr lang="en-US" sz="1400" b="1" dirty="0" err="1">
                  <a:solidFill>
                    <a:schemeClr val="bg1"/>
                  </a:solidFill>
                </a:rPr>
                <a:t>TEST</a:t>
              </a:r>
            </a:p>
          </p:txBody>
        </p:sp>
      </p:grpSp>
      <p:grpSp>
        <p:nvGrpSpPr>
          <p:cNvPr id="14" name="Group 13"/>
          <p:cNvGrpSpPr/>
          <p:nvPr/>
        </p:nvGrpSpPr>
        <p:grpSpPr>
          <a:xfrm>
            <a:off x="8262080" y="2416864"/>
            <a:ext cx="3268862" cy="1145143"/>
            <a:chOff x="8262080" y="2416864"/>
            <a:chExt cx="3268862" cy="1145143"/>
          </a:xfrm>
        </p:grpSpPr>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62080" y="2416864"/>
              <a:ext cx="3268862" cy="1145143"/>
            </a:xfrm>
            <a:prstGeom prst="rect">
              <a:avLst/>
            </a:prstGeom>
            <a:effectLst>
              <a:outerShdw blurRad="50800" dist="38100" dir="5400000" algn="t" rotWithShape="0">
                <a:prstClr val="black">
                  <a:alpha val="20000"/>
                </a:prstClr>
              </a:outerShdw>
            </a:effectLst>
          </p:spPr>
        </p:pic>
        <p:sp>
          <p:nvSpPr>
            <p:cNvPr id="10" name="TextBox 9"/>
            <p:cNvSpPr txBox="1"/>
            <p:nvPr/>
          </p:nvSpPr>
          <p:spPr>
            <a:xfrm>
              <a:off x="8293313" y="3066149"/>
              <a:ext cx="3226532" cy="492955"/>
            </a:xfrm>
            <a:prstGeom prst="rect">
              <a:avLst/>
            </a:prstGeom>
            <a:noFill/>
          </p:spPr>
          <p:txBody>
            <a:bodyPr wrap="square" lIns="182880" tIns="146304" rIns="182880" bIns="146304" rtlCol="0">
              <a:spAutoFit/>
            </a:bodyPr>
            <a:lstStyle/>
            <a:p>
              <a:pPr algn="ctr">
                <a:lnSpc>
                  <a:spcPct val="90000"/>
                </a:lnSpc>
                <a:spcAft>
                  <a:spcPts val="600"/>
                </a:spcAft>
              </a:pPr>
              <a:r>
                <a:rPr lang="en-US" sz="1400" b="1" dirty="0" err="1">
                  <a:solidFill>
                    <a:schemeClr val="bg1"/>
                  </a:solidFill>
                </a:rPr>
                <a:t>MONITOR</a:t>
              </a:r>
            </a:p>
          </p:txBody>
        </p:sp>
      </p:grpSp>
      <p:grpSp>
        <p:nvGrpSpPr>
          <p:cNvPr id="15" name="Group 14"/>
          <p:cNvGrpSpPr/>
          <p:nvPr/>
        </p:nvGrpSpPr>
        <p:grpSpPr>
          <a:xfrm>
            <a:off x="3917540" y="4581390"/>
            <a:ext cx="4601392" cy="1145142"/>
            <a:chOff x="3917540" y="4581390"/>
            <a:chExt cx="4601392" cy="1145142"/>
          </a:xfrm>
        </p:grpSpPr>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7540" y="4581390"/>
              <a:ext cx="4601392" cy="1145142"/>
            </a:xfrm>
            <a:prstGeom prst="rect">
              <a:avLst/>
            </a:prstGeom>
            <a:effectLst>
              <a:outerShdw blurRad="50800" dist="38100" dir="5400000" algn="t" rotWithShape="0">
                <a:prstClr val="black">
                  <a:alpha val="20000"/>
                </a:prstClr>
              </a:outerShdw>
            </a:effectLst>
          </p:spPr>
        </p:pic>
        <p:sp>
          <p:nvSpPr>
            <p:cNvPr id="11" name="TextBox 10"/>
            <p:cNvSpPr txBox="1"/>
            <p:nvPr/>
          </p:nvSpPr>
          <p:spPr>
            <a:xfrm>
              <a:off x="3931180" y="5226056"/>
              <a:ext cx="4565320" cy="492955"/>
            </a:xfrm>
            <a:prstGeom prst="rect">
              <a:avLst/>
            </a:prstGeom>
            <a:noFill/>
          </p:spPr>
          <p:txBody>
            <a:bodyPr wrap="square" lIns="182880" tIns="146304" rIns="182880" bIns="146304" rtlCol="0">
              <a:spAutoFit/>
            </a:bodyPr>
            <a:lstStyle/>
            <a:p>
              <a:pPr algn="ctr">
                <a:lnSpc>
                  <a:spcPct val="90000"/>
                </a:lnSpc>
                <a:spcAft>
                  <a:spcPts val="600"/>
                </a:spcAft>
              </a:pPr>
              <a:r>
                <a:rPr lang="en-US" sz="1400" b="1" dirty="0" err="1">
                  <a:solidFill>
                    <a:schemeClr val="bg1"/>
                  </a:solidFill>
                </a:rPr>
                <a:t>LEARN</a:t>
              </a:r>
            </a:p>
          </p:txBody>
        </p:sp>
      </p:grpSp>
      <p:grpSp>
        <p:nvGrpSpPr>
          <p:cNvPr id="27" name="Group 26"/>
          <p:cNvGrpSpPr/>
          <p:nvPr/>
        </p:nvGrpSpPr>
        <p:grpSpPr>
          <a:xfrm>
            <a:off x="2486219" y="3734719"/>
            <a:ext cx="7457685" cy="713789"/>
            <a:chOff x="2486219" y="3723956"/>
            <a:chExt cx="7457685" cy="713789"/>
          </a:xfrm>
        </p:grpSpPr>
        <p:grpSp>
          <p:nvGrpSpPr>
            <p:cNvPr id="26" name="Group 25"/>
            <p:cNvGrpSpPr/>
            <p:nvPr/>
          </p:nvGrpSpPr>
          <p:grpSpPr>
            <a:xfrm>
              <a:off x="2486219" y="3723956"/>
              <a:ext cx="7457685" cy="713789"/>
              <a:chOff x="2486219" y="3723956"/>
              <a:chExt cx="7457685" cy="713789"/>
            </a:xfrm>
          </p:grpSpPr>
          <p:sp>
            <p:nvSpPr>
              <p:cNvPr id="7" name="Oval 6"/>
              <p:cNvSpPr/>
              <p:nvPr/>
            </p:nvSpPr>
            <p:spPr bwMode="auto">
              <a:xfrm>
                <a:off x="2486219" y="3723956"/>
                <a:ext cx="86103" cy="86103"/>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p:cNvSpPr/>
              <p:nvPr/>
            </p:nvSpPr>
            <p:spPr bwMode="auto">
              <a:xfrm>
                <a:off x="6175186" y="3736438"/>
                <a:ext cx="86103" cy="86103"/>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p:cNvSpPr/>
              <p:nvPr/>
            </p:nvSpPr>
            <p:spPr bwMode="auto">
              <a:xfrm>
                <a:off x="9857801" y="3727395"/>
                <a:ext cx="86103" cy="86103"/>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6176907" y="4351642"/>
                <a:ext cx="86103" cy="86103"/>
              </a:xfrm>
              <a:prstGeom prst="ellipse">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cxnSp>
          <p:nvCxnSpPr>
            <p:cNvPr id="21" name="Elbow Connector 20"/>
            <p:cNvCxnSpPr>
              <a:stCxn id="7" idx="4"/>
              <a:endCxn id="18" idx="4"/>
            </p:cNvCxnSpPr>
            <p:nvPr/>
          </p:nvCxnSpPr>
          <p:spPr>
            <a:xfrm rot="16200000" flipH="1">
              <a:off x="6213343" y="125987"/>
              <a:ext cx="3439" cy="7371582"/>
            </a:xfrm>
            <a:prstGeom prst="bentConnector3">
              <a:avLst>
                <a:gd name="adj1" fmla="val 6747281"/>
              </a:avLst>
            </a:prstGeom>
            <a:ln w="12700" cmpd="sng">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7" idx="4"/>
              <a:endCxn id="19" idx="0"/>
            </p:cNvCxnSpPr>
            <p:nvPr/>
          </p:nvCxnSpPr>
          <p:spPr>
            <a:xfrm>
              <a:off x="6218238" y="3822541"/>
              <a:ext cx="1721" cy="529101"/>
            </a:xfrm>
            <a:prstGeom prst="line">
              <a:avLst/>
            </a:prstGeom>
            <a:ln w="12700" cmpd="sng">
              <a:solidFill>
                <a:srgbClr val="BFBFBF"/>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49696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Ensuring a great experience – everywhere</a:t>
            </a:r>
          </a:p>
        </p:txBody>
      </p:sp>
      <p:grpSp>
        <p:nvGrpSpPr>
          <p:cNvPr id="10" name="Group 9"/>
          <p:cNvGrpSpPr/>
          <p:nvPr/>
        </p:nvGrpSpPr>
        <p:grpSpPr>
          <a:xfrm>
            <a:off x="3982182" y="1455340"/>
            <a:ext cx="5565626" cy="5265371"/>
            <a:chOff x="3383961" y="1455340"/>
            <a:chExt cx="5565626" cy="5265371"/>
          </a:xfrm>
        </p:grpSpPr>
        <p:pic>
          <p:nvPicPr>
            <p:cNvPr id="17" name="Picture 16" descr="Google Nexus 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3961" y="1878790"/>
              <a:ext cx="2301530" cy="4346541"/>
            </a:xfrm>
            <a:prstGeom prst="rect">
              <a:avLst/>
            </a:prstGeom>
          </p:spPr>
        </p:pic>
        <p:grpSp>
          <p:nvGrpSpPr>
            <p:cNvPr id="9" name="Group 8"/>
            <p:cNvGrpSpPr/>
            <p:nvPr/>
          </p:nvGrpSpPr>
          <p:grpSpPr>
            <a:xfrm>
              <a:off x="5208768" y="1455340"/>
              <a:ext cx="3740819" cy="5265371"/>
              <a:chOff x="5208768" y="1455340"/>
              <a:chExt cx="3740819" cy="5265371"/>
            </a:xfrm>
          </p:grpSpPr>
          <p:grpSp>
            <p:nvGrpSpPr>
              <p:cNvPr id="6" name="Group 5"/>
              <p:cNvGrpSpPr/>
              <p:nvPr/>
            </p:nvGrpSpPr>
            <p:grpSpPr>
              <a:xfrm>
                <a:off x="5208768" y="1455340"/>
                <a:ext cx="3272108" cy="5265371"/>
                <a:chOff x="5208768" y="1455340"/>
                <a:chExt cx="3272108" cy="5265371"/>
              </a:xfrm>
            </p:grpSpPr>
            <p:pic>
              <p:nvPicPr>
                <p:cNvPr id="22" name="Picture 21" descr="KinderChat_iO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8768" y="1455340"/>
                  <a:ext cx="3272108" cy="5265371"/>
                </a:xfrm>
                <a:prstGeom prst="rect">
                  <a:avLst/>
                </a:prstGeom>
              </p:spPr>
            </p:pic>
            <p:pic>
              <p:nvPicPr>
                <p:cNvPr id="3" name="Picture 2"/>
                <p:cNvPicPr>
                  <a:picLocks noChangeAspect="1"/>
                </p:cNvPicPr>
                <p:nvPr/>
              </p:nvPicPr>
              <p:blipFill>
                <a:blip r:embed="rId5"/>
                <a:stretch>
                  <a:fillRect/>
                </a:stretch>
              </p:blipFill>
              <p:spPr>
                <a:xfrm>
                  <a:off x="5898735" y="2220417"/>
                  <a:ext cx="1886726" cy="3355858"/>
                </a:xfrm>
                <a:prstGeom prst="rect">
                  <a:avLst/>
                </a:prstGeom>
              </p:spPr>
            </p:pic>
          </p:grpSp>
          <p:grpSp>
            <p:nvGrpSpPr>
              <p:cNvPr id="5" name="Group 4"/>
              <p:cNvGrpSpPr/>
              <p:nvPr/>
            </p:nvGrpSpPr>
            <p:grpSpPr>
              <a:xfrm>
                <a:off x="7456276" y="3869686"/>
                <a:ext cx="1493311" cy="2556852"/>
                <a:chOff x="7456276" y="3869686"/>
                <a:chExt cx="1493311" cy="2556852"/>
              </a:xfrm>
            </p:grpSpPr>
            <p:pic>
              <p:nvPicPr>
                <p:cNvPr id="11" name="Picture 10" descr="Apple-Watch-Mockup_B.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6276" y="3869686"/>
                  <a:ext cx="1493311" cy="2556852"/>
                </a:xfrm>
                <a:prstGeom prst="rect">
                  <a:avLst/>
                </a:prstGeom>
              </p:spPr>
            </p:pic>
            <p:pic>
              <p:nvPicPr>
                <p:cNvPr id="12" name="Picture 11" descr="ios_simulator_screen_shot_-_apple_watch_apr_29__2015__1.39.18_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67258" y="4600636"/>
                  <a:ext cx="854525" cy="1068157"/>
                </a:xfrm>
                <a:prstGeom prst="rect">
                  <a:avLst/>
                </a:prstGeom>
              </p:spPr>
            </p:pic>
          </p:grpSp>
        </p:grpSp>
      </p:grpSp>
      <p:pic>
        <p:nvPicPr>
          <p:cNvPr id="13" name="Picture 12"/>
          <p:cNvPicPr>
            <a:picLocks noChangeAspect="1"/>
          </p:cNvPicPr>
          <p:nvPr/>
        </p:nvPicPr>
        <p:blipFill>
          <a:blip r:embed="rId8"/>
          <a:stretch>
            <a:fillRect/>
          </a:stretch>
        </p:blipFill>
        <p:spPr>
          <a:xfrm>
            <a:off x="4191335" y="2228828"/>
            <a:ext cx="1934980" cy="3439965"/>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93614" y="4079176"/>
            <a:ext cx="1752447" cy="2317174"/>
          </a:xfrm>
          <a:prstGeom prst="rect">
            <a:avLst/>
          </a:prstGeom>
        </p:spPr>
      </p:pic>
    </p:spTree>
    <p:extLst>
      <p:ext uri="{BB962C8B-B14F-4D97-AF65-F5344CB8AC3E}">
        <p14:creationId xmlns:p14="http://schemas.microsoft.com/office/powerpoint/2010/main" val="155531930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7763033" cy="917575"/>
          </a:xfrm>
        </p:spPr>
        <p:txBody>
          <a:bodyPr/>
          <a:lstStyle/>
          <a:p>
            <a:r>
              <a:rPr lang="en-US" dirty="0"/>
              <a:t>Android Market</a:t>
            </a:r>
          </a:p>
        </p:txBody>
      </p:sp>
      <p:grpSp>
        <p:nvGrpSpPr>
          <p:cNvPr id="30" name="Group 29"/>
          <p:cNvGrpSpPr/>
          <p:nvPr/>
        </p:nvGrpSpPr>
        <p:grpSpPr>
          <a:xfrm>
            <a:off x="10322724" y="419773"/>
            <a:ext cx="1398022" cy="465169"/>
            <a:chOff x="9512459" y="493518"/>
            <a:chExt cx="1398022" cy="465169"/>
          </a:xfrm>
        </p:grpSpPr>
        <p:sp>
          <p:nvSpPr>
            <p:cNvPr id="28" name="Title 2"/>
            <p:cNvSpPr txBox="1">
              <a:spLocks/>
            </p:cNvSpPr>
            <p:nvPr/>
          </p:nvSpPr>
          <p:spPr>
            <a:xfrm>
              <a:off x="9709113" y="493518"/>
              <a:ext cx="1201368" cy="46516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nSpc>
                  <a:spcPct val="110000"/>
                </a:lnSpc>
              </a:pPr>
              <a:r>
                <a:rPr lang="en-US" sz="1600" spc="0">
                  <a:latin typeface="+mn-lt"/>
                </a:rPr>
                <a:t>Adoption</a:t>
              </a:r>
            </a:p>
          </p:txBody>
        </p:sp>
        <p:sp>
          <p:nvSpPr>
            <p:cNvPr id="29" name="Rectangle 28"/>
            <p:cNvSpPr/>
            <p:nvPr/>
          </p:nvSpPr>
          <p:spPr bwMode="auto">
            <a:xfrm>
              <a:off x="9512459" y="639125"/>
              <a:ext cx="180266" cy="180266"/>
            </a:xfrm>
            <a:prstGeom prst="rect">
              <a:avLst/>
            </a:prstGeom>
            <a:solidFill>
              <a:srgbClr val="8DDF3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9" name="Group 8"/>
          <p:cNvGrpSpPr/>
          <p:nvPr/>
        </p:nvGrpSpPr>
        <p:grpSpPr>
          <a:xfrm>
            <a:off x="4762340" y="1851215"/>
            <a:ext cx="4095487" cy="2723008"/>
            <a:chOff x="4762340" y="1851215"/>
            <a:chExt cx="4095487" cy="2723008"/>
          </a:xfrm>
        </p:grpSpPr>
        <p:sp>
          <p:nvSpPr>
            <p:cNvPr id="2" name="Rectangle 1"/>
            <p:cNvSpPr/>
            <p:nvPr/>
          </p:nvSpPr>
          <p:spPr bwMode="auto">
            <a:xfrm>
              <a:off x="8351973" y="1851215"/>
              <a:ext cx="505854" cy="2723008"/>
            </a:xfrm>
            <a:prstGeom prst="rect">
              <a:avLst/>
            </a:prstGeom>
            <a:solidFill>
              <a:srgbClr val="8DDF3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7169779" y="2197346"/>
              <a:ext cx="505854" cy="2366114"/>
            </a:xfrm>
            <a:prstGeom prst="rect">
              <a:avLst/>
            </a:prstGeom>
            <a:solidFill>
              <a:srgbClr val="8DDF3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5987585" y="4240575"/>
              <a:ext cx="505854" cy="333648"/>
            </a:xfrm>
            <a:prstGeom prst="rect">
              <a:avLst/>
            </a:prstGeom>
            <a:solidFill>
              <a:srgbClr val="8DDF3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4762340" y="4208285"/>
              <a:ext cx="505854" cy="364221"/>
            </a:xfrm>
            <a:prstGeom prst="rect">
              <a:avLst/>
            </a:prstGeom>
            <a:solidFill>
              <a:srgbClr val="8DDF3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8" name="Rectangle 37"/>
          <p:cNvSpPr/>
          <p:nvPr/>
        </p:nvSpPr>
        <p:spPr bwMode="auto">
          <a:xfrm>
            <a:off x="3590909" y="4543654"/>
            <a:ext cx="505854" cy="45719"/>
          </a:xfrm>
          <a:prstGeom prst="rect">
            <a:avLst/>
          </a:prstGeom>
          <a:solidFill>
            <a:srgbClr val="8DDF3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1" name="Straight Connector 20"/>
          <p:cNvCxnSpPr/>
          <p:nvPr/>
        </p:nvCxnSpPr>
        <p:spPr>
          <a:xfrm>
            <a:off x="3566195" y="5394959"/>
            <a:ext cx="5290417"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3510335" y="1528425"/>
            <a:ext cx="5518600" cy="3024772"/>
            <a:chOff x="3510335" y="1528425"/>
            <a:chExt cx="5518600" cy="3024772"/>
          </a:xfrm>
        </p:grpSpPr>
        <p:sp>
          <p:nvSpPr>
            <p:cNvPr id="55" name="Title 2"/>
            <p:cNvSpPr txBox="1">
              <a:spLocks/>
            </p:cNvSpPr>
            <p:nvPr/>
          </p:nvSpPr>
          <p:spPr>
            <a:xfrm>
              <a:off x="6876182" y="1880665"/>
              <a:ext cx="1045002" cy="322931"/>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lnSpc>
                  <a:spcPct val="110000"/>
                </a:lnSpc>
              </a:pPr>
              <a:r>
                <a:rPr lang="en-US" sz="1000" b="1" spc="0" dirty="0">
                  <a:latin typeface="+mn-lt"/>
                </a:rPr>
                <a:t>40.7%</a:t>
              </a:r>
              <a:endParaRPr lang="en-US" sz="1000" b="1" spc="0" dirty="0"/>
            </a:p>
          </p:txBody>
        </p:sp>
        <p:sp>
          <p:nvSpPr>
            <p:cNvPr id="56" name="Title 2"/>
            <p:cNvSpPr txBox="1">
              <a:spLocks/>
            </p:cNvSpPr>
            <p:nvPr/>
          </p:nvSpPr>
          <p:spPr>
            <a:xfrm>
              <a:off x="8156448" y="1528425"/>
              <a:ext cx="872487" cy="322931"/>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lnSpc>
                  <a:spcPct val="110000"/>
                </a:lnSpc>
              </a:pPr>
              <a:r>
                <a:rPr lang="en-US" sz="1000" b="1" spc="0">
                  <a:latin typeface="+mn-lt"/>
                </a:rPr>
                <a:t>46.8%</a:t>
              </a:r>
              <a:endParaRPr lang="en-US" sz="1000" b="1" spc="0"/>
            </a:p>
          </p:txBody>
        </p:sp>
        <p:sp>
          <p:nvSpPr>
            <p:cNvPr id="57" name="Title 2"/>
            <p:cNvSpPr txBox="1">
              <a:spLocks/>
            </p:cNvSpPr>
            <p:nvPr/>
          </p:nvSpPr>
          <p:spPr>
            <a:xfrm>
              <a:off x="5881185" y="3926475"/>
              <a:ext cx="656045" cy="322931"/>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lnSpc>
                  <a:spcPct val="110000"/>
                </a:lnSpc>
              </a:pPr>
              <a:r>
                <a:rPr lang="en-US" sz="1000" b="1" spc="0">
                  <a:latin typeface="+mn-lt"/>
                </a:rPr>
                <a:t>5.7%</a:t>
              </a:r>
              <a:endParaRPr lang="en-US" sz="1000" b="1" spc="0"/>
            </a:p>
          </p:txBody>
        </p:sp>
        <p:sp>
          <p:nvSpPr>
            <p:cNvPr id="58" name="Title 2"/>
            <p:cNvSpPr txBox="1">
              <a:spLocks/>
            </p:cNvSpPr>
            <p:nvPr/>
          </p:nvSpPr>
          <p:spPr>
            <a:xfrm>
              <a:off x="4697268" y="3878024"/>
              <a:ext cx="656045" cy="322931"/>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lnSpc>
                  <a:spcPct val="110000"/>
                </a:lnSpc>
              </a:pPr>
              <a:r>
                <a:rPr lang="en-US" sz="1000" b="1" spc="0">
                  <a:latin typeface="+mn-lt"/>
                </a:rPr>
                <a:t>6.4%</a:t>
              </a:r>
              <a:endParaRPr lang="en-US" sz="1000" b="1" spc="0"/>
            </a:p>
          </p:txBody>
        </p:sp>
        <p:sp>
          <p:nvSpPr>
            <p:cNvPr id="59" name="Title 2"/>
            <p:cNvSpPr txBox="1">
              <a:spLocks/>
            </p:cNvSpPr>
            <p:nvPr/>
          </p:nvSpPr>
          <p:spPr>
            <a:xfrm>
              <a:off x="3510335" y="4230266"/>
              <a:ext cx="656045" cy="322931"/>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lnSpc>
                  <a:spcPct val="110000"/>
                </a:lnSpc>
              </a:pPr>
              <a:r>
                <a:rPr lang="en-US" sz="1000" b="1" spc="0">
                  <a:latin typeface="+mn-lt"/>
                </a:rPr>
                <a:t>0.4%</a:t>
              </a:r>
              <a:endParaRPr lang="en-US" sz="1000" b="1" spc="0"/>
            </a:p>
          </p:txBody>
        </p:sp>
      </p:grpSp>
      <p:sp>
        <p:nvSpPr>
          <p:cNvPr id="60" name="Title 2"/>
          <p:cNvSpPr txBox="1">
            <a:spLocks/>
          </p:cNvSpPr>
          <p:nvPr/>
        </p:nvSpPr>
        <p:spPr>
          <a:xfrm>
            <a:off x="3566195" y="5510593"/>
            <a:ext cx="5290417" cy="58119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800">
                <a:latin typeface="+mn-lt"/>
              </a:rPr>
              <a:t>Parents</a:t>
            </a:r>
          </a:p>
        </p:txBody>
      </p:sp>
      <p:sp>
        <p:nvSpPr>
          <p:cNvPr id="61" name="Title 2"/>
          <p:cNvSpPr txBox="1">
            <a:spLocks/>
          </p:cNvSpPr>
          <p:nvPr/>
        </p:nvSpPr>
        <p:spPr>
          <a:xfrm>
            <a:off x="3567199" y="5511599"/>
            <a:ext cx="5290417" cy="58119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800">
                <a:latin typeface="+mn-lt"/>
              </a:rPr>
              <a:t>Kids</a:t>
            </a:r>
          </a:p>
        </p:txBody>
      </p:sp>
      <p:grpSp>
        <p:nvGrpSpPr>
          <p:cNvPr id="17" name="Group 16"/>
          <p:cNvGrpSpPr/>
          <p:nvPr/>
        </p:nvGrpSpPr>
        <p:grpSpPr>
          <a:xfrm>
            <a:off x="3470521" y="4688844"/>
            <a:ext cx="6706558" cy="734990"/>
            <a:chOff x="3470521" y="4688844"/>
            <a:chExt cx="6706558" cy="734990"/>
          </a:xfrm>
        </p:grpSpPr>
        <p:sp>
          <p:nvSpPr>
            <p:cNvPr id="33" name="Title 2"/>
            <p:cNvSpPr txBox="1">
              <a:spLocks/>
            </p:cNvSpPr>
            <p:nvPr/>
          </p:nvSpPr>
          <p:spPr>
            <a:xfrm>
              <a:off x="4443009" y="4688844"/>
              <a:ext cx="1164612" cy="733982"/>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lnSpc>
                  <a:spcPct val="110000"/>
                </a:lnSpc>
              </a:pPr>
              <a:r>
                <a:rPr lang="en-US" sz="1000" spc="0">
                  <a:solidFill>
                    <a:srgbClr val="404040"/>
                  </a:solidFill>
                  <a:latin typeface="+mn-lt"/>
                </a:rPr>
                <a:t>2.3.3 – 2.3.7</a:t>
              </a:r>
            </a:p>
            <a:p>
              <a:pPr algn="ctr">
                <a:lnSpc>
                  <a:spcPct val="110000"/>
                </a:lnSpc>
              </a:pPr>
              <a:r>
                <a:rPr lang="en-US" sz="1000" spc="0">
                  <a:solidFill>
                    <a:srgbClr val="404040"/>
                  </a:solidFill>
                </a:rPr>
                <a:t>Gingerbread</a:t>
              </a:r>
            </a:p>
          </p:txBody>
        </p:sp>
        <p:sp>
          <p:nvSpPr>
            <p:cNvPr id="35" name="Title 2"/>
            <p:cNvSpPr txBox="1">
              <a:spLocks/>
            </p:cNvSpPr>
            <p:nvPr/>
          </p:nvSpPr>
          <p:spPr>
            <a:xfrm>
              <a:off x="3470521" y="4688844"/>
              <a:ext cx="725441" cy="733982"/>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lnSpc>
                  <a:spcPct val="110000"/>
                </a:lnSpc>
              </a:pPr>
              <a:r>
                <a:rPr lang="en-US" sz="1000" spc="0">
                  <a:solidFill>
                    <a:srgbClr val="404040"/>
                  </a:solidFill>
                  <a:latin typeface="+mn-lt"/>
                </a:rPr>
                <a:t>2.2</a:t>
              </a:r>
            </a:p>
            <a:p>
              <a:pPr algn="ctr">
                <a:lnSpc>
                  <a:spcPct val="110000"/>
                </a:lnSpc>
              </a:pPr>
              <a:r>
                <a:rPr lang="en-US" sz="1000" spc="0">
                  <a:solidFill>
                    <a:srgbClr val="404040"/>
                  </a:solidFill>
                </a:rPr>
                <a:t>Froyo</a:t>
              </a:r>
            </a:p>
          </p:txBody>
        </p:sp>
        <p:sp>
          <p:nvSpPr>
            <p:cNvPr id="39" name="Title 2"/>
            <p:cNvSpPr txBox="1">
              <a:spLocks/>
            </p:cNvSpPr>
            <p:nvPr/>
          </p:nvSpPr>
          <p:spPr>
            <a:xfrm>
              <a:off x="5479294" y="4688844"/>
              <a:ext cx="1496036" cy="733982"/>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lnSpc>
                  <a:spcPct val="110000"/>
                </a:lnSpc>
              </a:pPr>
              <a:r>
                <a:rPr lang="en-US" sz="1000" spc="0">
                  <a:solidFill>
                    <a:srgbClr val="404040"/>
                  </a:solidFill>
                  <a:latin typeface="+mn-lt"/>
                </a:rPr>
                <a:t>4</a:t>
              </a:r>
            </a:p>
            <a:p>
              <a:pPr algn="ctr">
                <a:lnSpc>
                  <a:spcPct val="110000"/>
                </a:lnSpc>
              </a:pPr>
              <a:r>
                <a:rPr lang="en-US" sz="1000" spc="0">
                  <a:solidFill>
                    <a:srgbClr val="404040"/>
                  </a:solidFill>
                </a:rPr>
                <a:t>Ice Cream Sandwich</a:t>
              </a:r>
            </a:p>
          </p:txBody>
        </p:sp>
        <p:sp>
          <p:nvSpPr>
            <p:cNvPr id="40" name="Title 2"/>
            <p:cNvSpPr txBox="1">
              <a:spLocks/>
            </p:cNvSpPr>
            <p:nvPr/>
          </p:nvSpPr>
          <p:spPr>
            <a:xfrm>
              <a:off x="6876181" y="4688844"/>
              <a:ext cx="1045003" cy="733982"/>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lnSpc>
                  <a:spcPct val="110000"/>
                </a:lnSpc>
              </a:pPr>
              <a:r>
                <a:rPr lang="en-US" sz="1000" spc="0">
                  <a:solidFill>
                    <a:srgbClr val="404040"/>
                  </a:solidFill>
                  <a:latin typeface="+mn-lt"/>
                </a:rPr>
                <a:t>4.1 – 4.3</a:t>
              </a:r>
            </a:p>
            <a:p>
              <a:pPr algn="ctr">
                <a:lnSpc>
                  <a:spcPct val="110000"/>
                </a:lnSpc>
              </a:pPr>
              <a:r>
                <a:rPr lang="en-US" sz="1000" spc="0">
                  <a:solidFill>
                    <a:srgbClr val="404040"/>
                  </a:solidFill>
                </a:rPr>
                <a:t>Jelly Bean</a:t>
              </a:r>
            </a:p>
          </p:txBody>
        </p:sp>
        <p:sp>
          <p:nvSpPr>
            <p:cNvPr id="41" name="Title 2"/>
            <p:cNvSpPr txBox="1">
              <a:spLocks/>
            </p:cNvSpPr>
            <p:nvPr/>
          </p:nvSpPr>
          <p:spPr>
            <a:xfrm>
              <a:off x="8156448" y="4688844"/>
              <a:ext cx="872488" cy="733982"/>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lnSpc>
                  <a:spcPct val="110000"/>
                </a:lnSpc>
              </a:pPr>
              <a:r>
                <a:rPr lang="en-US" sz="1000" spc="0">
                  <a:solidFill>
                    <a:srgbClr val="404040"/>
                  </a:solidFill>
                  <a:latin typeface="+mn-lt"/>
                </a:rPr>
                <a:t>4.4+</a:t>
              </a:r>
            </a:p>
            <a:p>
              <a:pPr algn="ctr">
                <a:lnSpc>
                  <a:spcPct val="110000"/>
                </a:lnSpc>
              </a:pPr>
              <a:r>
                <a:rPr lang="en-US" sz="1000" spc="0">
                  <a:solidFill>
                    <a:srgbClr val="404040"/>
                  </a:solidFill>
                </a:rPr>
                <a:t>KitKat+</a:t>
              </a:r>
            </a:p>
          </p:txBody>
        </p:sp>
        <p:sp>
          <p:nvSpPr>
            <p:cNvPr id="92" name="Title 2"/>
            <p:cNvSpPr txBox="1">
              <a:spLocks/>
            </p:cNvSpPr>
            <p:nvPr/>
          </p:nvSpPr>
          <p:spPr>
            <a:xfrm>
              <a:off x="9451638" y="4689852"/>
              <a:ext cx="725441" cy="733982"/>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lnSpc>
                  <a:spcPct val="110000"/>
                </a:lnSpc>
              </a:pPr>
              <a:r>
                <a:rPr lang="en-US" sz="1000" spc="0">
                  <a:solidFill>
                    <a:schemeClr val="tx1"/>
                  </a:solidFill>
                  <a:latin typeface="+mn-lt"/>
                </a:rPr>
                <a:t>5.0</a:t>
              </a:r>
            </a:p>
            <a:p>
              <a:pPr algn="ctr">
                <a:lnSpc>
                  <a:spcPct val="110000"/>
                </a:lnSpc>
              </a:pPr>
              <a:r>
                <a:rPr lang="en-US" sz="1000" spc="0">
                  <a:solidFill>
                    <a:schemeClr val="tx1"/>
                  </a:solidFill>
                </a:rPr>
                <a:t>Lollipop</a:t>
              </a:r>
            </a:p>
          </p:txBody>
        </p:sp>
      </p:grpSp>
      <p:sp>
        <p:nvSpPr>
          <p:cNvPr id="93" name="Rectangle 92"/>
          <p:cNvSpPr/>
          <p:nvPr/>
        </p:nvSpPr>
        <p:spPr bwMode="auto">
          <a:xfrm>
            <a:off x="8352978" y="4524942"/>
            <a:ext cx="505854" cy="45719"/>
          </a:xfrm>
          <a:prstGeom prst="rect">
            <a:avLst/>
          </a:prstGeom>
          <a:solidFill>
            <a:srgbClr val="8DDF3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1749454" y="3860498"/>
            <a:ext cx="1581238" cy="204379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4" name="Rectangle 93"/>
          <p:cNvSpPr/>
          <p:nvPr/>
        </p:nvSpPr>
        <p:spPr bwMode="auto">
          <a:xfrm>
            <a:off x="9223534" y="3861506"/>
            <a:ext cx="1581238" cy="204379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5" name="Title 2"/>
          <p:cNvSpPr txBox="1">
            <a:spLocks/>
          </p:cNvSpPr>
          <p:nvPr/>
        </p:nvSpPr>
        <p:spPr>
          <a:xfrm>
            <a:off x="8278275" y="1529430"/>
            <a:ext cx="656045" cy="322931"/>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lnSpc>
                <a:spcPct val="110000"/>
              </a:lnSpc>
            </a:pPr>
            <a:r>
              <a:rPr lang="en-US" sz="1000" b="1" spc="0">
                <a:latin typeface="+mn-lt"/>
              </a:rPr>
              <a:t>1%</a:t>
            </a:r>
          </a:p>
        </p:txBody>
      </p:sp>
    </p:spTree>
    <p:extLst>
      <p:ext uri="{BB962C8B-B14F-4D97-AF65-F5344CB8AC3E}">
        <p14:creationId xmlns:p14="http://schemas.microsoft.com/office/powerpoint/2010/main" val="42181355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8"/>
                                        </p:tgtEl>
                                      </p:cBhvr>
                                    </p:animEffect>
                                    <p:set>
                                      <p:cBhvr>
                                        <p:cTn id="10" dur="1" fill="hold">
                                          <p:stCondLst>
                                            <p:cond delay="499"/>
                                          </p:stCondLst>
                                        </p:cTn>
                                        <p:tgtEl>
                                          <p:spTgt spid="38"/>
                                        </p:tgtEl>
                                        <p:attrNameLst>
                                          <p:attrName>style.visibility</p:attrName>
                                        </p:attrNameLst>
                                      </p:cBhvr>
                                      <p:to>
                                        <p:strVal val="hidden"/>
                                      </p:to>
                                    </p:set>
                                  </p:childTnLst>
                                </p:cTn>
                              </p:par>
                              <p:par>
                                <p:cTn id="11" presetID="0" presetClass="path" presetSubtype="0" accel="50000" decel="50000" fill="hold" grpId="1" nodeType="withEffect">
                                  <p:stCondLst>
                                    <p:cond delay="0"/>
                                  </p:stCondLst>
                                  <p:childTnLst>
                                    <p:animMotion origin="layout" path="M 1.34763E-6 -9.07441E-8 L -0.04122 -9.07441E-8 " pathEditMode="relative" rAng="0" ptsTypes="AA">
                                      <p:cBhvr>
                                        <p:cTn id="12" dur="2000" fill="hold"/>
                                        <p:tgtEl>
                                          <p:spTgt spid="38"/>
                                        </p:tgtEl>
                                        <p:attrNameLst>
                                          <p:attrName>ppt_x</p:attrName>
                                          <p:attrName>ppt_y</p:attrName>
                                        </p:attrNameLst>
                                      </p:cBhvr>
                                      <p:rCtr x="-2067" y="0"/>
                                    </p:animMotion>
                                  </p:childTnLst>
                                </p:cTn>
                              </p:par>
                              <p:par>
                                <p:cTn id="13" presetID="0" presetClass="path" presetSubtype="0" accel="50000" decel="50000" fill="hold" nodeType="withEffect">
                                  <p:stCondLst>
                                    <p:cond delay="0"/>
                                  </p:stCondLst>
                                  <p:childTnLst>
                                    <p:animMotion origin="layout" path="M -3.20061E-6 1.70599E-6 L -0.09673 1.70599E-6 " pathEditMode="relative" rAng="0" ptsTypes="AA">
                                      <p:cBhvr>
                                        <p:cTn id="14" dur="1000" fill="hold"/>
                                        <p:tgtEl>
                                          <p:spTgt spid="9"/>
                                        </p:tgtEl>
                                        <p:attrNameLst>
                                          <p:attrName>ppt_x</p:attrName>
                                          <p:attrName>ppt_y</p:attrName>
                                        </p:attrNameLst>
                                      </p:cBhvr>
                                      <p:rCtr x="-4837" y="0"/>
                                    </p:animMotion>
                                  </p:childTnLst>
                                </p:cTn>
                              </p:par>
                              <p:par>
                                <p:cTn id="15" presetID="10" presetClass="exit" presetSubtype="0" fill="hold" grpId="0" nodeType="withEffect">
                                  <p:stCondLst>
                                    <p:cond delay="0"/>
                                  </p:stCondLst>
                                  <p:childTnLst>
                                    <p:animEffect transition="out" filter="fade">
                                      <p:cBhvr>
                                        <p:cTn id="16" dur="500"/>
                                        <p:tgtEl>
                                          <p:spTgt spid="60"/>
                                        </p:tgtEl>
                                      </p:cBhvr>
                                    </p:animEffect>
                                    <p:set>
                                      <p:cBhvr>
                                        <p:cTn id="17" dur="1" fill="hold">
                                          <p:stCondLst>
                                            <p:cond delay="499"/>
                                          </p:stCondLst>
                                        </p:cTn>
                                        <p:tgtEl>
                                          <p:spTgt spid="60"/>
                                        </p:tgtEl>
                                        <p:attrNameLst>
                                          <p:attrName>style.visibility</p:attrName>
                                        </p:attrNameLst>
                                      </p:cBhvr>
                                      <p:to>
                                        <p:strVal val="hidden"/>
                                      </p:to>
                                    </p:set>
                                  </p:childTnLst>
                                </p:cTn>
                              </p:par>
                              <p:par>
                                <p:cTn id="18" presetID="10" presetClass="entr" presetSubtype="0" fill="hold" grpId="0" nodeType="withEffect">
                                  <p:stCondLst>
                                    <p:cond delay="50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childTnLst>
                                </p:cTn>
                              </p:par>
                              <p:par>
                                <p:cTn id="21" presetID="0" presetClass="path" presetSubtype="0" accel="50000" decel="50000" fill="hold" nodeType="withEffect">
                                  <p:stCondLst>
                                    <p:cond delay="0"/>
                                  </p:stCondLst>
                                  <p:childTnLst>
                                    <p:animMotion origin="layout" path="M 4.88004E-6 9.07441E-8 L -0.09597 9.07441E-8 " pathEditMode="relative" rAng="0" ptsTypes="AA">
                                      <p:cBhvr>
                                        <p:cTn id="22" dur="700" fill="hold"/>
                                        <p:tgtEl>
                                          <p:spTgt spid="17"/>
                                        </p:tgtEl>
                                        <p:attrNameLst>
                                          <p:attrName>ppt_x</p:attrName>
                                          <p:attrName>ppt_y</p:attrName>
                                        </p:attrNameLst>
                                      </p:cBhvr>
                                      <p:rCtr x="-4798" y="0"/>
                                    </p:animMotion>
                                  </p:childTnLst>
                                </p:cTn>
                              </p:par>
                              <p:par>
                                <p:cTn id="23" presetID="10"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animEffect transition="in" filter="fade">
                                      <p:cBhvr>
                                        <p:cTn id="25" dur="500"/>
                                        <p:tgtEl>
                                          <p:spTgt spid="95"/>
                                        </p:tgtEl>
                                      </p:cBhvr>
                                    </p:animEffect>
                                  </p:childTnLst>
                                </p:cTn>
                              </p:par>
                              <p:par>
                                <p:cTn id="26" presetID="0" presetClass="path" presetSubtype="0" accel="50000" decel="50000" fill="hold" grpId="1" nodeType="withEffect">
                                  <p:stCondLst>
                                    <p:cond delay="200"/>
                                  </p:stCondLst>
                                  <p:childTnLst>
                                    <p:animMotion origin="layout" path="M 2.95559E-6 3.8294E-6 L 2.95559E-6 0.38112 " pathEditMode="relative" rAng="0" ptsTypes="AA">
                                      <p:cBhvr>
                                        <p:cTn id="27" dur="1000" fill="hold"/>
                                        <p:tgtEl>
                                          <p:spTgt spid="95"/>
                                        </p:tgtEl>
                                        <p:attrNameLst>
                                          <p:attrName>ppt_x</p:attrName>
                                          <p:attrName>ppt_y</p:attrName>
                                        </p:attrNameLst>
                                      </p:cBhvr>
                                      <p:rCtr x="0" y="190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60" grpId="0"/>
      <p:bldP spid="61" grpId="0"/>
      <p:bldP spid="95" grpId="0"/>
      <p:bldP spid="95"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064589" y="2238167"/>
            <a:ext cx="8307296" cy="5593753"/>
          </a:xfrm>
          <a:prstGeom prst="rect">
            <a:avLst/>
          </a:prstGeom>
        </p:spPr>
      </p:pic>
      <p:pic>
        <p:nvPicPr>
          <p:cNvPr id="9" name="Picture 8" descr="TestCloud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286" y="704411"/>
            <a:ext cx="6091902" cy="841378"/>
          </a:xfrm>
          <a:prstGeom prst="rect">
            <a:avLst/>
          </a:prstGeom>
        </p:spPr>
      </p:pic>
      <p:sp>
        <p:nvSpPr>
          <p:cNvPr id="10" name="Title 1"/>
          <p:cNvSpPr txBox="1">
            <a:spLocks/>
          </p:cNvSpPr>
          <p:nvPr/>
        </p:nvSpPr>
        <p:spPr>
          <a:xfrm>
            <a:off x="4328154" y="1601957"/>
            <a:ext cx="3780166" cy="528459"/>
          </a:xfrm>
          <a:prstGeom prst="rect">
            <a:avLst/>
          </a:prstGeom>
        </p:spPr>
        <p:txBody>
          <a:bodyPr vert="horz" wrap="square" lIns="146304" tIns="91440" rIns="146304" bIns="91440" rtlCol="0" anchor="t">
            <a:normAutofit lnSpcReduction="10000"/>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600" spc="0" dirty="0" err="1">
                <a:solidFill>
                  <a:srgbClr val="FFFFFF"/>
                </a:solidFill>
              </a:rPr>
              <a:t>xamarin.com</a:t>
            </a:r>
            <a:r>
              <a:rPr lang="en-US" sz="2600" spc="0" dirty="0">
                <a:solidFill>
                  <a:srgbClr val="FFFFFF"/>
                </a:solidFill>
              </a:rPr>
              <a:t>/testcloud</a:t>
            </a:r>
          </a:p>
        </p:txBody>
      </p:sp>
    </p:spTree>
    <p:extLst>
      <p:ext uri="{BB962C8B-B14F-4D97-AF65-F5344CB8AC3E}">
        <p14:creationId xmlns:p14="http://schemas.microsoft.com/office/powerpoint/2010/main" val="26040125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9626720" cy="917575"/>
          </a:xfrm>
        </p:spPr>
        <p:txBody>
          <a:bodyPr/>
          <a:lstStyle/>
          <a:p>
            <a:r>
              <a:rPr lang="en-US" dirty="0"/>
              <a:t>Kinder Chat code sharing</a:t>
            </a:r>
          </a:p>
        </p:txBody>
      </p:sp>
      <p:grpSp>
        <p:nvGrpSpPr>
          <p:cNvPr id="13" name="Group 12"/>
          <p:cNvGrpSpPr/>
          <p:nvPr/>
        </p:nvGrpSpPr>
        <p:grpSpPr>
          <a:xfrm>
            <a:off x="3969713" y="1861314"/>
            <a:ext cx="4497048" cy="4233576"/>
            <a:chOff x="1414883" y="2178894"/>
            <a:chExt cx="3558479" cy="3350008"/>
          </a:xfrm>
        </p:grpSpPr>
        <p:grpSp>
          <p:nvGrpSpPr>
            <p:cNvPr id="2" name="Group 1"/>
            <p:cNvGrpSpPr/>
            <p:nvPr/>
          </p:nvGrpSpPr>
          <p:grpSpPr>
            <a:xfrm>
              <a:off x="3732542" y="4054848"/>
              <a:ext cx="1240820" cy="1474054"/>
              <a:chOff x="4116680" y="3754545"/>
              <a:chExt cx="1240820" cy="1474054"/>
            </a:xfrm>
          </p:grpSpPr>
          <p:sp>
            <p:nvSpPr>
              <p:cNvPr id="52" name="Rectangle 51"/>
              <p:cNvSpPr/>
              <p:nvPr/>
            </p:nvSpPr>
            <p:spPr bwMode="auto">
              <a:xfrm>
                <a:off x="4367028" y="4244962"/>
                <a:ext cx="756305" cy="583984"/>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gradFill>
                      <a:gsLst>
                        <a:gs pos="0">
                          <a:srgbClr val="FFFFFF"/>
                        </a:gs>
                        <a:gs pos="100000">
                          <a:srgbClr val="FFFFFF"/>
                        </a:gs>
                      </a:gsLst>
                      <a:lin ang="5400000" scaled="0"/>
                    </a:gradFill>
                    <a:ea typeface="Segoe UI" pitchFamily="34" charset="0"/>
                    <a:cs typeface="Segoe UI" pitchFamily="34" charset="0"/>
                  </a:rPr>
                  <a:t> </a:t>
                </a:r>
              </a:p>
            </p:txBody>
          </p:sp>
          <p:sp>
            <p:nvSpPr>
              <p:cNvPr id="19" name="Title 2"/>
              <p:cNvSpPr txBox="1">
                <a:spLocks/>
              </p:cNvSpPr>
              <p:nvPr/>
            </p:nvSpPr>
            <p:spPr>
              <a:xfrm>
                <a:off x="4213037" y="3754545"/>
                <a:ext cx="1050499" cy="533806"/>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lnSpc>
                    <a:spcPct val="110000"/>
                  </a:lnSpc>
                </a:pPr>
                <a:r>
                  <a:rPr lang="en-US" sz="2000" b="1" spc="0" dirty="0">
                    <a:latin typeface="+mn-lt"/>
                  </a:rPr>
                  <a:t>20%</a:t>
                </a:r>
                <a:endParaRPr lang="en-US" sz="2000" b="1" spc="0" dirty="0"/>
              </a:p>
            </p:txBody>
          </p:sp>
          <p:sp>
            <p:nvSpPr>
              <p:cNvPr id="22" name="Title 2"/>
              <p:cNvSpPr txBox="1">
                <a:spLocks/>
              </p:cNvSpPr>
              <p:nvPr/>
            </p:nvSpPr>
            <p:spPr>
              <a:xfrm>
                <a:off x="4116680" y="4905668"/>
                <a:ext cx="1240820" cy="322931"/>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lnSpc>
                    <a:spcPct val="110000"/>
                  </a:lnSpc>
                </a:pPr>
                <a:r>
                  <a:rPr lang="en-US" sz="1400" spc="0" dirty="0">
                    <a:latin typeface="+mn-lt"/>
                  </a:rPr>
                  <a:t>Client / Server</a:t>
                </a:r>
              </a:p>
            </p:txBody>
          </p:sp>
        </p:grpSp>
        <p:grpSp>
          <p:nvGrpSpPr>
            <p:cNvPr id="12" name="Group 11"/>
            <p:cNvGrpSpPr/>
            <p:nvPr/>
          </p:nvGrpSpPr>
          <p:grpSpPr>
            <a:xfrm>
              <a:off x="2597344" y="2178894"/>
              <a:ext cx="1137354" cy="3350008"/>
              <a:chOff x="2728726" y="2178894"/>
              <a:chExt cx="1137354" cy="3350008"/>
            </a:xfrm>
          </p:grpSpPr>
          <p:grpSp>
            <p:nvGrpSpPr>
              <p:cNvPr id="8" name="Group 7"/>
              <p:cNvGrpSpPr/>
              <p:nvPr/>
            </p:nvGrpSpPr>
            <p:grpSpPr>
              <a:xfrm>
                <a:off x="2728726" y="2629043"/>
                <a:ext cx="1137354" cy="2899859"/>
                <a:chOff x="1417889" y="2328740"/>
                <a:chExt cx="1137354" cy="2899859"/>
              </a:xfrm>
            </p:grpSpPr>
            <p:sp>
              <p:nvSpPr>
                <p:cNvPr id="51" name="Rectangle 50"/>
                <p:cNvSpPr/>
                <p:nvPr/>
              </p:nvSpPr>
              <p:spPr bwMode="auto">
                <a:xfrm>
                  <a:off x="1621163" y="2819340"/>
                  <a:ext cx="771794" cy="2009606"/>
                </a:xfrm>
                <a:prstGeom prst="rect">
                  <a:avLst/>
                </a:prstGeom>
                <a:solidFill>
                  <a:srgbClr val="8DDF3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gradFill>
                        <a:gsLst>
                          <a:gs pos="0">
                            <a:srgbClr val="FFFFFF"/>
                          </a:gs>
                          <a:gs pos="100000">
                            <a:srgbClr val="FFFFFF"/>
                          </a:gs>
                        </a:gsLst>
                        <a:lin ang="5400000" scaled="0"/>
                      </a:gradFill>
                      <a:ea typeface="Segoe UI" pitchFamily="34" charset="0"/>
                      <a:cs typeface="Segoe UI" pitchFamily="34" charset="0"/>
                    </a:rPr>
                    <a:t> </a:t>
                  </a:r>
                </a:p>
              </p:txBody>
            </p:sp>
            <p:sp>
              <p:nvSpPr>
                <p:cNvPr id="17" name="Title 2"/>
                <p:cNvSpPr txBox="1">
                  <a:spLocks/>
                </p:cNvSpPr>
                <p:nvPr/>
              </p:nvSpPr>
              <p:spPr>
                <a:xfrm>
                  <a:off x="1473836" y="2328740"/>
                  <a:ext cx="1050499" cy="533806"/>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lnSpc>
                      <a:spcPct val="110000"/>
                    </a:lnSpc>
                  </a:pPr>
                  <a:r>
                    <a:rPr lang="en-US" sz="2000" b="1" spc="0" dirty="0">
                      <a:latin typeface="+mn-lt"/>
                    </a:rPr>
                    <a:t>70%</a:t>
                  </a:r>
                  <a:endParaRPr lang="en-US" sz="2000" b="1" spc="0" dirty="0"/>
                </a:p>
              </p:txBody>
            </p:sp>
            <p:sp>
              <p:nvSpPr>
                <p:cNvPr id="20" name="Title 2"/>
                <p:cNvSpPr txBox="1">
                  <a:spLocks/>
                </p:cNvSpPr>
                <p:nvPr/>
              </p:nvSpPr>
              <p:spPr>
                <a:xfrm>
                  <a:off x="1417889" y="4905668"/>
                  <a:ext cx="1137354" cy="322931"/>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lnSpc>
                      <a:spcPct val="110000"/>
                    </a:lnSpc>
                  </a:pPr>
                  <a:r>
                    <a:rPr lang="en-US" sz="1400" spc="0" dirty="0">
                      <a:latin typeface="+mn-lt"/>
                    </a:rPr>
                    <a:t>Android</a:t>
                  </a:r>
                </a:p>
              </p:txBody>
            </p:sp>
          </p:grpSp>
          <p:grpSp>
            <p:nvGrpSpPr>
              <p:cNvPr id="58" name="Group 57"/>
              <p:cNvGrpSpPr/>
              <p:nvPr/>
            </p:nvGrpSpPr>
            <p:grpSpPr>
              <a:xfrm>
                <a:off x="3108116" y="2178894"/>
                <a:ext cx="423266" cy="423266"/>
                <a:chOff x="3810000" y="3144890"/>
                <a:chExt cx="1028700" cy="1028700"/>
              </a:xfrm>
            </p:grpSpPr>
            <p:sp>
              <p:nvSpPr>
                <p:cNvPr id="62" name="Oval 61"/>
                <p:cNvSpPr/>
                <p:nvPr/>
              </p:nvSpPr>
              <p:spPr bwMode="auto">
                <a:xfrm>
                  <a:off x="3810000" y="3144890"/>
                  <a:ext cx="1028700" cy="1028700"/>
                </a:xfrm>
                <a:prstGeom prst="ellipse">
                  <a:avLst/>
                </a:prstGeom>
                <a:solidFill>
                  <a:srgbClr val="8DDF3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63" name="Picture 62" descr="Android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7337" y="3402859"/>
                  <a:ext cx="434973" cy="500220"/>
                </a:xfrm>
                <a:prstGeom prst="rect">
                  <a:avLst/>
                </a:prstGeom>
              </p:spPr>
            </p:pic>
          </p:grpSp>
        </p:grpSp>
        <p:grpSp>
          <p:nvGrpSpPr>
            <p:cNvPr id="66" name="Group 65"/>
            <p:cNvGrpSpPr/>
            <p:nvPr/>
          </p:nvGrpSpPr>
          <p:grpSpPr>
            <a:xfrm>
              <a:off x="1414883" y="3204760"/>
              <a:ext cx="1137354" cy="2324142"/>
              <a:chOff x="2995775" y="2904457"/>
              <a:chExt cx="1137354" cy="2324142"/>
            </a:xfrm>
          </p:grpSpPr>
          <p:sp>
            <p:nvSpPr>
              <p:cNvPr id="67" name="Rectangle 66"/>
              <p:cNvSpPr/>
              <p:nvPr/>
            </p:nvSpPr>
            <p:spPr bwMode="auto">
              <a:xfrm>
                <a:off x="3179352" y="3399442"/>
                <a:ext cx="751689" cy="1429504"/>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gradFill>
                      <a:gsLst>
                        <a:gs pos="0">
                          <a:srgbClr val="FFFFFF"/>
                        </a:gs>
                        <a:gs pos="100000">
                          <a:srgbClr val="FFFFFF"/>
                        </a:gs>
                      </a:gsLst>
                      <a:lin ang="5400000" scaled="0"/>
                    </a:gradFill>
                    <a:ea typeface="Segoe UI" pitchFamily="34" charset="0"/>
                    <a:cs typeface="Segoe UI" pitchFamily="34" charset="0"/>
                  </a:rPr>
                  <a:t> </a:t>
                </a:r>
              </a:p>
            </p:txBody>
          </p:sp>
          <p:sp>
            <p:nvSpPr>
              <p:cNvPr id="68" name="Title 2"/>
              <p:cNvSpPr txBox="1">
                <a:spLocks/>
              </p:cNvSpPr>
              <p:nvPr/>
            </p:nvSpPr>
            <p:spPr>
              <a:xfrm>
                <a:off x="3019604" y="2904457"/>
                <a:ext cx="1050499" cy="533806"/>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lnSpc>
                    <a:spcPct val="110000"/>
                  </a:lnSpc>
                </a:pPr>
                <a:r>
                  <a:rPr lang="en-US" sz="2000" b="1" spc="0" dirty="0">
                    <a:latin typeface="+mn-lt"/>
                  </a:rPr>
                  <a:t>50%</a:t>
                </a:r>
                <a:endParaRPr lang="en-US" sz="2000" b="1" spc="0" dirty="0"/>
              </a:p>
            </p:txBody>
          </p:sp>
          <p:sp>
            <p:nvSpPr>
              <p:cNvPr id="69" name="Title 2"/>
              <p:cNvSpPr txBox="1">
                <a:spLocks/>
              </p:cNvSpPr>
              <p:nvPr/>
            </p:nvSpPr>
            <p:spPr>
              <a:xfrm>
                <a:off x="2995775" y="4905668"/>
                <a:ext cx="1137354" cy="322931"/>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lnSpc>
                    <a:spcPct val="110000"/>
                  </a:lnSpc>
                </a:pPr>
                <a:r>
                  <a:rPr lang="en-US" sz="1400" spc="0" dirty="0">
                    <a:latin typeface="+mn-lt"/>
                  </a:rPr>
                  <a:t>iOS</a:t>
                </a:r>
              </a:p>
            </p:txBody>
          </p:sp>
        </p:grpSp>
        <p:grpSp>
          <p:nvGrpSpPr>
            <p:cNvPr id="70" name="Group 69"/>
            <p:cNvGrpSpPr/>
            <p:nvPr/>
          </p:nvGrpSpPr>
          <p:grpSpPr>
            <a:xfrm>
              <a:off x="1752938" y="2747723"/>
              <a:ext cx="423266" cy="423266"/>
              <a:chOff x="2338140" y="2725790"/>
              <a:chExt cx="1028700" cy="1028700"/>
            </a:xfrm>
          </p:grpSpPr>
          <p:sp>
            <p:nvSpPr>
              <p:cNvPr id="71" name="Oval 70"/>
              <p:cNvSpPr/>
              <p:nvPr/>
            </p:nvSpPr>
            <p:spPr bwMode="auto">
              <a:xfrm>
                <a:off x="2338140" y="2725790"/>
                <a:ext cx="1028700"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72" name="Picture 71" descr="Apple_logo.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9842" y="2938131"/>
                <a:ext cx="468069" cy="523138"/>
              </a:xfrm>
              <a:prstGeom prst="rect">
                <a:avLst/>
              </a:prstGeom>
            </p:spPr>
          </p:pic>
        </p:grpSp>
      </p:grpSp>
    </p:spTree>
    <p:extLst>
      <p:ext uri="{BB962C8B-B14F-4D97-AF65-F5344CB8AC3E}">
        <p14:creationId xmlns:p14="http://schemas.microsoft.com/office/powerpoint/2010/main" val="360532207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Xamarin + </a:t>
            </a:r>
            <a:r>
              <a:rPr lang="en-US" dirty="0" err="1"/>
              <a:t>Xamarin.Forms</a:t>
            </a:r>
            <a:endParaRPr lang="en-US" dirty="0"/>
          </a:p>
        </p:txBody>
      </p:sp>
      <p:sp>
        <p:nvSpPr>
          <p:cNvPr id="3" name="Text Placeholder 2"/>
          <p:cNvSpPr>
            <a:spLocks noGrp="1"/>
          </p:cNvSpPr>
          <p:nvPr>
            <p:ph type="body" sz="quarter" idx="10"/>
          </p:nvPr>
        </p:nvSpPr>
        <p:spPr>
          <a:xfrm>
            <a:off x="1016000" y="5351462"/>
            <a:ext cx="4597400" cy="484748"/>
          </a:xfrm>
        </p:spPr>
        <p:txBody>
          <a:bodyPr/>
          <a:lstStyle/>
          <a:p>
            <a:pPr algn="ctr">
              <a:lnSpc>
                <a:spcPct val="70000"/>
              </a:lnSpc>
            </a:pPr>
            <a:r>
              <a:rPr lang="en-US" sz="2600" dirty="0">
                <a:solidFill>
                  <a:schemeClr val="tx1"/>
                </a:solidFill>
                <a:latin typeface="+mn-lt"/>
              </a:rPr>
              <a:t>Traditional Xamarin Approach</a:t>
            </a:r>
          </a:p>
        </p:txBody>
      </p:sp>
      <p:sp>
        <p:nvSpPr>
          <p:cNvPr id="4" name="Text Placeholder 3"/>
          <p:cNvSpPr>
            <a:spLocks noGrp="1"/>
          </p:cNvSpPr>
          <p:nvPr>
            <p:ph type="body" sz="quarter" idx="11"/>
          </p:nvPr>
        </p:nvSpPr>
        <p:spPr>
          <a:xfrm>
            <a:off x="6680200" y="5351462"/>
            <a:ext cx="4559300" cy="921791"/>
          </a:xfrm>
        </p:spPr>
        <p:txBody>
          <a:bodyPr/>
          <a:lstStyle/>
          <a:p>
            <a:pPr algn="ctr">
              <a:lnSpc>
                <a:spcPct val="70000"/>
              </a:lnSpc>
            </a:pPr>
            <a:r>
              <a:rPr lang="en-US" sz="2600" dirty="0">
                <a:solidFill>
                  <a:schemeClr val="tx1"/>
                </a:solidFill>
                <a:latin typeface="+mn-lt"/>
              </a:rPr>
              <a:t>With </a:t>
            </a:r>
            <a:r>
              <a:rPr lang="en-US" sz="2600" dirty="0" err="1">
                <a:solidFill>
                  <a:schemeClr val="tx1"/>
                </a:solidFill>
                <a:latin typeface="+mn-lt"/>
              </a:rPr>
              <a:t>Xamarin.Forms</a:t>
            </a:r>
            <a:r>
              <a:rPr lang="en-US" sz="2600" dirty="0">
                <a:solidFill>
                  <a:schemeClr val="tx1"/>
                </a:solidFill>
                <a:latin typeface="+mn-lt"/>
              </a:rPr>
              <a:t>:</a:t>
            </a:r>
          </a:p>
          <a:p>
            <a:pPr algn="ctr">
              <a:lnSpc>
                <a:spcPct val="70000"/>
              </a:lnSpc>
            </a:pPr>
            <a:r>
              <a:rPr lang="en-US" sz="2600" dirty="0">
                <a:solidFill>
                  <a:schemeClr val="tx1"/>
                </a:solidFill>
              </a:rPr>
              <a:t>More code-sharing, all native</a:t>
            </a:r>
          </a:p>
        </p:txBody>
      </p:sp>
      <p:grpSp>
        <p:nvGrpSpPr>
          <p:cNvPr id="25" name="Group 24"/>
          <p:cNvGrpSpPr/>
          <p:nvPr/>
        </p:nvGrpSpPr>
        <p:grpSpPr>
          <a:xfrm>
            <a:off x="1019969" y="2514600"/>
            <a:ext cx="4760721" cy="2603501"/>
            <a:chOff x="2819400" y="2000727"/>
            <a:chExt cx="6212712" cy="3345973"/>
          </a:xfrm>
        </p:grpSpPr>
        <p:sp>
          <p:nvSpPr>
            <p:cNvPr id="26" name="Rectangle 25"/>
            <p:cNvSpPr/>
            <p:nvPr/>
          </p:nvSpPr>
          <p:spPr bwMode="auto">
            <a:xfrm>
              <a:off x="2819400" y="2108200"/>
              <a:ext cx="1981200" cy="457200"/>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gradFill>
                    <a:gsLst>
                      <a:gs pos="0">
                        <a:srgbClr val="FFFFFF"/>
                      </a:gs>
                      <a:gs pos="100000">
                        <a:srgbClr val="FFFFFF"/>
                      </a:gs>
                    </a:gsLst>
                    <a:lin ang="5400000" scaled="0"/>
                  </a:gradFill>
                  <a:ea typeface="Segoe UI" pitchFamily="34" charset="0"/>
                  <a:cs typeface="Segoe UI" pitchFamily="34" charset="0"/>
                </a:rPr>
                <a:t> </a:t>
              </a:r>
            </a:p>
          </p:txBody>
        </p:sp>
        <p:sp>
          <p:nvSpPr>
            <p:cNvPr id="27" name="Rectangle 26"/>
            <p:cNvSpPr/>
            <p:nvPr/>
          </p:nvSpPr>
          <p:spPr bwMode="auto">
            <a:xfrm>
              <a:off x="2819400" y="2588312"/>
              <a:ext cx="5994400" cy="2758388"/>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gradFill>
                    <a:gsLst>
                      <a:gs pos="0">
                        <a:srgbClr val="FFFFFF"/>
                      </a:gs>
                      <a:gs pos="100000">
                        <a:srgbClr val="FFFFFF"/>
                      </a:gs>
                    </a:gsLst>
                    <a:lin ang="5400000" scaled="0"/>
                  </a:gradFill>
                  <a:ea typeface="Segoe UI" pitchFamily="34" charset="0"/>
                  <a:cs typeface="Segoe UI" pitchFamily="34" charset="0"/>
                </a:rPr>
                <a:t> </a:t>
              </a:r>
            </a:p>
          </p:txBody>
        </p:sp>
        <p:sp>
          <p:nvSpPr>
            <p:cNvPr id="28" name="TextBox 27"/>
            <p:cNvSpPr txBox="1"/>
            <p:nvPr/>
          </p:nvSpPr>
          <p:spPr>
            <a:xfrm>
              <a:off x="2832102" y="2000728"/>
              <a:ext cx="1968499" cy="676389"/>
            </a:xfrm>
            <a:prstGeom prst="rect">
              <a:avLst/>
            </a:prstGeom>
            <a:noFill/>
          </p:spPr>
          <p:txBody>
            <a:bodyPr wrap="square" lIns="182880" tIns="146304" rIns="182880" bIns="146304" rtlCol="0">
              <a:spAutoFit/>
            </a:bodyPr>
            <a:lstStyle/>
            <a:p>
              <a:pPr algn="ctr" defTabSz="932472" fontAlgn="base">
                <a:spcBef>
                  <a:spcPct val="0"/>
                </a:spcBef>
                <a:spcAft>
                  <a:spcPct val="0"/>
                </a:spcAft>
              </a:pPr>
              <a:r>
                <a:rPr lang="en-US" sz="1500" dirty="0">
                  <a:solidFill>
                    <a:srgbClr val="FFFFFF"/>
                  </a:solidFill>
                </a:rPr>
                <a:t>iOS C# UI</a:t>
              </a:r>
            </a:p>
          </p:txBody>
        </p:sp>
        <p:sp>
          <p:nvSpPr>
            <p:cNvPr id="29" name="Rectangle 28"/>
            <p:cNvSpPr/>
            <p:nvPr/>
          </p:nvSpPr>
          <p:spPr bwMode="auto">
            <a:xfrm>
              <a:off x="4826000" y="2108200"/>
              <a:ext cx="1981200" cy="457200"/>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gradFill>
                    <a:gsLst>
                      <a:gs pos="0">
                        <a:srgbClr val="FFFFFF"/>
                      </a:gs>
                      <a:gs pos="100000">
                        <a:srgbClr val="FFFFFF"/>
                      </a:gs>
                    </a:gsLst>
                    <a:lin ang="5400000" scaled="0"/>
                  </a:gradFill>
                  <a:ea typeface="Segoe UI" pitchFamily="34" charset="0"/>
                  <a:cs typeface="Segoe UI" pitchFamily="34" charset="0"/>
                </a:rPr>
                <a:t> </a:t>
              </a:r>
            </a:p>
          </p:txBody>
        </p:sp>
        <p:sp>
          <p:nvSpPr>
            <p:cNvPr id="30" name="Rectangle 29"/>
            <p:cNvSpPr/>
            <p:nvPr/>
          </p:nvSpPr>
          <p:spPr bwMode="auto">
            <a:xfrm>
              <a:off x="6832600" y="2108200"/>
              <a:ext cx="1981200" cy="457200"/>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solidFill>
                    <a:srgbClr val="00BBF1"/>
                  </a:solidFill>
                  <a:ea typeface="Segoe UI" pitchFamily="34" charset="0"/>
                  <a:cs typeface="Segoe UI" pitchFamily="34" charset="0"/>
                </a:rPr>
                <a:t> </a:t>
              </a:r>
            </a:p>
          </p:txBody>
        </p:sp>
        <p:sp>
          <p:nvSpPr>
            <p:cNvPr id="31" name="TextBox 30"/>
            <p:cNvSpPr txBox="1"/>
            <p:nvPr/>
          </p:nvSpPr>
          <p:spPr>
            <a:xfrm>
              <a:off x="6605796" y="2000728"/>
              <a:ext cx="2426316" cy="676389"/>
            </a:xfrm>
            <a:prstGeom prst="rect">
              <a:avLst/>
            </a:prstGeom>
            <a:noFill/>
          </p:spPr>
          <p:txBody>
            <a:bodyPr wrap="square" lIns="182880" tIns="146304" rIns="182880" bIns="146304" rtlCol="0">
              <a:spAutoFit/>
            </a:bodyPr>
            <a:lstStyle/>
            <a:p>
              <a:pPr algn="ctr" defTabSz="932472" fontAlgn="base">
                <a:spcBef>
                  <a:spcPct val="0"/>
                </a:spcBef>
                <a:spcAft>
                  <a:spcPct val="0"/>
                </a:spcAft>
              </a:pPr>
              <a:r>
                <a:rPr lang="en-US" sz="1500" dirty="0">
                  <a:solidFill>
                    <a:srgbClr val="FFFFFF"/>
                  </a:solidFill>
                </a:rPr>
                <a:t>Windows C# UI</a:t>
              </a:r>
            </a:p>
          </p:txBody>
        </p:sp>
        <p:sp>
          <p:nvSpPr>
            <p:cNvPr id="32" name="TextBox 31"/>
            <p:cNvSpPr txBox="1"/>
            <p:nvPr/>
          </p:nvSpPr>
          <p:spPr>
            <a:xfrm>
              <a:off x="4637297" y="2000727"/>
              <a:ext cx="2353425" cy="676389"/>
            </a:xfrm>
            <a:prstGeom prst="rect">
              <a:avLst/>
            </a:prstGeom>
            <a:noFill/>
          </p:spPr>
          <p:txBody>
            <a:bodyPr wrap="square" lIns="182880" tIns="146304" rIns="182880" bIns="146304" rtlCol="0">
              <a:spAutoFit/>
            </a:bodyPr>
            <a:lstStyle/>
            <a:p>
              <a:pPr algn="ctr" defTabSz="932472" fontAlgn="base">
                <a:spcBef>
                  <a:spcPct val="0"/>
                </a:spcBef>
                <a:spcAft>
                  <a:spcPct val="0"/>
                </a:spcAft>
              </a:pPr>
              <a:r>
                <a:rPr lang="en-US" sz="1500" dirty="0">
                  <a:solidFill>
                    <a:srgbClr val="FFFFFF"/>
                  </a:solidFill>
                </a:rPr>
                <a:t>Android C# UI</a:t>
              </a:r>
            </a:p>
          </p:txBody>
        </p:sp>
      </p:grpSp>
      <p:grpSp>
        <p:nvGrpSpPr>
          <p:cNvPr id="7" name="Group 6"/>
          <p:cNvGrpSpPr/>
          <p:nvPr/>
        </p:nvGrpSpPr>
        <p:grpSpPr>
          <a:xfrm>
            <a:off x="1371601" y="1838670"/>
            <a:ext cx="3797300" cy="628137"/>
            <a:chOff x="1371601" y="1838670"/>
            <a:chExt cx="3797300" cy="628137"/>
          </a:xfrm>
        </p:grpSpPr>
        <p:grpSp>
          <p:nvGrpSpPr>
            <p:cNvPr id="46" name="Group 45"/>
            <p:cNvGrpSpPr/>
            <p:nvPr/>
          </p:nvGrpSpPr>
          <p:grpSpPr>
            <a:xfrm>
              <a:off x="1371601" y="1841014"/>
              <a:ext cx="625793" cy="625793"/>
              <a:chOff x="2057400" y="2654300"/>
              <a:chExt cx="1028700" cy="1028700"/>
            </a:xfrm>
          </p:grpSpPr>
          <p:sp>
            <p:nvSpPr>
              <p:cNvPr id="47" name="Oval 46"/>
              <p:cNvSpPr/>
              <p:nvPr/>
            </p:nvSpPr>
            <p:spPr bwMode="auto">
              <a:xfrm>
                <a:off x="2057400" y="2654300"/>
                <a:ext cx="1028700"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Picture 47" descr="Apple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103" y="2866641"/>
                <a:ext cx="468070" cy="523137"/>
              </a:xfrm>
              <a:prstGeom prst="rect">
                <a:avLst/>
              </a:prstGeom>
            </p:spPr>
          </p:pic>
        </p:grpSp>
        <p:grpSp>
          <p:nvGrpSpPr>
            <p:cNvPr id="49" name="Group 48"/>
            <p:cNvGrpSpPr/>
            <p:nvPr/>
          </p:nvGrpSpPr>
          <p:grpSpPr>
            <a:xfrm>
              <a:off x="2991123" y="1838670"/>
              <a:ext cx="625793" cy="625793"/>
              <a:chOff x="3810000" y="3073400"/>
              <a:chExt cx="1028700" cy="1028700"/>
            </a:xfrm>
          </p:grpSpPr>
          <p:sp>
            <p:nvSpPr>
              <p:cNvPr id="50" name="Oval 49"/>
              <p:cNvSpPr/>
              <p:nvPr/>
            </p:nvSpPr>
            <p:spPr bwMode="auto">
              <a:xfrm>
                <a:off x="3810000" y="3073400"/>
                <a:ext cx="1028700"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descr="Android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7337" y="3331368"/>
                <a:ext cx="434974" cy="500220"/>
              </a:xfrm>
              <a:prstGeom prst="rect">
                <a:avLst/>
              </a:prstGeom>
            </p:spPr>
          </p:pic>
        </p:grpSp>
        <p:grpSp>
          <p:nvGrpSpPr>
            <p:cNvPr id="52" name="Group 51"/>
            <p:cNvGrpSpPr/>
            <p:nvPr/>
          </p:nvGrpSpPr>
          <p:grpSpPr>
            <a:xfrm>
              <a:off x="4543108" y="1838670"/>
              <a:ext cx="625793" cy="625793"/>
              <a:chOff x="6083300" y="3073400"/>
              <a:chExt cx="1028700" cy="1028700"/>
            </a:xfrm>
          </p:grpSpPr>
          <p:sp>
            <p:nvSpPr>
              <p:cNvPr id="53" name="Oval 52"/>
              <p:cNvSpPr/>
              <p:nvPr/>
            </p:nvSpPr>
            <p:spPr bwMode="auto">
              <a:xfrm>
                <a:off x="6083300" y="3073400"/>
                <a:ext cx="1028700"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54" name="Picture 53" descr="Windows_logo.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5885" y="3365500"/>
                <a:ext cx="466044" cy="434974"/>
              </a:xfrm>
              <a:prstGeom prst="rect">
                <a:avLst/>
              </a:prstGeom>
            </p:spPr>
          </p:pic>
        </p:grpSp>
      </p:grpSp>
      <p:grpSp>
        <p:nvGrpSpPr>
          <p:cNvPr id="8" name="Group 7"/>
          <p:cNvGrpSpPr/>
          <p:nvPr/>
        </p:nvGrpSpPr>
        <p:grpSpPr>
          <a:xfrm>
            <a:off x="6671469" y="1838670"/>
            <a:ext cx="4593431" cy="3266731"/>
            <a:chOff x="6671469" y="1838670"/>
            <a:chExt cx="4593431" cy="3266731"/>
          </a:xfrm>
        </p:grpSpPr>
        <p:sp>
          <p:nvSpPr>
            <p:cNvPr id="35" name="Rectangle 34"/>
            <p:cNvSpPr/>
            <p:nvPr/>
          </p:nvSpPr>
          <p:spPr bwMode="auto">
            <a:xfrm>
              <a:off x="6671469" y="2585525"/>
              <a:ext cx="1518168" cy="68775"/>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gradFill>
                    <a:gsLst>
                      <a:gs pos="0">
                        <a:srgbClr val="FFFFFF"/>
                      </a:gs>
                      <a:gs pos="100000">
                        <a:srgbClr val="FFFFFF"/>
                      </a:gs>
                    </a:gsLst>
                    <a:lin ang="5400000" scaled="0"/>
                  </a:gradFill>
                  <a:ea typeface="Segoe UI" pitchFamily="34" charset="0"/>
                  <a:cs typeface="Segoe UI" pitchFamily="34" charset="0"/>
                </a:rPr>
                <a:t> </a:t>
              </a:r>
            </a:p>
          </p:txBody>
        </p:sp>
        <p:sp>
          <p:nvSpPr>
            <p:cNvPr id="36" name="Rectangle 35"/>
            <p:cNvSpPr/>
            <p:nvPr/>
          </p:nvSpPr>
          <p:spPr bwMode="auto">
            <a:xfrm>
              <a:off x="6671469" y="3378200"/>
              <a:ext cx="4593431" cy="1727201"/>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gradFill>
                    <a:gsLst>
                      <a:gs pos="0">
                        <a:srgbClr val="FFFFFF"/>
                      </a:gs>
                      <a:gs pos="100000">
                        <a:srgbClr val="FFFFFF"/>
                      </a:gs>
                    </a:gsLst>
                    <a:lin ang="5400000" scaled="0"/>
                  </a:gradFill>
                  <a:ea typeface="Segoe UI" pitchFamily="34" charset="0"/>
                  <a:cs typeface="Segoe UI" pitchFamily="34" charset="0"/>
                </a:rPr>
                <a:t> </a:t>
              </a:r>
            </a:p>
          </p:txBody>
        </p:sp>
        <p:sp>
          <p:nvSpPr>
            <p:cNvPr id="38" name="Rectangle 37"/>
            <p:cNvSpPr/>
            <p:nvPr/>
          </p:nvSpPr>
          <p:spPr bwMode="auto">
            <a:xfrm>
              <a:off x="8209101" y="2585525"/>
              <a:ext cx="1518168" cy="68775"/>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gradFill>
                    <a:gsLst>
                      <a:gs pos="0">
                        <a:srgbClr val="FFFFFF"/>
                      </a:gs>
                      <a:gs pos="100000">
                        <a:srgbClr val="FFFFFF"/>
                      </a:gs>
                    </a:gsLst>
                    <a:lin ang="5400000" scaled="0"/>
                  </a:gradFill>
                  <a:ea typeface="Segoe UI" pitchFamily="34" charset="0"/>
                  <a:cs typeface="Segoe UI" pitchFamily="34" charset="0"/>
                </a:rPr>
                <a:t> </a:t>
              </a:r>
            </a:p>
          </p:txBody>
        </p:sp>
        <p:sp>
          <p:nvSpPr>
            <p:cNvPr id="39" name="Rectangle 38"/>
            <p:cNvSpPr/>
            <p:nvPr/>
          </p:nvSpPr>
          <p:spPr bwMode="auto">
            <a:xfrm>
              <a:off x="9746732" y="2585525"/>
              <a:ext cx="1518168" cy="68775"/>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solidFill>
                    <a:srgbClr val="00BBF1"/>
                  </a:solidFill>
                  <a:ea typeface="Segoe UI" pitchFamily="34" charset="0"/>
                  <a:cs typeface="Segoe UI" pitchFamily="34" charset="0"/>
                </a:rPr>
                <a:t> </a:t>
              </a:r>
            </a:p>
          </p:txBody>
        </p:sp>
        <p:sp>
          <p:nvSpPr>
            <p:cNvPr id="42" name="TextBox 41"/>
            <p:cNvSpPr txBox="1"/>
            <p:nvPr/>
          </p:nvSpPr>
          <p:spPr>
            <a:xfrm>
              <a:off x="6681202" y="3791323"/>
              <a:ext cx="4583698" cy="695575"/>
            </a:xfrm>
            <a:prstGeom prst="rect">
              <a:avLst/>
            </a:prstGeom>
            <a:noFill/>
          </p:spPr>
          <p:txBody>
            <a:bodyPr wrap="square" lIns="182880" tIns="146304" rIns="182880" bIns="146304" rtlCol="0">
              <a:spAutoFit/>
            </a:bodyPr>
            <a:lstStyle/>
            <a:p>
              <a:pPr algn="ctr" defTabSz="932472" fontAlgn="base">
                <a:spcBef>
                  <a:spcPct val="0"/>
                </a:spcBef>
                <a:spcAft>
                  <a:spcPct val="0"/>
                </a:spcAft>
              </a:pPr>
              <a:r>
                <a:rPr lang="en-US" sz="2600" dirty="0">
                  <a:solidFill>
                    <a:srgbClr val="FFFFFF"/>
                  </a:solidFill>
                </a:rPr>
                <a:t>Shared C# Backend</a:t>
              </a:r>
            </a:p>
          </p:txBody>
        </p:sp>
        <p:sp>
          <p:nvSpPr>
            <p:cNvPr id="43" name="Rectangle 42"/>
            <p:cNvSpPr/>
            <p:nvPr/>
          </p:nvSpPr>
          <p:spPr bwMode="auto">
            <a:xfrm>
              <a:off x="6671469" y="2667001"/>
              <a:ext cx="4593431" cy="69849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gradFill>
                    <a:gsLst>
                      <a:gs pos="0">
                        <a:srgbClr val="FFFFFF"/>
                      </a:gs>
                      <a:gs pos="100000">
                        <a:srgbClr val="FFFFFF"/>
                      </a:gs>
                    </a:gsLst>
                    <a:lin ang="5400000" scaled="0"/>
                  </a:gradFill>
                  <a:ea typeface="Segoe UI" pitchFamily="34" charset="0"/>
                  <a:cs typeface="Segoe UI" pitchFamily="34" charset="0"/>
                </a:rPr>
                <a:t> </a:t>
              </a:r>
            </a:p>
          </p:txBody>
        </p:sp>
        <p:grpSp>
          <p:nvGrpSpPr>
            <p:cNvPr id="55" name="Group 54"/>
            <p:cNvGrpSpPr/>
            <p:nvPr/>
          </p:nvGrpSpPr>
          <p:grpSpPr>
            <a:xfrm>
              <a:off x="7073901" y="1838670"/>
              <a:ext cx="3797300" cy="628137"/>
              <a:chOff x="1371601" y="1838670"/>
              <a:chExt cx="3797300" cy="628137"/>
            </a:xfrm>
          </p:grpSpPr>
          <p:grpSp>
            <p:nvGrpSpPr>
              <p:cNvPr id="56" name="Group 55"/>
              <p:cNvGrpSpPr/>
              <p:nvPr/>
            </p:nvGrpSpPr>
            <p:grpSpPr>
              <a:xfrm>
                <a:off x="1371601" y="1841014"/>
                <a:ext cx="625793" cy="625793"/>
                <a:chOff x="2057400" y="2654300"/>
                <a:chExt cx="1028700" cy="1028700"/>
              </a:xfrm>
            </p:grpSpPr>
            <p:sp>
              <p:nvSpPr>
                <p:cNvPr id="63" name="Oval 62"/>
                <p:cNvSpPr/>
                <p:nvPr/>
              </p:nvSpPr>
              <p:spPr bwMode="auto">
                <a:xfrm>
                  <a:off x="2057400" y="2654300"/>
                  <a:ext cx="1028700"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64" name="Picture 63" descr="Apple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103" y="2866641"/>
                  <a:ext cx="468070" cy="523137"/>
                </a:xfrm>
                <a:prstGeom prst="rect">
                  <a:avLst/>
                </a:prstGeom>
              </p:spPr>
            </p:pic>
          </p:grpSp>
          <p:grpSp>
            <p:nvGrpSpPr>
              <p:cNvPr id="57" name="Group 56"/>
              <p:cNvGrpSpPr/>
              <p:nvPr/>
            </p:nvGrpSpPr>
            <p:grpSpPr>
              <a:xfrm>
                <a:off x="2991123" y="1838670"/>
                <a:ext cx="625793" cy="625793"/>
                <a:chOff x="3810000" y="3073400"/>
                <a:chExt cx="1028700" cy="1028700"/>
              </a:xfrm>
            </p:grpSpPr>
            <p:sp>
              <p:nvSpPr>
                <p:cNvPr id="61" name="Oval 60"/>
                <p:cNvSpPr/>
                <p:nvPr/>
              </p:nvSpPr>
              <p:spPr bwMode="auto">
                <a:xfrm>
                  <a:off x="3810000" y="3073400"/>
                  <a:ext cx="1028700"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62" name="Picture 61" descr="Android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7337" y="3331368"/>
                  <a:ext cx="434974" cy="500220"/>
                </a:xfrm>
                <a:prstGeom prst="rect">
                  <a:avLst/>
                </a:prstGeom>
              </p:spPr>
            </p:pic>
          </p:grpSp>
          <p:grpSp>
            <p:nvGrpSpPr>
              <p:cNvPr id="58" name="Group 57"/>
              <p:cNvGrpSpPr/>
              <p:nvPr/>
            </p:nvGrpSpPr>
            <p:grpSpPr>
              <a:xfrm>
                <a:off x="4543108" y="1838670"/>
                <a:ext cx="625793" cy="625793"/>
                <a:chOff x="6083300" y="3073400"/>
                <a:chExt cx="1028700" cy="1028700"/>
              </a:xfrm>
            </p:grpSpPr>
            <p:sp>
              <p:nvSpPr>
                <p:cNvPr id="59" name="Oval 58"/>
                <p:cNvSpPr/>
                <p:nvPr/>
              </p:nvSpPr>
              <p:spPr bwMode="auto">
                <a:xfrm>
                  <a:off x="6083300" y="3073400"/>
                  <a:ext cx="1028700"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60" name="Picture 59" descr="Windows_logo.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5885" y="3365500"/>
                  <a:ext cx="466044" cy="434974"/>
                </a:xfrm>
                <a:prstGeom prst="rect">
                  <a:avLst/>
                </a:prstGeom>
              </p:spPr>
            </p:pic>
          </p:grpSp>
        </p:grpSp>
        <p:sp>
          <p:nvSpPr>
            <p:cNvPr id="66" name="TextBox 65"/>
            <p:cNvSpPr txBox="1"/>
            <p:nvPr/>
          </p:nvSpPr>
          <p:spPr>
            <a:xfrm>
              <a:off x="6681202" y="2597523"/>
              <a:ext cx="4583698" cy="787908"/>
            </a:xfrm>
            <a:prstGeom prst="rect">
              <a:avLst/>
            </a:prstGeom>
            <a:noFill/>
          </p:spPr>
          <p:txBody>
            <a:bodyPr wrap="square" lIns="182880" tIns="146304" rIns="182880" bIns="146304" rtlCol="0">
              <a:spAutoFit/>
            </a:bodyPr>
            <a:lstStyle/>
            <a:p>
              <a:pPr algn="ctr" defTabSz="932472" fontAlgn="base">
                <a:spcBef>
                  <a:spcPct val="0"/>
                </a:spcBef>
                <a:spcAft>
                  <a:spcPct val="0"/>
                </a:spcAft>
              </a:pPr>
              <a:r>
                <a:rPr lang="en-US" sz="3200" dirty="0">
                  <a:solidFill>
                    <a:srgbClr val="FFFFFF"/>
                  </a:solidFill>
                </a:rPr>
                <a:t>Shared UI Code</a:t>
              </a:r>
            </a:p>
          </p:txBody>
        </p:sp>
      </p:grpSp>
      <p:sp>
        <p:nvSpPr>
          <p:cNvPr id="67" name="TextBox 66"/>
          <p:cNvSpPr txBox="1"/>
          <p:nvPr/>
        </p:nvSpPr>
        <p:spPr>
          <a:xfrm>
            <a:off x="1029702" y="3588123"/>
            <a:ext cx="4583698" cy="695575"/>
          </a:xfrm>
          <a:prstGeom prst="rect">
            <a:avLst/>
          </a:prstGeom>
          <a:noFill/>
        </p:spPr>
        <p:txBody>
          <a:bodyPr wrap="square" lIns="182880" tIns="146304" rIns="182880" bIns="146304" rtlCol="0">
            <a:spAutoFit/>
          </a:bodyPr>
          <a:lstStyle/>
          <a:p>
            <a:pPr algn="ctr" defTabSz="932472" fontAlgn="base">
              <a:spcBef>
                <a:spcPct val="0"/>
              </a:spcBef>
              <a:spcAft>
                <a:spcPct val="0"/>
              </a:spcAft>
            </a:pPr>
            <a:r>
              <a:rPr lang="en-US" sz="2600" dirty="0">
                <a:solidFill>
                  <a:srgbClr val="FFFFFF"/>
                </a:solidFill>
              </a:rPr>
              <a:t>Shared C# Backend</a:t>
            </a:r>
          </a:p>
        </p:txBody>
      </p:sp>
    </p:spTree>
    <p:extLst>
      <p:ext uri="{BB962C8B-B14F-4D97-AF65-F5344CB8AC3E}">
        <p14:creationId xmlns:p14="http://schemas.microsoft.com/office/powerpoint/2010/main" val="3521186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XamarinUniversity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2487" y="1388768"/>
            <a:ext cx="8191500" cy="1146365"/>
          </a:xfrm>
          <a:prstGeom prst="rect">
            <a:avLst/>
          </a:prstGeom>
        </p:spPr>
      </p:pic>
      <p:sp>
        <p:nvSpPr>
          <p:cNvPr id="7" name="Title 1"/>
          <p:cNvSpPr txBox="1">
            <a:spLocks/>
          </p:cNvSpPr>
          <p:nvPr/>
        </p:nvSpPr>
        <p:spPr>
          <a:xfrm>
            <a:off x="1189037" y="5707062"/>
            <a:ext cx="10210800" cy="611187"/>
          </a:xfrm>
          <a:prstGeom prst="rect">
            <a:avLst/>
          </a:prstGeom>
        </p:spPr>
        <p:txBody>
          <a:bodyPr vert="horz" wrap="square" lIns="146304" tIns="91440" rIns="146304" bIns="91440" rtlCol="0" anchor="t">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sz="2600" spc="0" err="1">
                <a:solidFill>
                  <a:srgbClr val="FFFFFF"/>
                </a:solidFill>
              </a:rPr>
              <a:t>xamarin.com</a:t>
            </a:r>
            <a:r>
              <a:rPr sz="2600" spc="0">
                <a:solidFill>
                  <a:srgbClr val="FFFFFF"/>
                </a:solidFill>
              </a:rPr>
              <a:t>/university</a:t>
            </a:r>
          </a:p>
        </p:txBody>
      </p:sp>
      <p:grpSp>
        <p:nvGrpSpPr>
          <p:cNvPr id="3" name="Group 2"/>
          <p:cNvGrpSpPr/>
          <p:nvPr/>
        </p:nvGrpSpPr>
        <p:grpSpPr>
          <a:xfrm>
            <a:off x="1093787" y="3268662"/>
            <a:ext cx="10248900" cy="1292662"/>
            <a:chOff x="846137" y="3881000"/>
            <a:chExt cx="10248900" cy="1292662"/>
          </a:xfrm>
        </p:grpSpPr>
        <p:sp>
          <p:nvSpPr>
            <p:cNvPr id="10" name="TextBox 2"/>
            <p:cNvSpPr txBox="1">
              <a:spLocks noChangeArrowheads="1"/>
            </p:cNvSpPr>
            <p:nvPr/>
          </p:nvSpPr>
          <p:spPr bwMode="auto">
            <a:xfrm>
              <a:off x="846137" y="3881000"/>
              <a:ext cx="2826455" cy="1292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r>
                <a:rPr lang="en-US" sz="2600" dirty="0">
                  <a:solidFill>
                    <a:srgbClr val="FFFFFF"/>
                  </a:solidFill>
                  <a:latin typeface="Segoe UI"/>
                  <a:cs typeface="Helvetica"/>
                </a:rPr>
                <a:t>Unrivaled Mobile Development Training</a:t>
              </a:r>
            </a:p>
          </p:txBody>
        </p:sp>
        <p:sp>
          <p:nvSpPr>
            <p:cNvPr id="11" name="Rectangle 4"/>
            <p:cNvSpPr>
              <a:spLocks noChangeArrowheads="1"/>
            </p:cNvSpPr>
            <p:nvPr/>
          </p:nvSpPr>
          <p:spPr bwMode="auto">
            <a:xfrm>
              <a:off x="3932237" y="3881000"/>
              <a:ext cx="7162800" cy="1292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2600" dirty="0">
                  <a:solidFill>
                    <a:srgbClr val="FFFFFF"/>
                  </a:solidFill>
                  <a:latin typeface="Segoe UI Light"/>
                  <a:cs typeface="Helvetica Light"/>
                </a:rPr>
                <a:t>Live unlimited mobile development training from mobile experts, in your time-zone, on your schedule, and as often as you'd like.</a:t>
              </a:r>
            </a:p>
          </p:txBody>
        </p:sp>
      </p:grpSp>
    </p:spTree>
    <p:extLst>
      <p:ext uri="{BB962C8B-B14F-4D97-AF65-F5344CB8AC3E}">
        <p14:creationId xmlns:p14="http://schemas.microsoft.com/office/powerpoint/2010/main" val="16534481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954087" y="1719262"/>
            <a:ext cx="10528300" cy="838200"/>
          </a:xfrm>
          <a:prstGeom prst="rect">
            <a:avLst/>
          </a:prstGeom>
        </p:spPr>
        <p:txBody>
          <a:bodyPr vert="horz" wrap="square" lIns="182880" tIns="146304" rIns="182880" bIns="146304"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932742">
              <a:lnSpc>
                <a:spcPct val="60000"/>
              </a:lnSpc>
              <a:buClr>
                <a:srgbClr val="FFFFFF"/>
              </a:buClr>
              <a:buSzPct val="90000"/>
            </a:pPr>
            <a:r>
              <a:rPr lang="en-US" sz="7800" spc="0" dirty="0">
                <a:solidFill>
                  <a:srgbClr val="404040"/>
                </a:solidFill>
              </a:rPr>
              <a:t>Thank you.</a:t>
            </a:r>
            <a:endParaRPr lang="en-US" sz="7800" spc="0" dirty="0">
              <a:solidFill>
                <a:srgbClr val="404040"/>
              </a:solidFill>
              <a:latin typeface="Segoe UI"/>
            </a:endParaRPr>
          </a:p>
        </p:txBody>
      </p:sp>
      <p:sp>
        <p:nvSpPr>
          <p:cNvPr id="8" name="TextBox 7"/>
          <p:cNvSpPr txBox="1"/>
          <p:nvPr/>
        </p:nvSpPr>
        <p:spPr>
          <a:xfrm>
            <a:off x="4229100" y="-863600"/>
            <a:ext cx="369332" cy="634020"/>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rgbClr val="404040"/>
                  </a:gs>
                  <a:gs pos="30000">
                    <a:srgbClr val="404040"/>
                  </a:gs>
                </a:gsLst>
                <a:lin ang="5400000" scaled="0"/>
              </a:gradFill>
            </a:endParaRPr>
          </a:p>
        </p:txBody>
      </p:sp>
      <p:grpSp>
        <p:nvGrpSpPr>
          <p:cNvPr id="3" name="Group 2"/>
          <p:cNvGrpSpPr/>
          <p:nvPr/>
        </p:nvGrpSpPr>
        <p:grpSpPr>
          <a:xfrm flipH="1">
            <a:off x="5446028" y="3962399"/>
            <a:ext cx="1544418" cy="2158998"/>
            <a:chOff x="809012" y="4366696"/>
            <a:chExt cx="1448977" cy="1962665"/>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3363" y="4366696"/>
              <a:ext cx="504626" cy="1955811"/>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012" y="4401331"/>
              <a:ext cx="568224" cy="1928030"/>
            </a:xfrm>
            <a:prstGeom prst="rect">
              <a:avLst/>
            </a:prstGeom>
          </p:spPr>
        </p:pic>
      </p:grpSp>
      <p:grpSp>
        <p:nvGrpSpPr>
          <p:cNvPr id="4" name="Group 3"/>
          <p:cNvGrpSpPr/>
          <p:nvPr/>
        </p:nvGrpSpPr>
        <p:grpSpPr>
          <a:xfrm>
            <a:off x="1702349" y="4152800"/>
            <a:ext cx="9006376" cy="1661942"/>
            <a:chOff x="1740449" y="4152800"/>
            <a:chExt cx="9006376" cy="1661942"/>
          </a:xfrm>
        </p:grpSpPr>
        <p:grpSp>
          <p:nvGrpSpPr>
            <p:cNvPr id="15" name="Group 14"/>
            <p:cNvGrpSpPr/>
            <p:nvPr/>
          </p:nvGrpSpPr>
          <p:grpSpPr>
            <a:xfrm>
              <a:off x="1740449" y="4152800"/>
              <a:ext cx="3435838" cy="1661942"/>
              <a:chOff x="23324" y="2520850"/>
              <a:chExt cx="3435838" cy="1661942"/>
            </a:xfrm>
          </p:grpSpPr>
          <p:cxnSp>
            <p:nvCxnSpPr>
              <p:cNvPr id="16" name="Straight Connector 15"/>
              <p:cNvCxnSpPr/>
              <p:nvPr/>
            </p:nvCxnSpPr>
            <p:spPr>
              <a:xfrm>
                <a:off x="190500" y="3332162"/>
                <a:ext cx="3217862" cy="0"/>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23324" y="2520850"/>
                <a:ext cx="3385038" cy="65402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14288" rtlCol="0" anchor="ctr">
                <a:spAutoFit/>
              </a:bodyPr>
              <a:lstStyle/>
              <a:p>
                <a:pPr algn="r"/>
                <a:r>
                  <a:rPr lang="en-US" sz="2000" dirty="0">
                    <a:solidFill>
                      <a:srgbClr val="404040"/>
                    </a:solidFill>
                    <a:cs typeface="Arial"/>
                  </a:rPr>
                  <a:t>Miguel </a:t>
                </a:r>
                <a:r>
                  <a:rPr lang="en-US" sz="2000" dirty="0" err="1">
                    <a:solidFill>
                      <a:srgbClr val="404040"/>
                    </a:solidFill>
                    <a:cs typeface="Arial"/>
                  </a:rPr>
                  <a:t>de Icaza</a:t>
                </a:r>
                <a:endParaRPr lang="en-US" sz="2000" dirty="0">
                  <a:solidFill>
                    <a:srgbClr val="404040"/>
                  </a:solidFill>
                  <a:cs typeface="Arial"/>
                </a:endParaRPr>
              </a:p>
              <a:p>
                <a:pPr algn="r"/>
                <a:r>
                  <a:rPr lang="en-US" sz="2000" dirty="0">
                    <a:solidFill>
                      <a:srgbClr val="404040"/>
                    </a:solidFill>
                    <a:latin typeface="Segoe UI Light"/>
                    <a:cs typeface="Arial"/>
                  </a:rPr>
                  <a:t>CTO and Co-founder, Xamarin</a:t>
                </a:r>
              </a:p>
            </p:txBody>
          </p:sp>
          <p:sp>
            <p:nvSpPr>
              <p:cNvPr id="21" name="TextBox 20"/>
              <p:cNvSpPr txBox="1"/>
              <p:nvPr/>
            </p:nvSpPr>
            <p:spPr>
              <a:xfrm>
                <a:off x="905906" y="3370262"/>
                <a:ext cx="2553256" cy="812530"/>
              </a:xfrm>
              <a:prstGeom prst="rect">
                <a:avLst/>
              </a:prstGeom>
              <a:noFill/>
            </p:spPr>
            <p:txBody>
              <a:bodyPr wrap="square" rtlCol="0">
                <a:spAutoFit/>
              </a:bodyPr>
              <a:lstStyle/>
              <a:p>
                <a:pPr algn="r">
                  <a:lnSpc>
                    <a:spcPct val="130000"/>
                  </a:lnSpc>
                </a:pPr>
                <a:r>
                  <a:rPr lang="en-US" dirty="0" err="1">
                    <a:solidFill>
                      <a:srgbClr val="404040"/>
                    </a:solidFill>
                    <a:latin typeface="Segoe UI Light"/>
                    <a:cs typeface="Arial"/>
                  </a:rPr>
                  <a:t>miguel@xamarin.com</a:t>
                </a:r>
              </a:p>
              <a:p>
                <a:pPr algn="r">
                  <a:lnSpc>
                    <a:spcPct val="130000"/>
                  </a:lnSpc>
                </a:pPr>
                <a:r>
                  <a:rPr lang="en-US" dirty="0">
                    <a:solidFill>
                      <a:srgbClr val="404040"/>
                    </a:solidFill>
                    <a:latin typeface="Segoe UI Light"/>
                    <a:cs typeface="Arial"/>
                  </a:rPr>
                  <a:t>@</a:t>
                </a:r>
                <a:r>
                  <a:rPr lang="en-US" dirty="0" err="1">
                    <a:solidFill>
                      <a:srgbClr val="404040"/>
                    </a:solidFill>
                    <a:latin typeface="Segoe UI Light"/>
                    <a:cs typeface="Arial"/>
                  </a:rPr>
                  <a:t>migueldeicaza</a:t>
                </a:r>
                <a:endParaRPr lang="en-US" dirty="0">
                  <a:solidFill>
                    <a:srgbClr val="404040"/>
                  </a:solidFill>
                  <a:latin typeface="Segoe UI Light"/>
                  <a:cs typeface="Arial"/>
                </a:endParaRPr>
              </a:p>
            </p:txBody>
          </p:sp>
        </p:grpSp>
        <p:grpSp>
          <p:nvGrpSpPr>
            <p:cNvPr id="22" name="Group 21"/>
            <p:cNvGrpSpPr/>
            <p:nvPr/>
          </p:nvGrpSpPr>
          <p:grpSpPr>
            <a:xfrm>
              <a:off x="7310987" y="4152800"/>
              <a:ext cx="3435838" cy="1661942"/>
              <a:chOff x="8311662" y="3003450"/>
              <a:chExt cx="3435838" cy="1661942"/>
            </a:xfrm>
          </p:grpSpPr>
          <p:cxnSp>
            <p:nvCxnSpPr>
              <p:cNvPr id="23" name="Straight Connector 22"/>
              <p:cNvCxnSpPr/>
              <p:nvPr/>
            </p:nvCxnSpPr>
            <p:spPr>
              <a:xfrm>
                <a:off x="8387862" y="3840162"/>
                <a:ext cx="3200400" cy="0"/>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8362462" y="3003450"/>
                <a:ext cx="3385038" cy="65402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14288" rtlCol="0" anchor="ctr">
                <a:spAutoFit/>
              </a:bodyPr>
              <a:lstStyle/>
              <a:p>
                <a:r>
                  <a:rPr lang="en-US" sz="2000" dirty="0">
                    <a:solidFill>
                      <a:srgbClr val="404040"/>
                    </a:solidFill>
                    <a:cs typeface="Arial"/>
                  </a:rPr>
                  <a:t>James Montemagno</a:t>
                </a:r>
              </a:p>
              <a:p>
                <a:r>
                  <a:rPr lang="en-US" sz="2000" dirty="0">
                    <a:solidFill>
                      <a:srgbClr val="404040"/>
                    </a:solidFill>
                    <a:latin typeface="Segoe UI Light"/>
                    <a:cs typeface="Arial"/>
                  </a:rPr>
                  <a:t>Developer Evangelist, Xamarin</a:t>
                </a:r>
              </a:p>
            </p:txBody>
          </p:sp>
          <p:sp>
            <p:nvSpPr>
              <p:cNvPr id="25" name="TextBox 24"/>
              <p:cNvSpPr txBox="1"/>
              <p:nvPr/>
            </p:nvSpPr>
            <p:spPr>
              <a:xfrm>
                <a:off x="8311662" y="3852862"/>
                <a:ext cx="2553256" cy="812530"/>
              </a:xfrm>
              <a:prstGeom prst="rect">
                <a:avLst/>
              </a:prstGeom>
              <a:noFill/>
            </p:spPr>
            <p:txBody>
              <a:bodyPr wrap="square" rtlCol="0">
                <a:spAutoFit/>
              </a:bodyPr>
              <a:lstStyle/>
              <a:p>
                <a:pPr>
                  <a:lnSpc>
                    <a:spcPct val="130000"/>
                  </a:lnSpc>
                </a:pPr>
                <a:r>
                  <a:rPr lang="en-US" dirty="0" err="1">
                    <a:solidFill>
                      <a:srgbClr val="404040"/>
                    </a:solidFill>
                    <a:latin typeface="Segoe UI Light"/>
                    <a:cs typeface="Arial"/>
                  </a:rPr>
                  <a:t>james@xamarin.com</a:t>
                </a:r>
              </a:p>
              <a:p>
                <a:pPr>
                  <a:lnSpc>
                    <a:spcPct val="130000"/>
                  </a:lnSpc>
                </a:pPr>
                <a:r>
                  <a:rPr lang="en-US" dirty="0">
                    <a:solidFill>
                      <a:srgbClr val="404040"/>
                    </a:solidFill>
                    <a:latin typeface="Segoe UI Light"/>
                    <a:cs typeface="Arial"/>
                  </a:rPr>
                  <a:t>@</a:t>
                </a:r>
                <a:r>
                  <a:rPr lang="en-US" dirty="0" err="1">
                    <a:solidFill>
                      <a:srgbClr val="404040"/>
                    </a:solidFill>
                    <a:latin typeface="Segoe UI Light"/>
                    <a:cs typeface="Arial"/>
                  </a:rPr>
                  <a:t>JamesMontemagno</a:t>
                </a:r>
                <a:endParaRPr lang="en-US" dirty="0">
                  <a:solidFill>
                    <a:srgbClr val="404040"/>
                  </a:solidFill>
                  <a:latin typeface="Segoe UI Light"/>
                  <a:cs typeface="Arial"/>
                </a:endParaRPr>
              </a:p>
            </p:txBody>
          </p:sp>
        </p:grpSp>
      </p:grpSp>
    </p:spTree>
    <p:extLst>
      <p:ext uri="{BB962C8B-B14F-4D97-AF65-F5344CB8AC3E}">
        <p14:creationId xmlns:p14="http://schemas.microsoft.com/office/powerpoint/2010/main" val="5326706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6987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bwMode="auto">
          <a:xfrm>
            <a:off x="1183466" y="3945341"/>
            <a:ext cx="10087713" cy="1291040"/>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gradFill>
                  <a:gsLst>
                    <a:gs pos="0">
                      <a:srgbClr val="FFFFFF"/>
                    </a:gs>
                    <a:gs pos="100000">
                      <a:srgbClr val="FFFFFF"/>
                    </a:gs>
                  </a:gsLst>
                  <a:lin ang="5400000" scaled="0"/>
                </a:gradFill>
                <a:ea typeface="Segoe UI" pitchFamily="34" charset="0"/>
                <a:cs typeface="Segoe UI" pitchFamily="34" charset="0"/>
              </a:rPr>
              <a:t> </a:t>
            </a:r>
          </a:p>
        </p:txBody>
      </p:sp>
      <p:sp>
        <p:nvSpPr>
          <p:cNvPr id="2" name="Title 1"/>
          <p:cNvSpPr>
            <a:spLocks noGrp="1"/>
          </p:cNvSpPr>
          <p:nvPr>
            <p:ph type="title"/>
          </p:nvPr>
        </p:nvSpPr>
        <p:spPr>
          <a:xfrm>
            <a:off x="273455" y="295274"/>
            <a:ext cx="11889564" cy="917575"/>
          </a:xfrm>
        </p:spPr>
        <p:txBody>
          <a:bodyPr/>
          <a:lstStyle/>
          <a:p>
            <a:pPr algn="ctr"/>
            <a:r>
              <a:rPr lang="en-US" dirty="0" err="1"/>
              <a:t>Xamarin’s</a:t>
            </a:r>
            <a:r>
              <a:rPr lang="en-US" dirty="0"/>
              <a:t> Unique Approach</a:t>
            </a:r>
          </a:p>
        </p:txBody>
      </p:sp>
      <p:sp>
        <p:nvSpPr>
          <p:cNvPr id="14" name="TextBox 13"/>
          <p:cNvSpPr txBox="1"/>
          <p:nvPr/>
        </p:nvSpPr>
        <p:spPr>
          <a:xfrm>
            <a:off x="427037" y="5753465"/>
            <a:ext cx="11582400" cy="664797"/>
          </a:xfrm>
          <a:prstGeom prst="rect">
            <a:avLst/>
          </a:prstGeom>
          <a:noFill/>
        </p:spPr>
        <p:txBody>
          <a:bodyPr wrap="square" lIns="182880" tIns="146304" rIns="182880" bIns="146304" rtlCol="0">
            <a:spAutoFit/>
          </a:bodyPr>
          <a:lstStyle/>
          <a:p>
            <a:pPr algn="ctr" defTabSz="932472" fontAlgn="base">
              <a:spcBef>
                <a:spcPct val="0"/>
              </a:spcBef>
              <a:spcAft>
                <a:spcPct val="0"/>
              </a:spcAft>
            </a:pPr>
            <a:r>
              <a:rPr lang="en-US" sz="2400" dirty="0">
                <a:solidFill>
                  <a:srgbClr val="70ACBB"/>
                </a:solidFill>
              </a:rPr>
              <a:t>Shared C# codebase  </a:t>
            </a:r>
            <a:r>
              <a:rPr lang="en-US" sz="2400" dirty="0">
                <a:solidFill>
                  <a:srgbClr val="6FBD23"/>
                </a:solidFill>
              </a:rPr>
              <a:t>•</a:t>
            </a:r>
            <a:r>
              <a:rPr lang="en-US" sz="2400" dirty="0">
                <a:solidFill>
                  <a:srgbClr val="16ACEE"/>
                </a:solidFill>
              </a:rPr>
              <a:t>  </a:t>
            </a:r>
            <a:r>
              <a:rPr lang="en-US" sz="2400" dirty="0">
                <a:solidFill>
                  <a:srgbClr val="70ACBB"/>
                </a:solidFill>
              </a:rPr>
              <a:t>100% native API access</a:t>
            </a:r>
            <a:r>
              <a:rPr lang="en-US" sz="2400" dirty="0">
                <a:solidFill>
                  <a:srgbClr val="16ACEE"/>
                </a:solidFill>
              </a:rPr>
              <a:t>  </a:t>
            </a:r>
            <a:r>
              <a:rPr lang="en-US" sz="2400" dirty="0">
                <a:solidFill>
                  <a:srgbClr val="6FBD23"/>
                </a:solidFill>
              </a:rPr>
              <a:t>•</a:t>
            </a:r>
            <a:r>
              <a:rPr lang="en-US" sz="2400" dirty="0">
                <a:solidFill>
                  <a:srgbClr val="16ACEE"/>
                </a:solidFill>
              </a:rPr>
              <a:t>  </a:t>
            </a:r>
            <a:r>
              <a:rPr lang="en-US" sz="2400" dirty="0">
                <a:solidFill>
                  <a:srgbClr val="70ACBB"/>
                </a:solidFill>
              </a:rPr>
              <a:t>High performance</a:t>
            </a:r>
          </a:p>
        </p:txBody>
      </p:sp>
      <p:grpSp>
        <p:nvGrpSpPr>
          <p:cNvPr id="11" name="Group 10"/>
          <p:cNvGrpSpPr/>
          <p:nvPr/>
        </p:nvGrpSpPr>
        <p:grpSpPr>
          <a:xfrm>
            <a:off x="1183466" y="1537995"/>
            <a:ext cx="10080188" cy="4151605"/>
            <a:chOff x="1195142" y="1537995"/>
            <a:chExt cx="10080188" cy="4151605"/>
          </a:xfrm>
        </p:grpSpPr>
        <p:sp>
          <p:nvSpPr>
            <p:cNvPr id="18" name="Rectangle 17"/>
            <p:cNvSpPr/>
            <p:nvPr/>
          </p:nvSpPr>
          <p:spPr bwMode="auto">
            <a:xfrm>
              <a:off x="1195142" y="2301954"/>
              <a:ext cx="2160116" cy="489101"/>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gradFill>
                    <a:gsLst>
                      <a:gs pos="0">
                        <a:srgbClr val="FFFFFF"/>
                      </a:gs>
                      <a:gs pos="100000">
                        <a:srgbClr val="FFFFFF"/>
                      </a:gs>
                    </a:gsLst>
                    <a:lin ang="5400000" scaled="0"/>
                  </a:gradFill>
                  <a:ea typeface="Segoe UI" pitchFamily="34" charset="0"/>
                  <a:cs typeface="Segoe UI" pitchFamily="34" charset="0"/>
                </a:rPr>
                <a:t> </a:t>
              </a:r>
            </a:p>
          </p:txBody>
        </p:sp>
        <p:sp>
          <p:nvSpPr>
            <p:cNvPr id="24" name="Rectangle 23"/>
            <p:cNvSpPr/>
            <p:nvPr/>
          </p:nvSpPr>
          <p:spPr bwMode="auto">
            <a:xfrm>
              <a:off x="1195142" y="2818228"/>
              <a:ext cx="6535737" cy="1104708"/>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gradFill>
                    <a:gsLst>
                      <a:gs pos="0">
                        <a:srgbClr val="FFFFFF"/>
                      </a:gs>
                      <a:gs pos="100000">
                        <a:srgbClr val="FFFFFF"/>
                      </a:gs>
                    </a:gsLst>
                    <a:lin ang="5400000" scaled="0"/>
                  </a:gradFill>
                  <a:ea typeface="Segoe UI" pitchFamily="34" charset="0"/>
                  <a:cs typeface="Segoe UI" pitchFamily="34" charset="0"/>
                </a:rPr>
                <a:t> </a:t>
              </a:r>
            </a:p>
          </p:txBody>
        </p:sp>
        <p:sp>
          <p:nvSpPr>
            <p:cNvPr id="34" name="TextBox 33"/>
            <p:cNvSpPr txBox="1"/>
            <p:nvPr/>
          </p:nvSpPr>
          <p:spPr>
            <a:xfrm>
              <a:off x="1208990" y="2274286"/>
              <a:ext cx="2146268" cy="579483"/>
            </a:xfrm>
            <a:prstGeom prst="rect">
              <a:avLst/>
            </a:prstGeom>
            <a:noFill/>
          </p:spPr>
          <p:txBody>
            <a:bodyPr wrap="square" lIns="182880" tIns="146304" rIns="182880" bIns="146304" rtlCol="0">
              <a:spAutoFit/>
            </a:bodyPr>
            <a:lstStyle/>
            <a:p>
              <a:pPr algn="ctr" defTabSz="932472" fontAlgn="base">
                <a:spcBef>
                  <a:spcPct val="0"/>
                </a:spcBef>
                <a:spcAft>
                  <a:spcPct val="0"/>
                </a:spcAft>
              </a:pPr>
              <a:r>
                <a:rPr lang="en-US" sz="1600" dirty="0">
                  <a:solidFill>
                    <a:schemeClr val="bg1"/>
                  </a:solidFill>
                </a:rPr>
                <a:t>iOS C# UI</a:t>
              </a:r>
            </a:p>
          </p:txBody>
        </p:sp>
        <p:sp>
          <p:nvSpPr>
            <p:cNvPr id="37" name="Rectangle 36"/>
            <p:cNvSpPr/>
            <p:nvPr/>
          </p:nvSpPr>
          <p:spPr bwMode="auto">
            <a:xfrm>
              <a:off x="3382952" y="2301954"/>
              <a:ext cx="2160116" cy="489101"/>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gradFill>
                    <a:gsLst>
                      <a:gs pos="0">
                        <a:srgbClr val="FFFFFF"/>
                      </a:gs>
                      <a:gs pos="100000">
                        <a:srgbClr val="FFFFFF"/>
                      </a:gs>
                    </a:gsLst>
                    <a:lin ang="5400000" scaled="0"/>
                  </a:gradFill>
                  <a:ea typeface="Segoe UI" pitchFamily="34" charset="0"/>
                  <a:cs typeface="Segoe UI" pitchFamily="34" charset="0"/>
                </a:rPr>
                <a:t> </a:t>
              </a:r>
            </a:p>
          </p:txBody>
        </p:sp>
        <p:sp>
          <p:nvSpPr>
            <p:cNvPr id="40" name="Rectangle 39"/>
            <p:cNvSpPr/>
            <p:nvPr/>
          </p:nvSpPr>
          <p:spPr bwMode="auto">
            <a:xfrm>
              <a:off x="5570763" y="2301954"/>
              <a:ext cx="2160116" cy="489101"/>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solidFill>
                    <a:srgbClr val="00BBF1"/>
                  </a:solidFill>
                  <a:ea typeface="Segoe UI" pitchFamily="34" charset="0"/>
                  <a:cs typeface="Segoe UI" pitchFamily="34" charset="0"/>
                </a:rPr>
                <a:t> </a:t>
              </a:r>
            </a:p>
          </p:txBody>
        </p:sp>
        <p:sp>
          <p:nvSpPr>
            <p:cNvPr id="42" name="TextBox 41"/>
            <p:cNvSpPr txBox="1"/>
            <p:nvPr/>
          </p:nvSpPr>
          <p:spPr>
            <a:xfrm>
              <a:off x="5584611" y="2274286"/>
              <a:ext cx="2146268" cy="541687"/>
            </a:xfrm>
            <a:prstGeom prst="rect">
              <a:avLst/>
            </a:prstGeom>
            <a:noFill/>
          </p:spPr>
          <p:txBody>
            <a:bodyPr wrap="square" lIns="182880" tIns="146304" rIns="182880" bIns="146304" rtlCol="0">
              <a:spAutoFit/>
            </a:bodyPr>
            <a:lstStyle/>
            <a:p>
              <a:pPr algn="ctr" defTabSz="932472" fontAlgn="base">
                <a:spcBef>
                  <a:spcPct val="0"/>
                </a:spcBef>
                <a:spcAft>
                  <a:spcPct val="0"/>
                </a:spcAft>
              </a:pPr>
              <a:r>
                <a:rPr lang="en-US" sz="1600" dirty="0">
                  <a:solidFill>
                    <a:schemeClr val="bg1"/>
                  </a:solidFill>
                </a:rPr>
                <a:t>Windows C# UI</a:t>
              </a:r>
            </a:p>
          </p:txBody>
        </p:sp>
        <p:sp>
          <p:nvSpPr>
            <p:cNvPr id="43" name="TextBox 42"/>
            <p:cNvSpPr txBox="1"/>
            <p:nvPr/>
          </p:nvSpPr>
          <p:spPr>
            <a:xfrm>
              <a:off x="3396800" y="2274286"/>
              <a:ext cx="2146268" cy="579483"/>
            </a:xfrm>
            <a:prstGeom prst="rect">
              <a:avLst/>
            </a:prstGeom>
            <a:noFill/>
          </p:spPr>
          <p:txBody>
            <a:bodyPr wrap="square" lIns="182880" tIns="146304" rIns="182880" bIns="146304" rtlCol="0">
              <a:spAutoFit/>
            </a:bodyPr>
            <a:lstStyle/>
            <a:p>
              <a:pPr algn="ctr" defTabSz="932472" fontAlgn="base">
                <a:spcBef>
                  <a:spcPct val="0"/>
                </a:spcBef>
                <a:spcAft>
                  <a:spcPct val="0"/>
                </a:spcAft>
              </a:pPr>
              <a:r>
                <a:rPr lang="en-US" sz="1600" dirty="0">
                  <a:solidFill>
                    <a:schemeClr val="bg1"/>
                  </a:solidFill>
                </a:rPr>
                <a:t>Android C# UI</a:t>
              </a:r>
            </a:p>
          </p:txBody>
        </p:sp>
        <p:sp>
          <p:nvSpPr>
            <p:cNvPr id="19" name="TextBox 18"/>
            <p:cNvSpPr txBox="1"/>
            <p:nvPr/>
          </p:nvSpPr>
          <p:spPr>
            <a:xfrm>
              <a:off x="1208990" y="2894802"/>
              <a:ext cx="6521889" cy="911019"/>
            </a:xfrm>
            <a:prstGeom prst="rect">
              <a:avLst/>
            </a:prstGeom>
            <a:noFill/>
          </p:spPr>
          <p:txBody>
            <a:bodyPr wrap="square" lIns="182880" tIns="146304" rIns="182880" bIns="146304" rtlCol="0">
              <a:spAutoFit/>
            </a:bodyPr>
            <a:lstStyle/>
            <a:p>
              <a:pPr algn="ctr" defTabSz="932472" fontAlgn="base">
                <a:spcBef>
                  <a:spcPct val="0"/>
                </a:spcBef>
                <a:spcAft>
                  <a:spcPct val="0"/>
                </a:spcAft>
              </a:pPr>
              <a:r>
                <a:rPr lang="en-US" sz="4000" dirty="0">
                  <a:solidFill>
                    <a:schemeClr val="bg1"/>
                  </a:solidFill>
                </a:rPr>
                <a:t>Shared C# Mobile</a:t>
              </a:r>
            </a:p>
          </p:txBody>
        </p:sp>
        <p:sp>
          <p:nvSpPr>
            <p:cNvPr id="20" name="Left Brace 19"/>
            <p:cNvSpPr/>
            <p:nvPr/>
          </p:nvSpPr>
          <p:spPr>
            <a:xfrm rot="5400000">
              <a:off x="6117741" y="547839"/>
              <a:ext cx="239493" cy="10044030"/>
            </a:xfrm>
            <a:prstGeom prst="leftBrace">
              <a:avLst>
                <a:gd name="adj1" fmla="val 56668"/>
                <a:gd name="adj2" fmla="val 50000"/>
              </a:avLst>
            </a:prstGeom>
            <a:ln w="19050" cap="rnd">
              <a:solidFill>
                <a:srgbClr val="16ACEE"/>
              </a:solid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cmpd="sng">
                  <a:solidFill>
                    <a:srgbClr val="000000"/>
                  </a:solidFill>
                  <a:prstDash val="dash"/>
                </a:ln>
              </a:endParaRPr>
            </a:p>
          </p:txBody>
        </p:sp>
        <p:grpSp>
          <p:nvGrpSpPr>
            <p:cNvPr id="31" name="Group 30"/>
            <p:cNvGrpSpPr/>
            <p:nvPr/>
          </p:nvGrpSpPr>
          <p:grpSpPr>
            <a:xfrm>
              <a:off x="1969228" y="1554924"/>
              <a:ext cx="625793" cy="625793"/>
              <a:chOff x="2057400" y="2725790"/>
              <a:chExt cx="1028700" cy="1028700"/>
            </a:xfrm>
          </p:grpSpPr>
          <p:sp>
            <p:nvSpPr>
              <p:cNvPr id="45" name="Oval 44"/>
              <p:cNvSpPr/>
              <p:nvPr/>
            </p:nvSpPr>
            <p:spPr bwMode="auto">
              <a:xfrm>
                <a:off x="2057400" y="2725790"/>
                <a:ext cx="1028700"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9103" y="2938131"/>
                <a:ext cx="468070" cy="523137"/>
              </a:xfrm>
              <a:prstGeom prst="rect">
                <a:avLst/>
              </a:prstGeom>
            </p:spPr>
          </p:pic>
        </p:grpSp>
        <p:grpSp>
          <p:nvGrpSpPr>
            <p:cNvPr id="32" name="Group 31"/>
            <p:cNvGrpSpPr/>
            <p:nvPr/>
          </p:nvGrpSpPr>
          <p:grpSpPr>
            <a:xfrm>
              <a:off x="4156896" y="1554924"/>
              <a:ext cx="625793" cy="625793"/>
              <a:chOff x="3810000" y="3144890"/>
              <a:chExt cx="1028700" cy="1028700"/>
            </a:xfrm>
          </p:grpSpPr>
          <p:sp>
            <p:nvSpPr>
              <p:cNvPr id="41" name="Oval 40"/>
              <p:cNvSpPr/>
              <p:nvPr/>
            </p:nvSpPr>
            <p:spPr bwMode="auto">
              <a:xfrm>
                <a:off x="3810000" y="3144890"/>
                <a:ext cx="1028700"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7337" y="3402859"/>
                <a:ext cx="434973" cy="500220"/>
              </a:xfrm>
              <a:prstGeom prst="rect">
                <a:avLst/>
              </a:prstGeom>
            </p:spPr>
          </p:pic>
        </p:grpSp>
        <p:grpSp>
          <p:nvGrpSpPr>
            <p:cNvPr id="33" name="Group 32"/>
            <p:cNvGrpSpPr/>
            <p:nvPr/>
          </p:nvGrpSpPr>
          <p:grpSpPr>
            <a:xfrm>
              <a:off x="6343881" y="1554924"/>
              <a:ext cx="625793" cy="625793"/>
              <a:chOff x="6083300" y="3144890"/>
              <a:chExt cx="1028700" cy="1028700"/>
            </a:xfrm>
          </p:grpSpPr>
          <p:sp>
            <p:nvSpPr>
              <p:cNvPr id="36" name="Oval 35"/>
              <p:cNvSpPr/>
              <p:nvPr/>
            </p:nvSpPr>
            <p:spPr bwMode="auto">
              <a:xfrm>
                <a:off x="6083300" y="3144890"/>
                <a:ext cx="1028700"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5885" y="3436990"/>
                <a:ext cx="466043" cy="434973"/>
              </a:xfrm>
              <a:prstGeom prst="rect">
                <a:avLst/>
              </a:prstGeom>
            </p:spPr>
          </p:pic>
        </p:grpSp>
        <p:sp>
          <p:nvSpPr>
            <p:cNvPr id="28" name="Rectangle 27"/>
            <p:cNvSpPr/>
            <p:nvPr/>
          </p:nvSpPr>
          <p:spPr bwMode="auto">
            <a:xfrm>
              <a:off x="7761222" y="2818228"/>
              <a:ext cx="3514108" cy="1106388"/>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gradFill>
                    <a:gsLst>
                      <a:gs pos="0">
                        <a:srgbClr val="FFFFFF"/>
                      </a:gs>
                      <a:gs pos="100000">
                        <a:srgbClr val="FFFFFF"/>
                      </a:gs>
                    </a:gsLst>
                    <a:lin ang="5400000" scaled="0"/>
                  </a:gradFill>
                  <a:ea typeface="Segoe UI" pitchFamily="34" charset="0"/>
                  <a:cs typeface="Segoe UI" pitchFamily="34" charset="0"/>
                </a:rPr>
                <a:t> </a:t>
              </a:r>
            </a:p>
          </p:txBody>
        </p:sp>
        <p:sp>
          <p:nvSpPr>
            <p:cNvPr id="29" name="TextBox 28"/>
            <p:cNvSpPr txBox="1"/>
            <p:nvPr/>
          </p:nvSpPr>
          <p:spPr>
            <a:xfrm>
              <a:off x="7764750" y="2894802"/>
              <a:ext cx="3507052" cy="911019"/>
            </a:xfrm>
            <a:prstGeom prst="rect">
              <a:avLst/>
            </a:prstGeom>
            <a:noFill/>
          </p:spPr>
          <p:txBody>
            <a:bodyPr wrap="square" lIns="182880" tIns="146304" rIns="182880" bIns="146304" rtlCol="0">
              <a:spAutoFit/>
            </a:bodyPr>
            <a:lstStyle/>
            <a:p>
              <a:pPr algn="ctr" defTabSz="932472" fontAlgn="base">
                <a:spcBef>
                  <a:spcPct val="0"/>
                </a:spcBef>
                <a:spcAft>
                  <a:spcPct val="0"/>
                </a:spcAft>
              </a:pPr>
              <a:r>
                <a:rPr lang="en-US" sz="4000" dirty="0">
                  <a:solidFill>
                    <a:schemeClr val="bg1"/>
                  </a:solidFill>
                </a:rPr>
                <a:t>C# Server</a:t>
              </a:r>
            </a:p>
          </p:txBody>
        </p:sp>
        <p:grpSp>
          <p:nvGrpSpPr>
            <p:cNvPr id="39" name="Group 38"/>
            <p:cNvGrpSpPr/>
            <p:nvPr/>
          </p:nvGrpSpPr>
          <p:grpSpPr>
            <a:xfrm>
              <a:off x="8309005" y="1554924"/>
              <a:ext cx="625793" cy="625793"/>
              <a:chOff x="6083300" y="3144890"/>
              <a:chExt cx="1028700" cy="1028700"/>
            </a:xfrm>
          </p:grpSpPr>
          <p:sp>
            <p:nvSpPr>
              <p:cNvPr id="47" name="Oval 46"/>
              <p:cNvSpPr/>
              <p:nvPr/>
            </p:nvSpPr>
            <p:spPr bwMode="auto">
              <a:xfrm>
                <a:off x="6083300" y="3144890"/>
                <a:ext cx="1028700" cy="1028700"/>
              </a:xfrm>
              <a:prstGeom prst="ellipse">
                <a:avLst/>
              </a:prstGeom>
              <a:solidFill>
                <a:srgbClr val="14316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Picture 47" descr="Windows_logo.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5885" y="3436990"/>
                <a:ext cx="466043" cy="434973"/>
              </a:xfrm>
              <a:prstGeom prst="rect">
                <a:avLst/>
              </a:prstGeom>
            </p:spPr>
          </p:pic>
        </p:grpSp>
        <p:sp>
          <p:nvSpPr>
            <p:cNvPr id="30" name="Rectangle 29"/>
            <p:cNvSpPr/>
            <p:nvPr/>
          </p:nvSpPr>
          <p:spPr bwMode="auto">
            <a:xfrm>
              <a:off x="7762932" y="2302147"/>
              <a:ext cx="1705758" cy="491783"/>
            </a:xfrm>
            <a:prstGeom prst="rect">
              <a:avLst/>
            </a:prstGeom>
            <a:solidFill>
              <a:srgbClr val="14316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solidFill>
                    <a:srgbClr val="00BBF1"/>
                  </a:solidFill>
                  <a:ea typeface="Segoe UI" pitchFamily="34" charset="0"/>
                  <a:cs typeface="Segoe UI" pitchFamily="34" charset="0"/>
                </a:rPr>
                <a:t> </a:t>
              </a:r>
            </a:p>
          </p:txBody>
        </p:sp>
        <p:sp>
          <p:nvSpPr>
            <p:cNvPr id="55" name="Rectangle 54"/>
            <p:cNvSpPr/>
            <p:nvPr/>
          </p:nvSpPr>
          <p:spPr bwMode="auto">
            <a:xfrm>
              <a:off x="9489856" y="2299329"/>
              <a:ext cx="1785083" cy="491783"/>
            </a:xfrm>
            <a:prstGeom prst="rect">
              <a:avLst/>
            </a:prstGeom>
            <a:solidFill>
              <a:srgbClr val="3030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solidFill>
                    <a:srgbClr val="00BBF1"/>
                  </a:solidFill>
                  <a:ea typeface="Segoe UI" pitchFamily="34" charset="0"/>
                  <a:cs typeface="Segoe UI" pitchFamily="34" charset="0"/>
                </a:rPr>
                <a:t> </a:t>
              </a:r>
            </a:p>
          </p:txBody>
        </p:sp>
        <p:sp>
          <p:nvSpPr>
            <p:cNvPr id="57" name="TextBox 56"/>
            <p:cNvSpPr txBox="1"/>
            <p:nvPr/>
          </p:nvSpPr>
          <p:spPr>
            <a:xfrm>
              <a:off x="9504648" y="2215218"/>
              <a:ext cx="1769552" cy="664797"/>
            </a:xfrm>
            <a:prstGeom prst="rect">
              <a:avLst/>
            </a:prstGeom>
            <a:noFill/>
          </p:spPr>
          <p:txBody>
            <a:bodyPr wrap="square" lIns="182880" tIns="146304" rIns="182880" bIns="146304" rtlCol="0">
              <a:spAutoFit/>
            </a:bodyPr>
            <a:lstStyle/>
            <a:p>
              <a:pPr algn="ctr" defTabSz="932472" fontAlgn="base">
                <a:spcBef>
                  <a:spcPct val="0"/>
                </a:spcBef>
                <a:spcAft>
                  <a:spcPct val="0"/>
                </a:spcAft>
              </a:pPr>
              <a:r>
                <a:rPr lang="en-US" sz="1200" dirty="0">
                  <a:solidFill>
                    <a:schemeClr val="bg1"/>
                  </a:solidFill>
                </a:rPr>
                <a:t>Linux/Mono</a:t>
              </a:r>
            </a:p>
            <a:p>
              <a:pPr algn="ctr" defTabSz="932472" fontAlgn="base">
                <a:spcBef>
                  <a:spcPct val="0"/>
                </a:spcBef>
                <a:spcAft>
                  <a:spcPct val="0"/>
                </a:spcAft>
              </a:pPr>
              <a:r>
                <a:rPr lang="en-US" sz="1200" dirty="0" err="1">
                  <a:solidFill>
                    <a:schemeClr val="bg1"/>
                  </a:solidFill>
                </a:rPr>
                <a:t>CoreCLR</a:t>
              </a:r>
              <a:endParaRPr lang="en-US" sz="1200" dirty="0">
                <a:solidFill>
                  <a:schemeClr val="bg1"/>
                </a:solidFill>
              </a:endParaRPr>
            </a:p>
          </p:txBody>
        </p:sp>
        <p:grpSp>
          <p:nvGrpSpPr>
            <p:cNvPr id="8" name="Group 7"/>
            <p:cNvGrpSpPr/>
            <p:nvPr/>
          </p:nvGrpSpPr>
          <p:grpSpPr>
            <a:xfrm>
              <a:off x="10112428" y="1537995"/>
              <a:ext cx="625793" cy="625793"/>
              <a:chOff x="10112428" y="1537995"/>
              <a:chExt cx="625793" cy="625793"/>
            </a:xfrm>
          </p:grpSpPr>
          <p:sp>
            <p:nvSpPr>
              <p:cNvPr id="52" name="Oval 51"/>
              <p:cNvSpPr/>
              <p:nvPr/>
            </p:nvSpPr>
            <p:spPr bwMode="auto">
              <a:xfrm>
                <a:off x="10112428" y="1537995"/>
                <a:ext cx="625793" cy="625793"/>
              </a:xfrm>
              <a:prstGeom prst="ellipse">
                <a:avLst/>
              </a:prstGeom>
              <a:solidFill>
                <a:srgbClr val="3030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58" name="Picture 57" descr="Linux_logo.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39177" y="1631971"/>
                <a:ext cx="372529" cy="412443"/>
              </a:xfrm>
              <a:prstGeom prst="rect">
                <a:avLst/>
              </a:prstGeom>
            </p:spPr>
          </p:pic>
        </p:grpSp>
        <p:sp>
          <p:nvSpPr>
            <p:cNvPr id="60" name="TextBox 59"/>
            <p:cNvSpPr txBox="1"/>
            <p:nvPr/>
          </p:nvSpPr>
          <p:spPr>
            <a:xfrm>
              <a:off x="7777067" y="2274476"/>
              <a:ext cx="1690917" cy="541687"/>
            </a:xfrm>
            <a:prstGeom prst="rect">
              <a:avLst/>
            </a:prstGeom>
            <a:noFill/>
          </p:spPr>
          <p:txBody>
            <a:bodyPr wrap="square" lIns="182880" tIns="146304" rIns="182880" bIns="146304" rtlCol="0">
              <a:spAutoFit/>
            </a:bodyPr>
            <a:lstStyle/>
            <a:p>
              <a:pPr algn="ctr" defTabSz="932472" fontAlgn="base">
                <a:spcBef>
                  <a:spcPct val="0"/>
                </a:spcBef>
                <a:spcAft>
                  <a:spcPct val="0"/>
                </a:spcAft>
              </a:pPr>
              <a:r>
                <a:rPr lang="en-US" sz="1600" dirty="0">
                  <a:solidFill>
                    <a:schemeClr val="bg1"/>
                  </a:solidFill>
                </a:rPr>
                <a:t>Azure</a:t>
              </a:r>
            </a:p>
          </p:txBody>
        </p:sp>
      </p:grpSp>
      <p:sp>
        <p:nvSpPr>
          <p:cNvPr id="50" name="TextBox 49"/>
          <p:cNvSpPr txBox="1"/>
          <p:nvPr/>
        </p:nvSpPr>
        <p:spPr>
          <a:xfrm>
            <a:off x="1197314" y="4067861"/>
            <a:ext cx="10066339" cy="911019"/>
          </a:xfrm>
          <a:prstGeom prst="rect">
            <a:avLst/>
          </a:prstGeom>
          <a:noFill/>
        </p:spPr>
        <p:txBody>
          <a:bodyPr wrap="square" lIns="182880" tIns="146304" rIns="182880" bIns="146304" rtlCol="0">
            <a:spAutoFit/>
          </a:bodyPr>
          <a:lstStyle/>
          <a:p>
            <a:pPr algn="ctr" defTabSz="932472" fontAlgn="base">
              <a:spcBef>
                <a:spcPct val="0"/>
              </a:spcBef>
              <a:spcAft>
                <a:spcPct val="0"/>
              </a:spcAft>
            </a:pPr>
            <a:r>
              <a:rPr lang="en-US" sz="4000" dirty="0">
                <a:solidFill>
                  <a:schemeClr val="bg1"/>
                </a:solidFill>
              </a:rPr>
              <a:t>Shared C# Client/Server</a:t>
            </a:r>
          </a:p>
        </p:txBody>
      </p:sp>
    </p:spTree>
    <p:extLst>
      <p:ext uri="{BB962C8B-B14F-4D97-AF65-F5344CB8AC3E}">
        <p14:creationId xmlns:p14="http://schemas.microsoft.com/office/powerpoint/2010/main" val="69599160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455" y="295274"/>
            <a:ext cx="11889564" cy="917575"/>
          </a:xfrm>
        </p:spPr>
        <p:txBody>
          <a:bodyPr/>
          <a:lstStyle/>
          <a:p>
            <a:pPr algn="ctr"/>
            <a:r>
              <a:rPr lang="en-US" dirty="0"/>
              <a:t>Using </a:t>
            </a:r>
            <a:r>
              <a:rPr lang="en-US" dirty="0" err="1"/>
              <a:t>Xamarin.Forms</a:t>
            </a:r>
            <a:r>
              <a:rPr lang="en-US" dirty="0"/>
              <a:t> things are simpler!</a:t>
            </a:r>
          </a:p>
        </p:txBody>
      </p:sp>
      <p:sp>
        <p:nvSpPr>
          <p:cNvPr id="14" name="TextBox 13"/>
          <p:cNvSpPr txBox="1"/>
          <p:nvPr/>
        </p:nvSpPr>
        <p:spPr>
          <a:xfrm>
            <a:off x="427037" y="5753465"/>
            <a:ext cx="11582400" cy="664797"/>
          </a:xfrm>
          <a:prstGeom prst="rect">
            <a:avLst/>
          </a:prstGeom>
          <a:noFill/>
        </p:spPr>
        <p:txBody>
          <a:bodyPr wrap="square" lIns="182880" tIns="146304" rIns="182880" bIns="146304" rtlCol="0">
            <a:spAutoFit/>
          </a:bodyPr>
          <a:lstStyle/>
          <a:p>
            <a:pPr algn="ctr" defTabSz="932472" fontAlgn="base">
              <a:spcBef>
                <a:spcPct val="0"/>
              </a:spcBef>
              <a:spcAft>
                <a:spcPct val="0"/>
              </a:spcAft>
            </a:pPr>
            <a:r>
              <a:rPr lang="en-US" sz="2400" dirty="0">
                <a:solidFill>
                  <a:srgbClr val="70ACBB"/>
                </a:solidFill>
              </a:rPr>
              <a:t>Shared C# codebase  </a:t>
            </a:r>
            <a:r>
              <a:rPr lang="en-US" sz="2400" dirty="0">
                <a:solidFill>
                  <a:srgbClr val="6FBD23"/>
                </a:solidFill>
              </a:rPr>
              <a:t>•</a:t>
            </a:r>
            <a:r>
              <a:rPr lang="en-US" sz="2400" dirty="0">
                <a:solidFill>
                  <a:srgbClr val="16ACEE"/>
                </a:solidFill>
              </a:rPr>
              <a:t>  </a:t>
            </a:r>
            <a:r>
              <a:rPr lang="en-US" sz="2400" dirty="0">
                <a:solidFill>
                  <a:srgbClr val="70ACBB"/>
                </a:solidFill>
              </a:rPr>
              <a:t>100% native API access</a:t>
            </a:r>
            <a:r>
              <a:rPr lang="en-US" sz="2400" dirty="0">
                <a:solidFill>
                  <a:srgbClr val="16ACEE"/>
                </a:solidFill>
              </a:rPr>
              <a:t>  </a:t>
            </a:r>
            <a:r>
              <a:rPr lang="en-US" sz="2400" dirty="0">
                <a:solidFill>
                  <a:srgbClr val="6FBD23"/>
                </a:solidFill>
              </a:rPr>
              <a:t>•</a:t>
            </a:r>
            <a:r>
              <a:rPr lang="en-US" sz="2400" dirty="0">
                <a:solidFill>
                  <a:srgbClr val="16ACEE"/>
                </a:solidFill>
              </a:rPr>
              <a:t>  </a:t>
            </a:r>
            <a:r>
              <a:rPr lang="en-US" sz="2400" dirty="0">
                <a:solidFill>
                  <a:srgbClr val="70ACBB"/>
                </a:solidFill>
              </a:rPr>
              <a:t>High performance</a:t>
            </a:r>
          </a:p>
        </p:txBody>
      </p:sp>
      <p:grpSp>
        <p:nvGrpSpPr>
          <p:cNvPr id="11" name="Group 10"/>
          <p:cNvGrpSpPr/>
          <p:nvPr/>
        </p:nvGrpSpPr>
        <p:grpSpPr>
          <a:xfrm>
            <a:off x="1183466" y="1537995"/>
            <a:ext cx="10087713" cy="4245267"/>
            <a:chOff x="1195142" y="1537995"/>
            <a:chExt cx="10087713" cy="4245267"/>
          </a:xfrm>
        </p:grpSpPr>
        <p:cxnSp>
          <p:nvCxnSpPr>
            <p:cNvPr id="7" name="Straight Connector 6"/>
            <p:cNvCxnSpPr/>
            <p:nvPr/>
          </p:nvCxnSpPr>
          <p:spPr>
            <a:xfrm>
              <a:off x="4007463" y="1938659"/>
              <a:ext cx="0" cy="3844603"/>
            </a:xfrm>
            <a:prstGeom prst="line">
              <a:avLst/>
            </a:prstGeom>
            <a:ln>
              <a:solidFill>
                <a:srgbClr val="FFFFFF"/>
              </a:solidFill>
              <a:headEnd type="none"/>
              <a:tailEnd type="none"/>
            </a:ln>
          </p:spPr>
          <p:style>
            <a:lnRef idx="1">
              <a:schemeClr val="dk1"/>
            </a:lnRef>
            <a:fillRef idx="0">
              <a:schemeClr val="dk1"/>
            </a:fillRef>
            <a:effectRef idx="0">
              <a:schemeClr val="dk1"/>
            </a:effectRef>
            <a:fontRef idx="minor">
              <a:schemeClr val="tx1"/>
            </a:fontRef>
          </p:style>
        </p:cxnSp>
        <p:sp>
          <p:nvSpPr>
            <p:cNvPr id="18" name="Rectangle 17"/>
            <p:cNvSpPr/>
            <p:nvPr/>
          </p:nvSpPr>
          <p:spPr bwMode="auto">
            <a:xfrm>
              <a:off x="1195142" y="2301955"/>
              <a:ext cx="2160116" cy="95309"/>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gradFill>
                    <a:gsLst>
                      <a:gs pos="0">
                        <a:srgbClr val="FFFFFF"/>
                      </a:gs>
                      <a:gs pos="100000">
                        <a:srgbClr val="FFFFFF"/>
                      </a:gs>
                    </a:gsLst>
                    <a:lin ang="5400000" scaled="0"/>
                  </a:gradFill>
                  <a:ea typeface="Segoe UI" pitchFamily="34" charset="0"/>
                  <a:cs typeface="Segoe UI" pitchFamily="34" charset="0"/>
                </a:rPr>
                <a:t> </a:t>
              </a:r>
            </a:p>
          </p:txBody>
        </p:sp>
        <p:sp>
          <p:nvSpPr>
            <p:cNvPr id="24" name="Rectangle 23"/>
            <p:cNvSpPr/>
            <p:nvPr/>
          </p:nvSpPr>
          <p:spPr bwMode="auto">
            <a:xfrm>
              <a:off x="1195142" y="2427324"/>
              <a:ext cx="6535737" cy="1495612"/>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gradFill>
                    <a:gsLst>
                      <a:gs pos="0">
                        <a:srgbClr val="FFFFFF"/>
                      </a:gs>
                      <a:gs pos="100000">
                        <a:srgbClr val="FFFFFF"/>
                      </a:gs>
                    </a:gsLst>
                    <a:lin ang="5400000" scaled="0"/>
                  </a:gradFill>
                  <a:ea typeface="Segoe UI" pitchFamily="34" charset="0"/>
                  <a:cs typeface="Segoe UI" pitchFamily="34" charset="0"/>
                </a:rPr>
                <a:t> </a:t>
              </a:r>
            </a:p>
          </p:txBody>
        </p:sp>
        <p:sp>
          <p:nvSpPr>
            <p:cNvPr id="37" name="Rectangle 36"/>
            <p:cNvSpPr/>
            <p:nvPr/>
          </p:nvSpPr>
          <p:spPr bwMode="auto">
            <a:xfrm>
              <a:off x="3382952" y="2301955"/>
              <a:ext cx="2160116" cy="95309"/>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gradFill>
                    <a:gsLst>
                      <a:gs pos="0">
                        <a:srgbClr val="FFFFFF"/>
                      </a:gs>
                      <a:gs pos="100000">
                        <a:srgbClr val="FFFFFF"/>
                      </a:gs>
                    </a:gsLst>
                    <a:lin ang="5400000" scaled="0"/>
                  </a:gradFill>
                  <a:ea typeface="Segoe UI" pitchFamily="34" charset="0"/>
                  <a:cs typeface="Segoe UI" pitchFamily="34" charset="0"/>
                </a:rPr>
                <a:t> </a:t>
              </a:r>
            </a:p>
          </p:txBody>
        </p:sp>
        <p:sp>
          <p:nvSpPr>
            <p:cNvPr id="40" name="Rectangle 39"/>
            <p:cNvSpPr/>
            <p:nvPr/>
          </p:nvSpPr>
          <p:spPr bwMode="auto">
            <a:xfrm>
              <a:off x="5570763" y="2301955"/>
              <a:ext cx="2160116" cy="95309"/>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solidFill>
                    <a:srgbClr val="00BBF1"/>
                  </a:solidFill>
                  <a:ea typeface="Segoe UI" pitchFamily="34" charset="0"/>
                  <a:cs typeface="Segoe UI" pitchFamily="34" charset="0"/>
                </a:rPr>
                <a:t> </a:t>
              </a:r>
            </a:p>
          </p:txBody>
        </p:sp>
        <p:sp>
          <p:nvSpPr>
            <p:cNvPr id="19" name="TextBox 18"/>
            <p:cNvSpPr txBox="1"/>
            <p:nvPr/>
          </p:nvSpPr>
          <p:spPr>
            <a:xfrm>
              <a:off x="1208990" y="2676869"/>
              <a:ext cx="6521889" cy="911019"/>
            </a:xfrm>
            <a:prstGeom prst="rect">
              <a:avLst/>
            </a:prstGeom>
            <a:noFill/>
          </p:spPr>
          <p:txBody>
            <a:bodyPr wrap="square" lIns="182880" tIns="146304" rIns="182880" bIns="146304" rtlCol="0">
              <a:spAutoFit/>
            </a:bodyPr>
            <a:lstStyle/>
            <a:p>
              <a:pPr algn="ctr" defTabSz="932472" fontAlgn="base">
                <a:spcBef>
                  <a:spcPct val="0"/>
                </a:spcBef>
                <a:spcAft>
                  <a:spcPct val="0"/>
                </a:spcAft>
              </a:pPr>
              <a:r>
                <a:rPr lang="en-US" sz="4000" dirty="0">
                  <a:solidFill>
                    <a:schemeClr val="bg1"/>
                  </a:solidFill>
                </a:rPr>
                <a:t>Shared C# Mobile</a:t>
              </a:r>
            </a:p>
          </p:txBody>
        </p:sp>
        <p:sp>
          <p:nvSpPr>
            <p:cNvPr id="20" name="Left Brace 19"/>
            <p:cNvSpPr/>
            <p:nvPr/>
          </p:nvSpPr>
          <p:spPr>
            <a:xfrm rot="5400000">
              <a:off x="6117741" y="547839"/>
              <a:ext cx="239493" cy="10044030"/>
            </a:xfrm>
            <a:prstGeom prst="leftBrace">
              <a:avLst>
                <a:gd name="adj1" fmla="val 56668"/>
                <a:gd name="adj2" fmla="val 50000"/>
              </a:avLst>
            </a:prstGeom>
            <a:ln w="19050" cap="rnd">
              <a:solidFill>
                <a:srgbClr val="16ACEE"/>
              </a:solid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cmpd="sng">
                  <a:solidFill>
                    <a:srgbClr val="000000"/>
                  </a:solidFill>
                  <a:prstDash val="dash"/>
                </a:ln>
              </a:endParaRPr>
            </a:p>
          </p:txBody>
        </p:sp>
        <p:grpSp>
          <p:nvGrpSpPr>
            <p:cNvPr id="31" name="Group 30"/>
            <p:cNvGrpSpPr/>
            <p:nvPr/>
          </p:nvGrpSpPr>
          <p:grpSpPr>
            <a:xfrm>
              <a:off x="1969228" y="1554924"/>
              <a:ext cx="625793" cy="625793"/>
              <a:chOff x="2057400" y="2725790"/>
              <a:chExt cx="1028700" cy="1028700"/>
            </a:xfrm>
          </p:grpSpPr>
          <p:sp>
            <p:nvSpPr>
              <p:cNvPr id="45" name="Oval 44"/>
              <p:cNvSpPr/>
              <p:nvPr/>
            </p:nvSpPr>
            <p:spPr bwMode="auto">
              <a:xfrm>
                <a:off x="2057400" y="2725790"/>
                <a:ext cx="1028700"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9103" y="2938131"/>
                <a:ext cx="468070" cy="523137"/>
              </a:xfrm>
              <a:prstGeom prst="rect">
                <a:avLst/>
              </a:prstGeom>
            </p:spPr>
          </p:pic>
        </p:grpSp>
        <p:grpSp>
          <p:nvGrpSpPr>
            <p:cNvPr id="32" name="Group 31"/>
            <p:cNvGrpSpPr/>
            <p:nvPr/>
          </p:nvGrpSpPr>
          <p:grpSpPr>
            <a:xfrm>
              <a:off x="4156896" y="1554924"/>
              <a:ext cx="625793" cy="625793"/>
              <a:chOff x="3810000" y="3144890"/>
              <a:chExt cx="1028700" cy="1028700"/>
            </a:xfrm>
          </p:grpSpPr>
          <p:sp>
            <p:nvSpPr>
              <p:cNvPr id="41" name="Oval 40"/>
              <p:cNvSpPr/>
              <p:nvPr/>
            </p:nvSpPr>
            <p:spPr bwMode="auto">
              <a:xfrm>
                <a:off x="3810000" y="3144890"/>
                <a:ext cx="1028700"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7337" y="3402859"/>
                <a:ext cx="434973" cy="500220"/>
              </a:xfrm>
              <a:prstGeom prst="rect">
                <a:avLst/>
              </a:prstGeom>
            </p:spPr>
          </p:pic>
        </p:grpSp>
        <p:grpSp>
          <p:nvGrpSpPr>
            <p:cNvPr id="33" name="Group 32"/>
            <p:cNvGrpSpPr/>
            <p:nvPr/>
          </p:nvGrpSpPr>
          <p:grpSpPr>
            <a:xfrm>
              <a:off x="6343881" y="1554924"/>
              <a:ext cx="625793" cy="625793"/>
              <a:chOff x="6083300" y="3144890"/>
              <a:chExt cx="1028700" cy="1028700"/>
            </a:xfrm>
          </p:grpSpPr>
          <p:sp>
            <p:nvSpPr>
              <p:cNvPr id="36" name="Oval 35"/>
              <p:cNvSpPr/>
              <p:nvPr/>
            </p:nvSpPr>
            <p:spPr bwMode="auto">
              <a:xfrm>
                <a:off x="6083300" y="3144890"/>
                <a:ext cx="1028700"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5885" y="3436990"/>
                <a:ext cx="466043" cy="434973"/>
              </a:xfrm>
              <a:prstGeom prst="rect">
                <a:avLst/>
              </a:prstGeom>
            </p:spPr>
          </p:pic>
        </p:grpSp>
        <p:sp>
          <p:nvSpPr>
            <p:cNvPr id="25" name="Rectangle 24"/>
            <p:cNvSpPr/>
            <p:nvPr/>
          </p:nvSpPr>
          <p:spPr bwMode="auto">
            <a:xfrm>
              <a:off x="1195142" y="3945341"/>
              <a:ext cx="10087713" cy="1291040"/>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gradFill>
                    <a:gsLst>
                      <a:gs pos="0">
                        <a:srgbClr val="FFFFFF"/>
                      </a:gs>
                      <a:gs pos="100000">
                        <a:srgbClr val="FFFFFF"/>
                      </a:gs>
                    </a:gsLst>
                    <a:lin ang="5400000" scaled="0"/>
                  </a:gradFill>
                  <a:ea typeface="Segoe UI" pitchFamily="34" charset="0"/>
                  <a:cs typeface="Segoe UI" pitchFamily="34" charset="0"/>
                </a:rPr>
                <a:t> </a:t>
              </a:r>
            </a:p>
          </p:txBody>
        </p:sp>
        <p:sp>
          <p:nvSpPr>
            <p:cNvPr id="26" name="TextBox 25"/>
            <p:cNvSpPr txBox="1"/>
            <p:nvPr/>
          </p:nvSpPr>
          <p:spPr>
            <a:xfrm>
              <a:off x="1208990" y="4067861"/>
              <a:ext cx="10066339" cy="911019"/>
            </a:xfrm>
            <a:prstGeom prst="rect">
              <a:avLst/>
            </a:prstGeom>
            <a:noFill/>
          </p:spPr>
          <p:txBody>
            <a:bodyPr wrap="square" lIns="182880" tIns="146304" rIns="182880" bIns="146304" rtlCol="0">
              <a:spAutoFit/>
            </a:bodyPr>
            <a:lstStyle/>
            <a:p>
              <a:pPr algn="ctr" defTabSz="932472" fontAlgn="base">
                <a:spcBef>
                  <a:spcPct val="0"/>
                </a:spcBef>
                <a:spcAft>
                  <a:spcPct val="0"/>
                </a:spcAft>
              </a:pPr>
              <a:r>
                <a:rPr lang="en-US" sz="4000" dirty="0">
                  <a:solidFill>
                    <a:schemeClr val="bg1"/>
                  </a:solidFill>
                </a:rPr>
                <a:t>Shared C# Client/Server</a:t>
              </a:r>
            </a:p>
          </p:txBody>
        </p:sp>
        <p:sp>
          <p:nvSpPr>
            <p:cNvPr id="28" name="Rectangle 27"/>
            <p:cNvSpPr/>
            <p:nvPr/>
          </p:nvSpPr>
          <p:spPr bwMode="auto">
            <a:xfrm>
              <a:off x="7761222" y="2426730"/>
              <a:ext cx="3514108" cy="1497886"/>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gradFill>
                    <a:gsLst>
                      <a:gs pos="0">
                        <a:srgbClr val="FFFFFF"/>
                      </a:gs>
                      <a:gs pos="100000">
                        <a:srgbClr val="FFFFFF"/>
                      </a:gs>
                    </a:gsLst>
                    <a:lin ang="5400000" scaled="0"/>
                  </a:gradFill>
                  <a:ea typeface="Segoe UI" pitchFamily="34" charset="0"/>
                  <a:cs typeface="Segoe UI" pitchFamily="34" charset="0"/>
                </a:rPr>
                <a:t> </a:t>
              </a:r>
            </a:p>
          </p:txBody>
        </p:sp>
        <p:sp>
          <p:nvSpPr>
            <p:cNvPr id="29" name="TextBox 28"/>
            <p:cNvSpPr txBox="1"/>
            <p:nvPr/>
          </p:nvSpPr>
          <p:spPr>
            <a:xfrm>
              <a:off x="7764750" y="2676869"/>
              <a:ext cx="3507052" cy="911019"/>
            </a:xfrm>
            <a:prstGeom prst="rect">
              <a:avLst/>
            </a:prstGeom>
            <a:noFill/>
          </p:spPr>
          <p:txBody>
            <a:bodyPr wrap="square" lIns="182880" tIns="146304" rIns="182880" bIns="146304" rtlCol="0">
              <a:spAutoFit/>
            </a:bodyPr>
            <a:lstStyle/>
            <a:p>
              <a:pPr algn="ctr" defTabSz="932472" fontAlgn="base">
                <a:spcBef>
                  <a:spcPct val="0"/>
                </a:spcBef>
                <a:spcAft>
                  <a:spcPct val="0"/>
                </a:spcAft>
              </a:pPr>
              <a:r>
                <a:rPr lang="en-US" sz="4000" dirty="0">
                  <a:solidFill>
                    <a:schemeClr val="bg1"/>
                  </a:solidFill>
                </a:rPr>
                <a:t>C# Server</a:t>
              </a:r>
            </a:p>
          </p:txBody>
        </p:sp>
        <p:grpSp>
          <p:nvGrpSpPr>
            <p:cNvPr id="39" name="Group 38"/>
            <p:cNvGrpSpPr/>
            <p:nvPr/>
          </p:nvGrpSpPr>
          <p:grpSpPr>
            <a:xfrm>
              <a:off x="8309005" y="1554924"/>
              <a:ext cx="625793" cy="625793"/>
              <a:chOff x="6083300" y="3144890"/>
              <a:chExt cx="1028700" cy="1028700"/>
            </a:xfrm>
          </p:grpSpPr>
          <p:sp>
            <p:nvSpPr>
              <p:cNvPr id="47" name="Oval 46"/>
              <p:cNvSpPr/>
              <p:nvPr/>
            </p:nvSpPr>
            <p:spPr bwMode="auto">
              <a:xfrm>
                <a:off x="6083300" y="3144890"/>
                <a:ext cx="1028700" cy="1028700"/>
              </a:xfrm>
              <a:prstGeom prst="ellipse">
                <a:avLst/>
              </a:prstGeom>
              <a:solidFill>
                <a:srgbClr val="14316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Picture 47" descr="Windows_logo.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5885" y="3436990"/>
                <a:ext cx="466043" cy="434973"/>
              </a:xfrm>
              <a:prstGeom prst="rect">
                <a:avLst/>
              </a:prstGeom>
            </p:spPr>
          </p:pic>
        </p:grpSp>
        <p:sp>
          <p:nvSpPr>
            <p:cNvPr id="30" name="Rectangle 29"/>
            <p:cNvSpPr/>
            <p:nvPr/>
          </p:nvSpPr>
          <p:spPr bwMode="auto">
            <a:xfrm>
              <a:off x="7762932" y="2302148"/>
              <a:ext cx="1705758" cy="95832"/>
            </a:xfrm>
            <a:prstGeom prst="rect">
              <a:avLst/>
            </a:prstGeom>
            <a:solidFill>
              <a:srgbClr val="14316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solidFill>
                    <a:srgbClr val="00BBF1"/>
                  </a:solidFill>
                  <a:ea typeface="Segoe UI" pitchFamily="34" charset="0"/>
                  <a:cs typeface="Segoe UI" pitchFamily="34" charset="0"/>
                </a:rPr>
                <a:t> </a:t>
              </a:r>
            </a:p>
          </p:txBody>
        </p:sp>
        <p:sp>
          <p:nvSpPr>
            <p:cNvPr id="55" name="Rectangle 54"/>
            <p:cNvSpPr/>
            <p:nvPr/>
          </p:nvSpPr>
          <p:spPr bwMode="auto">
            <a:xfrm>
              <a:off x="9489856" y="2299330"/>
              <a:ext cx="1785083" cy="95832"/>
            </a:xfrm>
            <a:prstGeom prst="rect">
              <a:avLst/>
            </a:prstGeom>
            <a:solidFill>
              <a:srgbClr val="3030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solidFill>
                    <a:srgbClr val="00BBF1"/>
                  </a:solidFill>
                  <a:ea typeface="Segoe UI" pitchFamily="34" charset="0"/>
                  <a:cs typeface="Segoe UI" pitchFamily="34" charset="0"/>
                </a:rPr>
                <a:t> </a:t>
              </a:r>
            </a:p>
          </p:txBody>
        </p:sp>
        <p:grpSp>
          <p:nvGrpSpPr>
            <p:cNvPr id="8" name="Group 7"/>
            <p:cNvGrpSpPr/>
            <p:nvPr/>
          </p:nvGrpSpPr>
          <p:grpSpPr>
            <a:xfrm>
              <a:off x="10112428" y="1537995"/>
              <a:ext cx="625793" cy="625793"/>
              <a:chOff x="10112428" y="1537995"/>
              <a:chExt cx="625793" cy="625793"/>
            </a:xfrm>
          </p:grpSpPr>
          <p:sp>
            <p:nvSpPr>
              <p:cNvPr id="52" name="Oval 51"/>
              <p:cNvSpPr/>
              <p:nvPr/>
            </p:nvSpPr>
            <p:spPr bwMode="auto">
              <a:xfrm>
                <a:off x="10112428" y="1537995"/>
                <a:ext cx="625793" cy="625793"/>
              </a:xfrm>
              <a:prstGeom prst="ellipse">
                <a:avLst/>
              </a:prstGeom>
              <a:solidFill>
                <a:srgbClr val="3030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58" name="Picture 57" descr="Linux_logo.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39177" y="1631971"/>
                <a:ext cx="372529" cy="412443"/>
              </a:xfrm>
              <a:prstGeom prst="rect">
                <a:avLst/>
              </a:prstGeom>
            </p:spPr>
          </p:pic>
        </p:grpSp>
      </p:grpSp>
    </p:spTree>
    <p:extLst>
      <p:ext uri="{BB962C8B-B14F-4D97-AF65-F5344CB8AC3E}">
        <p14:creationId xmlns:p14="http://schemas.microsoft.com/office/powerpoint/2010/main" val="38928609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bwMode="auto">
          <a:xfrm>
            <a:off x="1183466" y="3945341"/>
            <a:ext cx="10087713" cy="1291040"/>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gradFill>
                  <a:gsLst>
                    <a:gs pos="0">
                      <a:srgbClr val="FFFFFF"/>
                    </a:gs>
                    <a:gs pos="100000">
                      <a:srgbClr val="FFFFFF"/>
                    </a:gs>
                  </a:gsLst>
                  <a:lin ang="5400000" scaled="0"/>
                </a:gradFill>
                <a:ea typeface="Segoe UI" pitchFamily="34" charset="0"/>
                <a:cs typeface="Segoe UI" pitchFamily="34" charset="0"/>
              </a:rPr>
              <a:t> </a:t>
            </a:r>
          </a:p>
        </p:txBody>
      </p:sp>
      <p:sp>
        <p:nvSpPr>
          <p:cNvPr id="2" name="Title 1"/>
          <p:cNvSpPr>
            <a:spLocks noGrp="1"/>
          </p:cNvSpPr>
          <p:nvPr>
            <p:ph type="title"/>
          </p:nvPr>
        </p:nvSpPr>
        <p:spPr>
          <a:xfrm>
            <a:off x="273455" y="295274"/>
            <a:ext cx="11889564" cy="917575"/>
          </a:xfrm>
        </p:spPr>
        <p:txBody>
          <a:bodyPr/>
          <a:lstStyle/>
          <a:p>
            <a:pPr algn="ctr"/>
            <a:r>
              <a:rPr lang="en-US" dirty="0" err="1"/>
              <a:t>Xamarin’s</a:t>
            </a:r>
            <a:r>
              <a:rPr lang="en-US" dirty="0"/>
              <a:t> Unique Approach</a:t>
            </a:r>
          </a:p>
        </p:txBody>
      </p:sp>
      <p:sp>
        <p:nvSpPr>
          <p:cNvPr id="14" name="TextBox 13"/>
          <p:cNvSpPr txBox="1"/>
          <p:nvPr/>
        </p:nvSpPr>
        <p:spPr>
          <a:xfrm>
            <a:off x="427037" y="5753465"/>
            <a:ext cx="11582400" cy="664797"/>
          </a:xfrm>
          <a:prstGeom prst="rect">
            <a:avLst/>
          </a:prstGeom>
          <a:noFill/>
        </p:spPr>
        <p:txBody>
          <a:bodyPr wrap="square" lIns="182880" tIns="146304" rIns="182880" bIns="146304" rtlCol="0">
            <a:spAutoFit/>
          </a:bodyPr>
          <a:lstStyle/>
          <a:p>
            <a:pPr algn="ctr" defTabSz="932472" fontAlgn="base">
              <a:spcBef>
                <a:spcPct val="0"/>
              </a:spcBef>
              <a:spcAft>
                <a:spcPct val="0"/>
              </a:spcAft>
            </a:pPr>
            <a:r>
              <a:rPr lang="en-US" sz="2400" dirty="0">
                <a:solidFill>
                  <a:srgbClr val="70ACBB"/>
                </a:solidFill>
              </a:rPr>
              <a:t>Shared C# or F# codebase  </a:t>
            </a:r>
            <a:r>
              <a:rPr lang="en-US" sz="2400" dirty="0">
                <a:solidFill>
                  <a:srgbClr val="6FBD23"/>
                </a:solidFill>
              </a:rPr>
              <a:t>•</a:t>
            </a:r>
            <a:r>
              <a:rPr lang="en-US" sz="2400" dirty="0">
                <a:solidFill>
                  <a:srgbClr val="16ACEE"/>
                </a:solidFill>
              </a:rPr>
              <a:t>  </a:t>
            </a:r>
            <a:r>
              <a:rPr lang="en-US" sz="2400" dirty="0">
                <a:solidFill>
                  <a:srgbClr val="70ACBB"/>
                </a:solidFill>
              </a:rPr>
              <a:t>100% native API access</a:t>
            </a:r>
            <a:r>
              <a:rPr lang="en-US" sz="2400" dirty="0">
                <a:solidFill>
                  <a:srgbClr val="16ACEE"/>
                </a:solidFill>
              </a:rPr>
              <a:t>  </a:t>
            </a:r>
            <a:r>
              <a:rPr lang="en-US" sz="2400" dirty="0">
                <a:solidFill>
                  <a:srgbClr val="6FBD23"/>
                </a:solidFill>
              </a:rPr>
              <a:t>•</a:t>
            </a:r>
            <a:r>
              <a:rPr lang="en-US" sz="2400" dirty="0">
                <a:solidFill>
                  <a:srgbClr val="16ACEE"/>
                </a:solidFill>
              </a:rPr>
              <a:t>  </a:t>
            </a:r>
            <a:r>
              <a:rPr lang="en-US" sz="2400" dirty="0">
                <a:solidFill>
                  <a:srgbClr val="70ACBB"/>
                </a:solidFill>
              </a:rPr>
              <a:t>High performance</a:t>
            </a:r>
          </a:p>
        </p:txBody>
      </p:sp>
      <p:grpSp>
        <p:nvGrpSpPr>
          <p:cNvPr id="11" name="Group 10"/>
          <p:cNvGrpSpPr/>
          <p:nvPr/>
        </p:nvGrpSpPr>
        <p:grpSpPr>
          <a:xfrm>
            <a:off x="1183466" y="1537995"/>
            <a:ext cx="10080188" cy="4151605"/>
            <a:chOff x="1195142" y="1537995"/>
            <a:chExt cx="10080188" cy="4151605"/>
          </a:xfrm>
        </p:grpSpPr>
        <p:sp>
          <p:nvSpPr>
            <p:cNvPr id="18" name="Rectangle 17"/>
            <p:cNvSpPr/>
            <p:nvPr/>
          </p:nvSpPr>
          <p:spPr bwMode="auto">
            <a:xfrm>
              <a:off x="1195142" y="2301954"/>
              <a:ext cx="2160116" cy="489101"/>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gradFill>
                    <a:gsLst>
                      <a:gs pos="0">
                        <a:srgbClr val="FFFFFF"/>
                      </a:gs>
                      <a:gs pos="100000">
                        <a:srgbClr val="FFFFFF"/>
                      </a:gs>
                    </a:gsLst>
                    <a:lin ang="5400000" scaled="0"/>
                  </a:gradFill>
                  <a:ea typeface="Segoe UI" pitchFamily="34" charset="0"/>
                  <a:cs typeface="Segoe UI" pitchFamily="34" charset="0"/>
                </a:rPr>
                <a:t> </a:t>
              </a:r>
            </a:p>
          </p:txBody>
        </p:sp>
        <p:sp>
          <p:nvSpPr>
            <p:cNvPr id="24" name="Rectangle 23"/>
            <p:cNvSpPr/>
            <p:nvPr/>
          </p:nvSpPr>
          <p:spPr bwMode="auto">
            <a:xfrm>
              <a:off x="1195142" y="2818228"/>
              <a:ext cx="6535737" cy="1104708"/>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gradFill>
                    <a:gsLst>
                      <a:gs pos="0">
                        <a:srgbClr val="FFFFFF"/>
                      </a:gs>
                      <a:gs pos="100000">
                        <a:srgbClr val="FFFFFF"/>
                      </a:gs>
                    </a:gsLst>
                    <a:lin ang="5400000" scaled="0"/>
                  </a:gradFill>
                  <a:ea typeface="Segoe UI" pitchFamily="34" charset="0"/>
                  <a:cs typeface="Segoe UI" pitchFamily="34" charset="0"/>
                </a:rPr>
                <a:t> </a:t>
              </a:r>
            </a:p>
          </p:txBody>
        </p:sp>
        <p:sp>
          <p:nvSpPr>
            <p:cNvPr id="34" name="TextBox 33"/>
            <p:cNvSpPr txBox="1"/>
            <p:nvPr/>
          </p:nvSpPr>
          <p:spPr>
            <a:xfrm>
              <a:off x="1208990" y="2274286"/>
              <a:ext cx="2146268" cy="541687"/>
            </a:xfrm>
            <a:prstGeom prst="rect">
              <a:avLst/>
            </a:prstGeom>
            <a:noFill/>
          </p:spPr>
          <p:txBody>
            <a:bodyPr wrap="square" lIns="182880" tIns="146304" rIns="182880" bIns="146304" rtlCol="0">
              <a:spAutoFit/>
            </a:bodyPr>
            <a:lstStyle/>
            <a:p>
              <a:pPr algn="ctr" defTabSz="932472" fontAlgn="base">
                <a:spcBef>
                  <a:spcPct val="0"/>
                </a:spcBef>
                <a:spcAft>
                  <a:spcPct val="0"/>
                </a:spcAft>
              </a:pPr>
              <a:r>
                <a:rPr lang="en-US" sz="1600" dirty="0">
                  <a:solidFill>
                    <a:schemeClr val="bg1"/>
                  </a:solidFill>
                </a:rPr>
                <a:t>iOS F# UI</a:t>
              </a:r>
            </a:p>
          </p:txBody>
        </p:sp>
        <p:sp>
          <p:nvSpPr>
            <p:cNvPr id="37" name="Rectangle 36"/>
            <p:cNvSpPr/>
            <p:nvPr/>
          </p:nvSpPr>
          <p:spPr bwMode="auto">
            <a:xfrm>
              <a:off x="3382952" y="2301954"/>
              <a:ext cx="2160116" cy="489101"/>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gradFill>
                    <a:gsLst>
                      <a:gs pos="0">
                        <a:srgbClr val="FFFFFF"/>
                      </a:gs>
                      <a:gs pos="100000">
                        <a:srgbClr val="FFFFFF"/>
                      </a:gs>
                    </a:gsLst>
                    <a:lin ang="5400000" scaled="0"/>
                  </a:gradFill>
                  <a:ea typeface="Segoe UI" pitchFamily="34" charset="0"/>
                  <a:cs typeface="Segoe UI" pitchFamily="34" charset="0"/>
                </a:rPr>
                <a:t> </a:t>
              </a:r>
            </a:p>
          </p:txBody>
        </p:sp>
        <p:sp>
          <p:nvSpPr>
            <p:cNvPr id="40" name="Rectangle 39"/>
            <p:cNvSpPr/>
            <p:nvPr/>
          </p:nvSpPr>
          <p:spPr bwMode="auto">
            <a:xfrm>
              <a:off x="5570763" y="2301954"/>
              <a:ext cx="2160116" cy="489101"/>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solidFill>
                    <a:srgbClr val="00BBF1"/>
                  </a:solidFill>
                  <a:ea typeface="Segoe UI" pitchFamily="34" charset="0"/>
                  <a:cs typeface="Segoe UI" pitchFamily="34" charset="0"/>
                </a:rPr>
                <a:t> </a:t>
              </a:r>
            </a:p>
          </p:txBody>
        </p:sp>
        <p:sp>
          <p:nvSpPr>
            <p:cNvPr id="42" name="TextBox 41"/>
            <p:cNvSpPr txBox="1"/>
            <p:nvPr/>
          </p:nvSpPr>
          <p:spPr>
            <a:xfrm>
              <a:off x="5584611" y="2274286"/>
              <a:ext cx="2146268" cy="541687"/>
            </a:xfrm>
            <a:prstGeom prst="rect">
              <a:avLst/>
            </a:prstGeom>
            <a:noFill/>
          </p:spPr>
          <p:txBody>
            <a:bodyPr wrap="square" lIns="182880" tIns="146304" rIns="182880" bIns="146304" rtlCol="0">
              <a:spAutoFit/>
            </a:bodyPr>
            <a:lstStyle/>
            <a:p>
              <a:pPr algn="ctr" defTabSz="932472" fontAlgn="base">
                <a:spcBef>
                  <a:spcPct val="0"/>
                </a:spcBef>
                <a:spcAft>
                  <a:spcPct val="0"/>
                </a:spcAft>
              </a:pPr>
              <a:r>
                <a:rPr lang="en-US" sz="1600" dirty="0">
                  <a:solidFill>
                    <a:schemeClr val="bg1"/>
                  </a:solidFill>
                </a:rPr>
                <a:t>Windows F# UI</a:t>
              </a:r>
            </a:p>
          </p:txBody>
        </p:sp>
        <p:sp>
          <p:nvSpPr>
            <p:cNvPr id="43" name="TextBox 42"/>
            <p:cNvSpPr txBox="1"/>
            <p:nvPr/>
          </p:nvSpPr>
          <p:spPr>
            <a:xfrm>
              <a:off x="3396800" y="2274286"/>
              <a:ext cx="2146268" cy="541687"/>
            </a:xfrm>
            <a:prstGeom prst="rect">
              <a:avLst/>
            </a:prstGeom>
            <a:noFill/>
          </p:spPr>
          <p:txBody>
            <a:bodyPr wrap="square" lIns="182880" tIns="146304" rIns="182880" bIns="146304" rtlCol="0">
              <a:spAutoFit/>
            </a:bodyPr>
            <a:lstStyle/>
            <a:p>
              <a:pPr algn="ctr" defTabSz="932472" fontAlgn="base">
                <a:spcBef>
                  <a:spcPct val="0"/>
                </a:spcBef>
                <a:spcAft>
                  <a:spcPct val="0"/>
                </a:spcAft>
              </a:pPr>
              <a:r>
                <a:rPr lang="en-US" sz="1600" dirty="0">
                  <a:solidFill>
                    <a:schemeClr val="bg1"/>
                  </a:solidFill>
                </a:rPr>
                <a:t>Android F# UI</a:t>
              </a:r>
            </a:p>
          </p:txBody>
        </p:sp>
        <p:sp>
          <p:nvSpPr>
            <p:cNvPr id="19" name="TextBox 18"/>
            <p:cNvSpPr txBox="1"/>
            <p:nvPr/>
          </p:nvSpPr>
          <p:spPr>
            <a:xfrm>
              <a:off x="1208990" y="2894802"/>
              <a:ext cx="6521889" cy="911019"/>
            </a:xfrm>
            <a:prstGeom prst="rect">
              <a:avLst/>
            </a:prstGeom>
            <a:noFill/>
          </p:spPr>
          <p:txBody>
            <a:bodyPr wrap="square" lIns="182880" tIns="146304" rIns="182880" bIns="146304" rtlCol="0">
              <a:spAutoFit/>
            </a:bodyPr>
            <a:lstStyle/>
            <a:p>
              <a:pPr algn="ctr" defTabSz="932472" fontAlgn="base">
                <a:spcBef>
                  <a:spcPct val="0"/>
                </a:spcBef>
                <a:spcAft>
                  <a:spcPct val="0"/>
                </a:spcAft>
              </a:pPr>
              <a:r>
                <a:rPr lang="en-US" sz="4000" dirty="0">
                  <a:solidFill>
                    <a:schemeClr val="bg1"/>
                  </a:solidFill>
                </a:rPr>
                <a:t>Shared F# Mobile</a:t>
              </a:r>
            </a:p>
          </p:txBody>
        </p:sp>
        <p:sp>
          <p:nvSpPr>
            <p:cNvPr id="20" name="Left Brace 19"/>
            <p:cNvSpPr/>
            <p:nvPr/>
          </p:nvSpPr>
          <p:spPr>
            <a:xfrm rot="5400000">
              <a:off x="6117741" y="547839"/>
              <a:ext cx="239493" cy="10044030"/>
            </a:xfrm>
            <a:prstGeom prst="leftBrace">
              <a:avLst>
                <a:gd name="adj1" fmla="val 56668"/>
                <a:gd name="adj2" fmla="val 50000"/>
              </a:avLst>
            </a:prstGeom>
            <a:ln w="19050" cap="rnd">
              <a:solidFill>
                <a:srgbClr val="16ACEE"/>
              </a:solid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cmpd="sng">
                  <a:solidFill>
                    <a:srgbClr val="000000"/>
                  </a:solidFill>
                  <a:prstDash val="dash"/>
                </a:ln>
              </a:endParaRPr>
            </a:p>
          </p:txBody>
        </p:sp>
        <p:grpSp>
          <p:nvGrpSpPr>
            <p:cNvPr id="31" name="Group 30"/>
            <p:cNvGrpSpPr/>
            <p:nvPr/>
          </p:nvGrpSpPr>
          <p:grpSpPr>
            <a:xfrm>
              <a:off x="1969228" y="1554924"/>
              <a:ext cx="625793" cy="625793"/>
              <a:chOff x="2057400" y="2725790"/>
              <a:chExt cx="1028700" cy="1028700"/>
            </a:xfrm>
          </p:grpSpPr>
          <p:sp>
            <p:nvSpPr>
              <p:cNvPr id="45" name="Oval 44"/>
              <p:cNvSpPr/>
              <p:nvPr/>
            </p:nvSpPr>
            <p:spPr bwMode="auto">
              <a:xfrm>
                <a:off x="2057400" y="2725790"/>
                <a:ext cx="1028700"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9103" y="2938131"/>
                <a:ext cx="468070" cy="523137"/>
              </a:xfrm>
              <a:prstGeom prst="rect">
                <a:avLst/>
              </a:prstGeom>
            </p:spPr>
          </p:pic>
        </p:grpSp>
        <p:grpSp>
          <p:nvGrpSpPr>
            <p:cNvPr id="32" name="Group 31"/>
            <p:cNvGrpSpPr/>
            <p:nvPr/>
          </p:nvGrpSpPr>
          <p:grpSpPr>
            <a:xfrm>
              <a:off x="4156896" y="1554924"/>
              <a:ext cx="625793" cy="625793"/>
              <a:chOff x="3810000" y="3144890"/>
              <a:chExt cx="1028700" cy="1028700"/>
            </a:xfrm>
          </p:grpSpPr>
          <p:sp>
            <p:nvSpPr>
              <p:cNvPr id="41" name="Oval 40"/>
              <p:cNvSpPr/>
              <p:nvPr/>
            </p:nvSpPr>
            <p:spPr bwMode="auto">
              <a:xfrm>
                <a:off x="3810000" y="3144890"/>
                <a:ext cx="1028700"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7337" y="3402859"/>
                <a:ext cx="434973" cy="500220"/>
              </a:xfrm>
              <a:prstGeom prst="rect">
                <a:avLst/>
              </a:prstGeom>
            </p:spPr>
          </p:pic>
        </p:grpSp>
        <p:grpSp>
          <p:nvGrpSpPr>
            <p:cNvPr id="33" name="Group 32"/>
            <p:cNvGrpSpPr/>
            <p:nvPr/>
          </p:nvGrpSpPr>
          <p:grpSpPr>
            <a:xfrm>
              <a:off x="6343881" y="1554924"/>
              <a:ext cx="625793" cy="625793"/>
              <a:chOff x="6083300" y="3144890"/>
              <a:chExt cx="1028700" cy="1028700"/>
            </a:xfrm>
          </p:grpSpPr>
          <p:sp>
            <p:nvSpPr>
              <p:cNvPr id="36" name="Oval 35"/>
              <p:cNvSpPr/>
              <p:nvPr/>
            </p:nvSpPr>
            <p:spPr bwMode="auto">
              <a:xfrm>
                <a:off x="6083300" y="3144890"/>
                <a:ext cx="1028700"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5885" y="3436990"/>
                <a:ext cx="466043" cy="434973"/>
              </a:xfrm>
              <a:prstGeom prst="rect">
                <a:avLst/>
              </a:prstGeom>
            </p:spPr>
          </p:pic>
        </p:grpSp>
        <p:sp>
          <p:nvSpPr>
            <p:cNvPr id="28" name="Rectangle 27"/>
            <p:cNvSpPr/>
            <p:nvPr/>
          </p:nvSpPr>
          <p:spPr bwMode="auto">
            <a:xfrm>
              <a:off x="7761222" y="2818228"/>
              <a:ext cx="3514108" cy="1106388"/>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gradFill>
                    <a:gsLst>
                      <a:gs pos="0">
                        <a:srgbClr val="FFFFFF"/>
                      </a:gs>
                      <a:gs pos="100000">
                        <a:srgbClr val="FFFFFF"/>
                      </a:gs>
                    </a:gsLst>
                    <a:lin ang="5400000" scaled="0"/>
                  </a:gradFill>
                  <a:ea typeface="Segoe UI" pitchFamily="34" charset="0"/>
                  <a:cs typeface="Segoe UI" pitchFamily="34" charset="0"/>
                </a:rPr>
                <a:t> </a:t>
              </a:r>
            </a:p>
          </p:txBody>
        </p:sp>
        <p:sp>
          <p:nvSpPr>
            <p:cNvPr id="29" name="TextBox 28"/>
            <p:cNvSpPr txBox="1"/>
            <p:nvPr/>
          </p:nvSpPr>
          <p:spPr>
            <a:xfrm>
              <a:off x="7764750" y="2894802"/>
              <a:ext cx="3507052" cy="911019"/>
            </a:xfrm>
            <a:prstGeom prst="rect">
              <a:avLst/>
            </a:prstGeom>
            <a:noFill/>
          </p:spPr>
          <p:txBody>
            <a:bodyPr wrap="square" lIns="182880" tIns="146304" rIns="182880" bIns="146304" rtlCol="0">
              <a:spAutoFit/>
            </a:bodyPr>
            <a:lstStyle/>
            <a:p>
              <a:pPr algn="ctr" defTabSz="932472" fontAlgn="base">
                <a:spcBef>
                  <a:spcPct val="0"/>
                </a:spcBef>
                <a:spcAft>
                  <a:spcPct val="0"/>
                </a:spcAft>
              </a:pPr>
              <a:r>
                <a:rPr lang="en-US" sz="4000" dirty="0">
                  <a:solidFill>
                    <a:schemeClr val="bg1"/>
                  </a:solidFill>
                </a:rPr>
                <a:t>F# Server</a:t>
              </a:r>
            </a:p>
          </p:txBody>
        </p:sp>
        <p:grpSp>
          <p:nvGrpSpPr>
            <p:cNvPr id="39" name="Group 38"/>
            <p:cNvGrpSpPr/>
            <p:nvPr/>
          </p:nvGrpSpPr>
          <p:grpSpPr>
            <a:xfrm>
              <a:off x="8309005" y="1554924"/>
              <a:ext cx="625793" cy="625793"/>
              <a:chOff x="6083300" y="3144890"/>
              <a:chExt cx="1028700" cy="1028700"/>
            </a:xfrm>
          </p:grpSpPr>
          <p:sp>
            <p:nvSpPr>
              <p:cNvPr id="47" name="Oval 46"/>
              <p:cNvSpPr/>
              <p:nvPr/>
            </p:nvSpPr>
            <p:spPr bwMode="auto">
              <a:xfrm>
                <a:off x="6083300" y="3144890"/>
                <a:ext cx="1028700" cy="1028700"/>
              </a:xfrm>
              <a:prstGeom prst="ellipse">
                <a:avLst/>
              </a:prstGeom>
              <a:solidFill>
                <a:srgbClr val="14316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Picture 47" descr="Windows_logo.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5885" y="3436990"/>
                <a:ext cx="466043" cy="434973"/>
              </a:xfrm>
              <a:prstGeom prst="rect">
                <a:avLst/>
              </a:prstGeom>
            </p:spPr>
          </p:pic>
        </p:grpSp>
        <p:sp>
          <p:nvSpPr>
            <p:cNvPr id="30" name="Rectangle 29"/>
            <p:cNvSpPr/>
            <p:nvPr/>
          </p:nvSpPr>
          <p:spPr bwMode="auto">
            <a:xfrm>
              <a:off x="7762932" y="2302147"/>
              <a:ext cx="1705758" cy="491783"/>
            </a:xfrm>
            <a:prstGeom prst="rect">
              <a:avLst/>
            </a:prstGeom>
            <a:solidFill>
              <a:srgbClr val="14316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solidFill>
                    <a:srgbClr val="00BBF1"/>
                  </a:solidFill>
                  <a:ea typeface="Segoe UI" pitchFamily="34" charset="0"/>
                  <a:cs typeface="Segoe UI" pitchFamily="34" charset="0"/>
                </a:rPr>
                <a:t> </a:t>
              </a:r>
            </a:p>
          </p:txBody>
        </p:sp>
        <p:sp>
          <p:nvSpPr>
            <p:cNvPr id="55" name="Rectangle 54"/>
            <p:cNvSpPr/>
            <p:nvPr/>
          </p:nvSpPr>
          <p:spPr bwMode="auto">
            <a:xfrm>
              <a:off x="9489856" y="2299329"/>
              <a:ext cx="1785083" cy="491783"/>
            </a:xfrm>
            <a:prstGeom prst="rect">
              <a:avLst/>
            </a:prstGeom>
            <a:solidFill>
              <a:srgbClr val="3030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solidFill>
                    <a:srgbClr val="00BBF1"/>
                  </a:solidFill>
                  <a:ea typeface="Segoe UI" pitchFamily="34" charset="0"/>
                  <a:cs typeface="Segoe UI" pitchFamily="34" charset="0"/>
                </a:rPr>
                <a:t> </a:t>
              </a:r>
            </a:p>
          </p:txBody>
        </p:sp>
        <p:sp>
          <p:nvSpPr>
            <p:cNvPr id="57" name="TextBox 56"/>
            <p:cNvSpPr txBox="1"/>
            <p:nvPr/>
          </p:nvSpPr>
          <p:spPr>
            <a:xfrm>
              <a:off x="9504648" y="2215218"/>
              <a:ext cx="1769552" cy="664797"/>
            </a:xfrm>
            <a:prstGeom prst="rect">
              <a:avLst/>
            </a:prstGeom>
            <a:noFill/>
          </p:spPr>
          <p:txBody>
            <a:bodyPr wrap="square" lIns="182880" tIns="146304" rIns="182880" bIns="146304" rtlCol="0">
              <a:spAutoFit/>
            </a:bodyPr>
            <a:lstStyle/>
            <a:p>
              <a:pPr algn="ctr" defTabSz="932472" fontAlgn="base">
                <a:spcBef>
                  <a:spcPct val="0"/>
                </a:spcBef>
                <a:spcAft>
                  <a:spcPct val="0"/>
                </a:spcAft>
              </a:pPr>
              <a:r>
                <a:rPr lang="en-US" sz="1200" dirty="0">
                  <a:solidFill>
                    <a:schemeClr val="bg1"/>
                  </a:solidFill>
                </a:rPr>
                <a:t>Linux/Mono</a:t>
              </a:r>
            </a:p>
            <a:p>
              <a:pPr algn="ctr" defTabSz="932472" fontAlgn="base">
                <a:spcBef>
                  <a:spcPct val="0"/>
                </a:spcBef>
                <a:spcAft>
                  <a:spcPct val="0"/>
                </a:spcAft>
              </a:pPr>
              <a:r>
                <a:rPr lang="en-US" sz="1200" dirty="0" err="1">
                  <a:solidFill>
                    <a:schemeClr val="bg1"/>
                  </a:solidFill>
                </a:rPr>
                <a:t>CoreCLR</a:t>
              </a:r>
              <a:endParaRPr lang="en-US" sz="1200" dirty="0">
                <a:solidFill>
                  <a:schemeClr val="bg1"/>
                </a:solidFill>
              </a:endParaRPr>
            </a:p>
          </p:txBody>
        </p:sp>
        <p:grpSp>
          <p:nvGrpSpPr>
            <p:cNvPr id="8" name="Group 7"/>
            <p:cNvGrpSpPr/>
            <p:nvPr/>
          </p:nvGrpSpPr>
          <p:grpSpPr>
            <a:xfrm>
              <a:off x="10112428" y="1537995"/>
              <a:ext cx="625793" cy="625793"/>
              <a:chOff x="10112428" y="1537995"/>
              <a:chExt cx="625793" cy="625793"/>
            </a:xfrm>
          </p:grpSpPr>
          <p:sp>
            <p:nvSpPr>
              <p:cNvPr id="52" name="Oval 51"/>
              <p:cNvSpPr/>
              <p:nvPr/>
            </p:nvSpPr>
            <p:spPr bwMode="auto">
              <a:xfrm>
                <a:off x="10112428" y="1537995"/>
                <a:ext cx="625793" cy="625793"/>
              </a:xfrm>
              <a:prstGeom prst="ellipse">
                <a:avLst/>
              </a:prstGeom>
              <a:solidFill>
                <a:srgbClr val="3030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58" name="Picture 57" descr="Linux_logo.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39177" y="1631971"/>
                <a:ext cx="372529" cy="412443"/>
              </a:xfrm>
              <a:prstGeom prst="rect">
                <a:avLst/>
              </a:prstGeom>
            </p:spPr>
          </p:pic>
        </p:grpSp>
        <p:sp>
          <p:nvSpPr>
            <p:cNvPr id="60" name="TextBox 59"/>
            <p:cNvSpPr txBox="1"/>
            <p:nvPr/>
          </p:nvSpPr>
          <p:spPr>
            <a:xfrm>
              <a:off x="7777067" y="2274476"/>
              <a:ext cx="1690917" cy="541687"/>
            </a:xfrm>
            <a:prstGeom prst="rect">
              <a:avLst/>
            </a:prstGeom>
            <a:noFill/>
          </p:spPr>
          <p:txBody>
            <a:bodyPr wrap="square" lIns="182880" tIns="146304" rIns="182880" bIns="146304" rtlCol="0">
              <a:spAutoFit/>
            </a:bodyPr>
            <a:lstStyle/>
            <a:p>
              <a:pPr algn="ctr" defTabSz="932472" fontAlgn="base">
                <a:spcBef>
                  <a:spcPct val="0"/>
                </a:spcBef>
                <a:spcAft>
                  <a:spcPct val="0"/>
                </a:spcAft>
              </a:pPr>
              <a:r>
                <a:rPr lang="en-US" sz="1600" dirty="0">
                  <a:solidFill>
                    <a:schemeClr val="bg1"/>
                  </a:solidFill>
                </a:rPr>
                <a:t>Azure</a:t>
              </a:r>
            </a:p>
          </p:txBody>
        </p:sp>
      </p:grpSp>
      <p:sp>
        <p:nvSpPr>
          <p:cNvPr id="50" name="TextBox 49"/>
          <p:cNvSpPr txBox="1"/>
          <p:nvPr/>
        </p:nvSpPr>
        <p:spPr>
          <a:xfrm>
            <a:off x="1197314" y="4067861"/>
            <a:ext cx="10066339" cy="911019"/>
          </a:xfrm>
          <a:prstGeom prst="rect">
            <a:avLst/>
          </a:prstGeom>
          <a:noFill/>
        </p:spPr>
        <p:txBody>
          <a:bodyPr wrap="square" lIns="182880" tIns="146304" rIns="182880" bIns="146304" rtlCol="0">
            <a:spAutoFit/>
          </a:bodyPr>
          <a:lstStyle/>
          <a:p>
            <a:pPr algn="ctr" defTabSz="932472" fontAlgn="base">
              <a:spcBef>
                <a:spcPct val="0"/>
              </a:spcBef>
              <a:spcAft>
                <a:spcPct val="0"/>
              </a:spcAft>
            </a:pPr>
            <a:r>
              <a:rPr lang="en-US" sz="4000" dirty="0">
                <a:solidFill>
                  <a:schemeClr val="bg1"/>
                </a:solidFill>
              </a:rPr>
              <a:t>Shared F# Client/Server</a:t>
            </a:r>
          </a:p>
        </p:txBody>
      </p:sp>
    </p:spTree>
    <p:extLst>
      <p:ext uri="{BB962C8B-B14F-4D97-AF65-F5344CB8AC3E}">
        <p14:creationId xmlns:p14="http://schemas.microsoft.com/office/powerpoint/2010/main" val="191116519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APIs</a:t>
            </a:r>
          </a:p>
        </p:txBody>
      </p:sp>
      <p:grpSp>
        <p:nvGrpSpPr>
          <p:cNvPr id="44" name="Group 43"/>
          <p:cNvGrpSpPr/>
          <p:nvPr/>
        </p:nvGrpSpPr>
        <p:grpSpPr>
          <a:xfrm>
            <a:off x="773475" y="1820862"/>
            <a:ext cx="10931162" cy="1060674"/>
            <a:chOff x="752656" y="1820862"/>
            <a:chExt cx="10931162" cy="1060674"/>
          </a:xfrm>
        </p:grpSpPr>
        <p:sp>
          <p:nvSpPr>
            <p:cNvPr id="19" name="Rounded Rectangle 18"/>
            <p:cNvSpPr/>
            <p:nvPr/>
          </p:nvSpPr>
          <p:spPr>
            <a:xfrm>
              <a:off x="752656" y="2201862"/>
              <a:ext cx="2074681" cy="679674"/>
            </a:xfrm>
            <a:prstGeom prst="roundRect">
              <a:avLst>
                <a:gd name="adj" fmla="val 0"/>
              </a:avLst>
            </a:prstGeom>
            <a:solidFill>
              <a:srgbClr val="2DB1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Microsoft.Phone</a:t>
              </a:r>
              <a:endParaRPr lang="en-US" dirty="0">
                <a:solidFill>
                  <a:srgbClr val="FFFFFF"/>
                </a:solidFill>
                <a:cs typeface="Helvetica Light"/>
              </a:endParaRPr>
            </a:p>
          </p:txBody>
        </p:sp>
        <p:sp>
          <p:nvSpPr>
            <p:cNvPr id="20" name="Rounded Rectangle 19"/>
            <p:cNvSpPr/>
            <p:nvPr/>
          </p:nvSpPr>
          <p:spPr>
            <a:xfrm>
              <a:off x="2966776" y="2201862"/>
              <a:ext cx="2074681" cy="679674"/>
            </a:xfrm>
            <a:prstGeom prst="roundRect">
              <a:avLst>
                <a:gd name="adj" fmla="val 0"/>
              </a:avLst>
            </a:prstGeom>
            <a:solidFill>
              <a:srgbClr val="2DB1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err="1">
                  <a:solidFill>
                    <a:srgbClr val="FFFFFF"/>
                  </a:solidFill>
                  <a:cs typeface="Helvetica Light"/>
                </a:rPr>
                <a:t>Microsoft.Networking</a:t>
              </a:r>
              <a:endParaRPr lang="en-US" sz="1500" dirty="0">
                <a:solidFill>
                  <a:srgbClr val="FFFFFF"/>
                </a:solidFill>
                <a:cs typeface="Helvetica Light"/>
              </a:endParaRPr>
            </a:p>
          </p:txBody>
        </p:sp>
        <p:sp>
          <p:nvSpPr>
            <p:cNvPr id="21" name="Rounded Rectangle 20"/>
            <p:cNvSpPr/>
            <p:nvPr/>
          </p:nvSpPr>
          <p:spPr>
            <a:xfrm>
              <a:off x="5180896" y="2201862"/>
              <a:ext cx="2074681" cy="679674"/>
            </a:xfrm>
            <a:prstGeom prst="roundRect">
              <a:avLst>
                <a:gd name="adj" fmla="val 0"/>
              </a:avLst>
            </a:prstGeom>
            <a:solidFill>
              <a:srgbClr val="2DB1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Windows.Storage</a:t>
              </a:r>
              <a:endParaRPr lang="en-US" dirty="0">
                <a:solidFill>
                  <a:srgbClr val="FFFFFF"/>
                </a:solidFill>
                <a:cs typeface="Helvetica Light"/>
              </a:endParaRPr>
            </a:p>
          </p:txBody>
        </p:sp>
        <p:sp>
          <p:nvSpPr>
            <p:cNvPr id="22" name="Rounded Rectangle 21"/>
            <p:cNvSpPr/>
            <p:nvPr/>
          </p:nvSpPr>
          <p:spPr>
            <a:xfrm>
              <a:off x="7395016" y="2201862"/>
              <a:ext cx="2074681" cy="679674"/>
            </a:xfrm>
            <a:prstGeom prst="roundRect">
              <a:avLst>
                <a:gd name="adj" fmla="val 0"/>
              </a:avLst>
            </a:prstGeom>
            <a:solidFill>
              <a:srgbClr val="2DB1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err="1">
                  <a:solidFill>
                    <a:srgbClr val="FFFFFF"/>
                  </a:solidFill>
                  <a:cs typeface="Helvetica Light"/>
                </a:rPr>
                <a:t>Windows.Foundation</a:t>
              </a:r>
              <a:endParaRPr lang="en-US" sz="1500" dirty="0">
                <a:solidFill>
                  <a:srgbClr val="FFFFFF"/>
                </a:solidFill>
                <a:cs typeface="Helvetica Light"/>
              </a:endParaRPr>
            </a:p>
          </p:txBody>
        </p:sp>
        <p:sp>
          <p:nvSpPr>
            <p:cNvPr id="23" name="Rounded Rectangle 22"/>
            <p:cNvSpPr/>
            <p:nvPr/>
          </p:nvSpPr>
          <p:spPr>
            <a:xfrm>
              <a:off x="9609137" y="2201862"/>
              <a:ext cx="2074681" cy="679674"/>
            </a:xfrm>
            <a:prstGeom prst="roundRect">
              <a:avLst>
                <a:gd name="adj" fmla="val 0"/>
              </a:avLst>
            </a:prstGeom>
            <a:solidFill>
              <a:srgbClr val="2DB1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Microsoft.Devices</a:t>
              </a:r>
              <a:endParaRPr lang="en-US" dirty="0">
                <a:solidFill>
                  <a:srgbClr val="FFFFFF"/>
                </a:solidFill>
                <a:cs typeface="Helvetica Light"/>
              </a:endParaRPr>
            </a:p>
          </p:txBody>
        </p:sp>
        <p:sp>
          <p:nvSpPr>
            <p:cNvPr id="34" name="TextBox 33"/>
            <p:cNvSpPr txBox="1"/>
            <p:nvPr/>
          </p:nvSpPr>
          <p:spPr>
            <a:xfrm>
              <a:off x="6299200" y="1820862"/>
              <a:ext cx="369332" cy="634020"/>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rgbClr val="404040"/>
                    </a:gs>
                    <a:gs pos="30000">
                      <a:srgbClr val="404040"/>
                    </a:gs>
                  </a:gsLst>
                  <a:lin ang="5400000" scaled="0"/>
                </a:gradFill>
              </a:endParaRPr>
            </a:p>
          </p:txBody>
        </p:sp>
      </p:grpSp>
      <p:sp>
        <p:nvSpPr>
          <p:cNvPr id="36" name="Left Brace 35"/>
          <p:cNvSpPr/>
          <p:nvPr/>
        </p:nvSpPr>
        <p:spPr>
          <a:xfrm rot="5400000" flipH="1">
            <a:off x="6053137" y="-401638"/>
            <a:ext cx="381000" cy="10922000"/>
          </a:xfrm>
          <a:prstGeom prst="leftBrace">
            <a:avLst>
              <a:gd name="adj1" fmla="val 56668"/>
              <a:gd name="adj2" fmla="val 50000"/>
            </a:avLst>
          </a:prstGeom>
          <a:ln w="19050" cap="rnd">
            <a:solidFill>
              <a:srgbClr val="16ACEE"/>
            </a:solid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cmpd="sng">
                <a:solidFill>
                  <a:srgbClr val="000000"/>
                </a:solidFill>
                <a:prstDash val="dash"/>
              </a:ln>
              <a:solidFill>
                <a:srgbClr val="404040"/>
              </a:solidFill>
            </a:endParaRPr>
          </a:p>
        </p:txBody>
      </p:sp>
      <p:pic>
        <p:nvPicPr>
          <p:cNvPr id="37" name="Picture 36" descr="C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666" y="5478462"/>
            <a:ext cx="1197142" cy="928396"/>
          </a:xfrm>
          <a:prstGeom prst="rect">
            <a:avLst/>
          </a:prstGeom>
        </p:spPr>
      </p:pic>
      <p:grpSp>
        <p:nvGrpSpPr>
          <p:cNvPr id="38" name="Group 37"/>
          <p:cNvGrpSpPr/>
          <p:nvPr/>
        </p:nvGrpSpPr>
        <p:grpSpPr>
          <a:xfrm>
            <a:off x="768894" y="3840162"/>
            <a:ext cx="10931162" cy="679674"/>
            <a:chOff x="752656" y="3014662"/>
            <a:chExt cx="10931162" cy="679674"/>
          </a:xfrm>
        </p:grpSpPr>
        <p:sp>
          <p:nvSpPr>
            <p:cNvPr id="39" name="Rounded Rectangle 38"/>
            <p:cNvSpPr/>
            <p:nvPr/>
          </p:nvSpPr>
          <p:spPr>
            <a:xfrm>
              <a:off x="752656"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System.Data</a:t>
              </a:r>
              <a:endParaRPr lang="en-US" dirty="0">
                <a:solidFill>
                  <a:srgbClr val="FFFFFF"/>
                </a:solidFill>
                <a:cs typeface="Helvetica Light"/>
              </a:endParaRPr>
            </a:p>
          </p:txBody>
        </p:sp>
        <p:sp>
          <p:nvSpPr>
            <p:cNvPr id="40" name="Rounded Rectangle 39"/>
            <p:cNvSpPr/>
            <p:nvPr/>
          </p:nvSpPr>
          <p:spPr>
            <a:xfrm>
              <a:off x="2966776"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System.Windows</a:t>
              </a:r>
              <a:endParaRPr lang="en-US" dirty="0">
                <a:solidFill>
                  <a:srgbClr val="FFFFFF"/>
                </a:solidFill>
                <a:cs typeface="Helvetica Light"/>
              </a:endParaRPr>
            </a:p>
          </p:txBody>
        </p:sp>
        <p:sp>
          <p:nvSpPr>
            <p:cNvPr id="41" name="Rounded Rectangle 40"/>
            <p:cNvSpPr/>
            <p:nvPr/>
          </p:nvSpPr>
          <p:spPr>
            <a:xfrm>
              <a:off x="5180896"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System.Numerics</a:t>
              </a:r>
              <a:endParaRPr lang="en-US" dirty="0">
                <a:solidFill>
                  <a:srgbClr val="FFFFFF"/>
                </a:solidFill>
                <a:cs typeface="Helvetica Light"/>
              </a:endParaRPr>
            </a:p>
          </p:txBody>
        </p:sp>
        <p:sp>
          <p:nvSpPr>
            <p:cNvPr id="42" name="Rounded Rectangle 41"/>
            <p:cNvSpPr/>
            <p:nvPr/>
          </p:nvSpPr>
          <p:spPr>
            <a:xfrm>
              <a:off x="7395016"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System.Core</a:t>
              </a:r>
              <a:endParaRPr lang="en-US" dirty="0">
                <a:solidFill>
                  <a:srgbClr val="FFFFFF"/>
                </a:solidFill>
                <a:cs typeface="Helvetica Light"/>
              </a:endParaRPr>
            </a:p>
          </p:txBody>
        </p:sp>
        <p:sp>
          <p:nvSpPr>
            <p:cNvPr id="43" name="Rounded Rectangle 42"/>
            <p:cNvSpPr/>
            <p:nvPr/>
          </p:nvSpPr>
          <p:spPr>
            <a:xfrm>
              <a:off x="9609137"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err="1">
                  <a:solidFill>
                    <a:srgbClr val="FFFFFF"/>
                  </a:solidFill>
                  <a:cs typeface="Helvetica Light"/>
                </a:rPr>
                <a:t>System.ServiceModel</a:t>
              </a:r>
              <a:endParaRPr lang="en-US" sz="1500" dirty="0">
                <a:solidFill>
                  <a:srgbClr val="FFFFFF"/>
                </a:solidFill>
                <a:cs typeface="Helvetica Light"/>
              </a:endParaRPr>
            </a:p>
          </p:txBody>
        </p:sp>
      </p:grpSp>
      <p:sp>
        <p:nvSpPr>
          <p:cNvPr id="24" name="Rounded Rectangle 23"/>
          <p:cNvSpPr/>
          <p:nvPr/>
        </p:nvSpPr>
        <p:spPr>
          <a:xfrm>
            <a:off x="773475"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System.Net</a:t>
            </a:r>
            <a:endParaRPr lang="en-US" dirty="0">
              <a:solidFill>
                <a:srgbClr val="FFFFFF"/>
              </a:solidFill>
              <a:cs typeface="Helvetica Light"/>
            </a:endParaRPr>
          </a:p>
        </p:txBody>
      </p:sp>
      <p:sp>
        <p:nvSpPr>
          <p:cNvPr id="25" name="Rounded Rectangle 24"/>
          <p:cNvSpPr/>
          <p:nvPr/>
        </p:nvSpPr>
        <p:spPr>
          <a:xfrm>
            <a:off x="2987595"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cs typeface="Helvetica Light"/>
              </a:rPr>
              <a:t>System</a:t>
            </a:r>
          </a:p>
        </p:txBody>
      </p:sp>
      <p:sp>
        <p:nvSpPr>
          <p:cNvPr id="26" name="Rounded Rectangle 25"/>
          <p:cNvSpPr/>
          <p:nvPr/>
        </p:nvSpPr>
        <p:spPr>
          <a:xfrm>
            <a:off x="5201715"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System.IO</a:t>
            </a:r>
            <a:endParaRPr lang="en-US" dirty="0">
              <a:solidFill>
                <a:srgbClr val="FFFFFF"/>
              </a:solidFill>
              <a:cs typeface="Helvetica Light"/>
            </a:endParaRPr>
          </a:p>
        </p:txBody>
      </p:sp>
      <p:sp>
        <p:nvSpPr>
          <p:cNvPr id="27" name="Rounded Rectangle 26"/>
          <p:cNvSpPr/>
          <p:nvPr/>
        </p:nvSpPr>
        <p:spPr>
          <a:xfrm>
            <a:off x="7415835"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System.Linq</a:t>
            </a:r>
            <a:endParaRPr lang="en-US" dirty="0">
              <a:solidFill>
                <a:srgbClr val="FFFFFF"/>
              </a:solidFill>
              <a:cs typeface="Helvetica Light"/>
            </a:endParaRPr>
          </a:p>
        </p:txBody>
      </p:sp>
      <p:sp>
        <p:nvSpPr>
          <p:cNvPr id="28" name="Rounded Rectangle 27"/>
          <p:cNvSpPr/>
          <p:nvPr/>
        </p:nvSpPr>
        <p:spPr>
          <a:xfrm>
            <a:off x="9629956"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System.Xml</a:t>
            </a:r>
            <a:endParaRPr lang="en-US" dirty="0">
              <a:solidFill>
                <a:srgbClr val="FFFFFF"/>
              </a:solidFill>
              <a:cs typeface="Helvetica Light"/>
            </a:endParaRPr>
          </a:p>
        </p:txBody>
      </p:sp>
    </p:spTree>
    <p:extLst>
      <p:ext uri="{BB962C8B-B14F-4D97-AF65-F5344CB8AC3E}">
        <p14:creationId xmlns:p14="http://schemas.microsoft.com/office/powerpoint/2010/main" val="394633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iOS – 100% API Coverage</a:t>
            </a:r>
          </a:p>
        </p:txBody>
      </p:sp>
      <p:grpSp>
        <p:nvGrpSpPr>
          <p:cNvPr id="3" name="Group 2"/>
          <p:cNvGrpSpPr/>
          <p:nvPr/>
        </p:nvGrpSpPr>
        <p:grpSpPr>
          <a:xfrm>
            <a:off x="773475" y="1968500"/>
            <a:ext cx="10931162" cy="913036"/>
            <a:chOff x="752656" y="1968500"/>
            <a:chExt cx="10931162" cy="913036"/>
          </a:xfrm>
        </p:grpSpPr>
        <p:sp>
          <p:nvSpPr>
            <p:cNvPr id="19" name="Rounded Rectangle 18"/>
            <p:cNvSpPr/>
            <p:nvPr/>
          </p:nvSpPr>
          <p:spPr>
            <a:xfrm>
              <a:off x="752656" y="2201862"/>
              <a:ext cx="2074681" cy="679674"/>
            </a:xfrm>
            <a:prstGeom prst="roundRect">
              <a:avLst>
                <a:gd name="adj" fmla="val 0"/>
              </a:avLst>
            </a:prstGeom>
            <a:solidFill>
              <a:srgbClr val="9570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MapKit</a:t>
              </a:r>
              <a:endParaRPr lang="en-US" dirty="0">
                <a:solidFill>
                  <a:srgbClr val="FFFFFF"/>
                </a:solidFill>
                <a:cs typeface="Helvetica Light"/>
              </a:endParaRPr>
            </a:p>
          </p:txBody>
        </p:sp>
        <p:sp>
          <p:nvSpPr>
            <p:cNvPr id="20" name="Rounded Rectangle 19"/>
            <p:cNvSpPr/>
            <p:nvPr/>
          </p:nvSpPr>
          <p:spPr>
            <a:xfrm>
              <a:off x="2966776" y="2201862"/>
              <a:ext cx="2074681" cy="679674"/>
            </a:xfrm>
            <a:prstGeom prst="roundRect">
              <a:avLst>
                <a:gd name="adj" fmla="val 0"/>
              </a:avLst>
            </a:prstGeom>
            <a:solidFill>
              <a:srgbClr val="9570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UIKit</a:t>
              </a:r>
              <a:endParaRPr lang="en-US" dirty="0">
                <a:solidFill>
                  <a:srgbClr val="FFFFFF"/>
                </a:solidFill>
                <a:cs typeface="Helvetica Light"/>
              </a:endParaRPr>
            </a:p>
          </p:txBody>
        </p:sp>
        <p:sp>
          <p:nvSpPr>
            <p:cNvPr id="21" name="Rounded Rectangle 20"/>
            <p:cNvSpPr/>
            <p:nvPr/>
          </p:nvSpPr>
          <p:spPr>
            <a:xfrm>
              <a:off x="5180896" y="2201862"/>
              <a:ext cx="2074681" cy="679674"/>
            </a:xfrm>
            <a:prstGeom prst="roundRect">
              <a:avLst>
                <a:gd name="adj" fmla="val 0"/>
              </a:avLst>
            </a:prstGeom>
            <a:solidFill>
              <a:srgbClr val="9570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iBeacon</a:t>
              </a:r>
              <a:endParaRPr lang="en-US" dirty="0">
                <a:solidFill>
                  <a:srgbClr val="FFFFFF"/>
                </a:solidFill>
                <a:cs typeface="Helvetica Light"/>
              </a:endParaRPr>
            </a:p>
          </p:txBody>
        </p:sp>
        <p:sp>
          <p:nvSpPr>
            <p:cNvPr id="22" name="Rounded Rectangle 21"/>
            <p:cNvSpPr/>
            <p:nvPr/>
          </p:nvSpPr>
          <p:spPr>
            <a:xfrm>
              <a:off x="7395016" y="2201862"/>
              <a:ext cx="2074681" cy="679674"/>
            </a:xfrm>
            <a:prstGeom prst="roundRect">
              <a:avLst>
                <a:gd name="adj" fmla="val 0"/>
              </a:avLst>
            </a:prstGeom>
            <a:solidFill>
              <a:srgbClr val="9570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CoreGraphics</a:t>
              </a:r>
              <a:endParaRPr lang="en-US" dirty="0">
                <a:solidFill>
                  <a:srgbClr val="FFFFFF"/>
                </a:solidFill>
                <a:cs typeface="Helvetica Light"/>
              </a:endParaRPr>
            </a:p>
          </p:txBody>
        </p:sp>
        <p:sp>
          <p:nvSpPr>
            <p:cNvPr id="23" name="Rounded Rectangle 22"/>
            <p:cNvSpPr/>
            <p:nvPr/>
          </p:nvSpPr>
          <p:spPr>
            <a:xfrm>
              <a:off x="9609137" y="2201862"/>
              <a:ext cx="2074681" cy="679674"/>
            </a:xfrm>
            <a:prstGeom prst="roundRect">
              <a:avLst>
                <a:gd name="adj" fmla="val 0"/>
              </a:avLst>
            </a:prstGeom>
            <a:solidFill>
              <a:srgbClr val="9570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CoreMotion</a:t>
              </a:r>
              <a:endParaRPr lang="en-US" dirty="0">
                <a:solidFill>
                  <a:srgbClr val="FFFFFF"/>
                </a:solidFill>
                <a:cs typeface="Helvetica Light"/>
              </a:endParaRPr>
            </a:p>
          </p:txBody>
        </p:sp>
        <p:sp>
          <p:nvSpPr>
            <p:cNvPr id="34" name="TextBox 33"/>
            <p:cNvSpPr txBox="1"/>
            <p:nvPr/>
          </p:nvSpPr>
          <p:spPr>
            <a:xfrm>
              <a:off x="6299200" y="1968500"/>
              <a:ext cx="369332" cy="634020"/>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rgbClr val="404040"/>
                    </a:gs>
                    <a:gs pos="30000">
                      <a:srgbClr val="404040"/>
                    </a:gs>
                  </a:gsLst>
                  <a:lin ang="5400000" scaled="0"/>
                </a:gradFill>
              </a:endParaRPr>
            </a:p>
          </p:txBody>
        </p:sp>
      </p:grpSp>
      <p:pic>
        <p:nvPicPr>
          <p:cNvPr id="26" name="Picture 25" descr="C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666" y="5478462"/>
            <a:ext cx="1197142" cy="928396"/>
          </a:xfrm>
          <a:prstGeom prst="rect">
            <a:avLst/>
          </a:prstGeom>
        </p:spPr>
      </p:pic>
      <p:sp>
        <p:nvSpPr>
          <p:cNvPr id="37" name="Left Brace 36"/>
          <p:cNvSpPr/>
          <p:nvPr/>
        </p:nvSpPr>
        <p:spPr>
          <a:xfrm rot="5400000" flipH="1">
            <a:off x="6053137" y="-401638"/>
            <a:ext cx="381000" cy="10922000"/>
          </a:xfrm>
          <a:prstGeom prst="leftBrace">
            <a:avLst>
              <a:gd name="adj1" fmla="val 56668"/>
              <a:gd name="adj2" fmla="val 50000"/>
            </a:avLst>
          </a:prstGeom>
          <a:ln w="19050" cap="rnd">
            <a:solidFill>
              <a:srgbClr val="9570D5"/>
            </a:solid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cmpd="sng">
                <a:solidFill>
                  <a:srgbClr val="000000"/>
                </a:solidFill>
                <a:prstDash val="dash"/>
              </a:ln>
              <a:solidFill>
                <a:srgbClr val="404040"/>
              </a:solidFill>
            </a:endParaRPr>
          </a:p>
        </p:txBody>
      </p:sp>
      <p:sp>
        <p:nvSpPr>
          <p:cNvPr id="24" name="Rounded Rectangle 23"/>
          <p:cNvSpPr/>
          <p:nvPr/>
        </p:nvSpPr>
        <p:spPr>
          <a:xfrm>
            <a:off x="768894" y="38401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System.Data</a:t>
            </a:r>
            <a:endParaRPr lang="en-US" dirty="0">
              <a:solidFill>
                <a:srgbClr val="FFFFFF"/>
              </a:solidFill>
              <a:cs typeface="Helvetica Light"/>
            </a:endParaRPr>
          </a:p>
        </p:txBody>
      </p:sp>
      <p:sp>
        <p:nvSpPr>
          <p:cNvPr id="25" name="Rounded Rectangle 24"/>
          <p:cNvSpPr/>
          <p:nvPr/>
        </p:nvSpPr>
        <p:spPr>
          <a:xfrm>
            <a:off x="2983014" y="38401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System.Windows</a:t>
            </a:r>
            <a:endParaRPr lang="en-US" dirty="0">
              <a:solidFill>
                <a:srgbClr val="FFFFFF"/>
              </a:solidFill>
              <a:cs typeface="Helvetica Light"/>
            </a:endParaRPr>
          </a:p>
        </p:txBody>
      </p:sp>
      <p:sp>
        <p:nvSpPr>
          <p:cNvPr id="30" name="Rounded Rectangle 29"/>
          <p:cNvSpPr/>
          <p:nvPr/>
        </p:nvSpPr>
        <p:spPr>
          <a:xfrm>
            <a:off x="5197134" y="38401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System.Numerics</a:t>
            </a:r>
            <a:endParaRPr lang="en-US" dirty="0">
              <a:solidFill>
                <a:srgbClr val="FFFFFF"/>
              </a:solidFill>
              <a:cs typeface="Helvetica Light"/>
            </a:endParaRPr>
          </a:p>
        </p:txBody>
      </p:sp>
      <p:sp>
        <p:nvSpPr>
          <p:cNvPr id="31" name="Rounded Rectangle 30"/>
          <p:cNvSpPr/>
          <p:nvPr/>
        </p:nvSpPr>
        <p:spPr>
          <a:xfrm>
            <a:off x="7411254" y="38401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System.Core</a:t>
            </a:r>
            <a:endParaRPr lang="en-US" dirty="0">
              <a:solidFill>
                <a:srgbClr val="FFFFFF"/>
              </a:solidFill>
              <a:cs typeface="Helvetica Light"/>
            </a:endParaRPr>
          </a:p>
        </p:txBody>
      </p:sp>
      <p:sp>
        <p:nvSpPr>
          <p:cNvPr id="32" name="Rounded Rectangle 31"/>
          <p:cNvSpPr/>
          <p:nvPr/>
        </p:nvSpPr>
        <p:spPr>
          <a:xfrm>
            <a:off x="9625375" y="38401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err="1">
                <a:solidFill>
                  <a:srgbClr val="FFFFFF"/>
                </a:solidFill>
                <a:cs typeface="Helvetica Light"/>
              </a:rPr>
              <a:t>System.ServiceModel</a:t>
            </a:r>
            <a:endParaRPr lang="en-US" sz="1500" dirty="0">
              <a:solidFill>
                <a:srgbClr val="FFFFFF"/>
              </a:solidFill>
              <a:cs typeface="Helvetica Light"/>
            </a:endParaRPr>
          </a:p>
        </p:txBody>
      </p:sp>
      <p:sp>
        <p:nvSpPr>
          <p:cNvPr id="38" name="Rounded Rectangle 37"/>
          <p:cNvSpPr/>
          <p:nvPr/>
        </p:nvSpPr>
        <p:spPr>
          <a:xfrm>
            <a:off x="773475"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System.Net</a:t>
            </a:r>
            <a:endParaRPr lang="en-US" dirty="0">
              <a:solidFill>
                <a:srgbClr val="FFFFFF"/>
              </a:solidFill>
              <a:cs typeface="Helvetica Light"/>
            </a:endParaRPr>
          </a:p>
        </p:txBody>
      </p:sp>
      <p:sp>
        <p:nvSpPr>
          <p:cNvPr id="39" name="Rounded Rectangle 38"/>
          <p:cNvSpPr/>
          <p:nvPr/>
        </p:nvSpPr>
        <p:spPr>
          <a:xfrm>
            <a:off x="2987595"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cs typeface="Helvetica Light"/>
              </a:rPr>
              <a:t>System</a:t>
            </a:r>
          </a:p>
        </p:txBody>
      </p:sp>
      <p:sp>
        <p:nvSpPr>
          <p:cNvPr id="40" name="Rounded Rectangle 39"/>
          <p:cNvSpPr/>
          <p:nvPr/>
        </p:nvSpPr>
        <p:spPr>
          <a:xfrm>
            <a:off x="5201715"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System.IO</a:t>
            </a:r>
            <a:endParaRPr lang="en-US" dirty="0">
              <a:solidFill>
                <a:srgbClr val="FFFFFF"/>
              </a:solidFill>
              <a:cs typeface="Helvetica Light"/>
            </a:endParaRPr>
          </a:p>
        </p:txBody>
      </p:sp>
      <p:sp>
        <p:nvSpPr>
          <p:cNvPr id="41" name="Rounded Rectangle 40"/>
          <p:cNvSpPr/>
          <p:nvPr/>
        </p:nvSpPr>
        <p:spPr>
          <a:xfrm>
            <a:off x="7415835"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System.Linq</a:t>
            </a:r>
            <a:endParaRPr lang="en-US" dirty="0">
              <a:solidFill>
                <a:srgbClr val="FFFFFF"/>
              </a:solidFill>
              <a:cs typeface="Helvetica Light"/>
            </a:endParaRPr>
          </a:p>
        </p:txBody>
      </p:sp>
      <p:sp>
        <p:nvSpPr>
          <p:cNvPr id="42" name="Rounded Rectangle 41"/>
          <p:cNvSpPr/>
          <p:nvPr/>
        </p:nvSpPr>
        <p:spPr>
          <a:xfrm>
            <a:off x="9629956"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System.Xml</a:t>
            </a:r>
            <a:endParaRPr lang="en-US" dirty="0">
              <a:solidFill>
                <a:srgbClr val="FFFFFF"/>
              </a:solidFill>
              <a:cs typeface="Helvetica Light"/>
            </a:endParaRPr>
          </a:p>
        </p:txBody>
      </p:sp>
    </p:spTree>
    <p:extLst>
      <p:ext uri="{BB962C8B-B14F-4D97-AF65-F5344CB8AC3E}">
        <p14:creationId xmlns:p14="http://schemas.microsoft.com/office/powerpoint/2010/main" val="983631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 100</a:t>
            </a:r>
            <a:r>
              <a:rPr lang="en-US"/>
              <a:t>% API </a:t>
            </a:r>
            <a:r>
              <a:rPr lang="en-US" dirty="0"/>
              <a:t>Coverage</a:t>
            </a:r>
          </a:p>
        </p:txBody>
      </p:sp>
      <p:sp>
        <p:nvSpPr>
          <p:cNvPr id="19" name="Rounded Rectangle 18"/>
          <p:cNvSpPr/>
          <p:nvPr/>
        </p:nvSpPr>
        <p:spPr>
          <a:xfrm>
            <a:off x="773475" y="2201862"/>
            <a:ext cx="2074681" cy="679674"/>
          </a:xfrm>
          <a:prstGeom prst="roundRect">
            <a:avLst>
              <a:gd name="adj" fmla="val 0"/>
            </a:avLst>
          </a:prstGeom>
          <a:solidFill>
            <a:srgbClr val="6FBD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cs typeface="Helvetica Light"/>
              </a:rPr>
              <a:t>Text-to-speech</a:t>
            </a:r>
          </a:p>
        </p:txBody>
      </p:sp>
      <p:sp>
        <p:nvSpPr>
          <p:cNvPr id="20" name="Rounded Rectangle 19"/>
          <p:cNvSpPr/>
          <p:nvPr/>
        </p:nvSpPr>
        <p:spPr>
          <a:xfrm>
            <a:off x="2987595" y="2201862"/>
            <a:ext cx="2074681" cy="679674"/>
          </a:xfrm>
          <a:prstGeom prst="roundRect">
            <a:avLst>
              <a:gd name="adj" fmla="val 0"/>
            </a:avLst>
          </a:prstGeom>
          <a:solidFill>
            <a:srgbClr val="6FBD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ActionBar</a:t>
            </a:r>
            <a:endParaRPr lang="en-US" dirty="0">
              <a:solidFill>
                <a:srgbClr val="FFFFFF"/>
              </a:solidFill>
              <a:cs typeface="Helvetica Light"/>
            </a:endParaRPr>
          </a:p>
        </p:txBody>
      </p:sp>
      <p:sp>
        <p:nvSpPr>
          <p:cNvPr id="21" name="Rounded Rectangle 20"/>
          <p:cNvSpPr/>
          <p:nvPr/>
        </p:nvSpPr>
        <p:spPr>
          <a:xfrm>
            <a:off x="5201715" y="2201862"/>
            <a:ext cx="2074681" cy="679674"/>
          </a:xfrm>
          <a:prstGeom prst="roundRect">
            <a:avLst>
              <a:gd name="adj" fmla="val 0"/>
            </a:avLst>
          </a:prstGeom>
          <a:solidFill>
            <a:srgbClr val="6FBD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FFFFFF"/>
                </a:solidFill>
                <a:cs typeface="Helvetica Light"/>
              </a:rPr>
              <a:t>Printing Framework</a:t>
            </a:r>
          </a:p>
        </p:txBody>
      </p:sp>
      <p:sp>
        <p:nvSpPr>
          <p:cNvPr id="22" name="Rounded Rectangle 21"/>
          <p:cNvSpPr/>
          <p:nvPr/>
        </p:nvSpPr>
        <p:spPr>
          <a:xfrm>
            <a:off x="7415835" y="2201862"/>
            <a:ext cx="2074681" cy="679674"/>
          </a:xfrm>
          <a:prstGeom prst="roundRect">
            <a:avLst>
              <a:gd name="adj" fmla="val 0"/>
            </a:avLst>
          </a:prstGeom>
          <a:solidFill>
            <a:srgbClr val="6FBD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Renderscript</a:t>
            </a:r>
            <a:endParaRPr lang="en-US" dirty="0">
              <a:solidFill>
                <a:srgbClr val="FFFFFF"/>
              </a:solidFill>
              <a:cs typeface="Helvetica Light"/>
            </a:endParaRPr>
          </a:p>
        </p:txBody>
      </p:sp>
      <p:sp>
        <p:nvSpPr>
          <p:cNvPr id="23" name="Rounded Rectangle 22"/>
          <p:cNvSpPr/>
          <p:nvPr/>
        </p:nvSpPr>
        <p:spPr>
          <a:xfrm>
            <a:off x="9629956" y="2201862"/>
            <a:ext cx="2074681" cy="679674"/>
          </a:xfrm>
          <a:prstGeom prst="roundRect">
            <a:avLst>
              <a:gd name="adj" fmla="val 0"/>
            </a:avLst>
          </a:prstGeom>
          <a:solidFill>
            <a:srgbClr val="6FBD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cs typeface="Helvetica Light"/>
              </a:rPr>
              <a:t>NFC</a:t>
            </a:r>
          </a:p>
        </p:txBody>
      </p:sp>
      <p:pic>
        <p:nvPicPr>
          <p:cNvPr id="32" name="Picture 31" descr="C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666" y="5478462"/>
            <a:ext cx="1197142" cy="928396"/>
          </a:xfrm>
          <a:prstGeom prst="rect">
            <a:avLst/>
          </a:prstGeom>
        </p:spPr>
      </p:pic>
      <p:sp>
        <p:nvSpPr>
          <p:cNvPr id="34" name="TextBox 33"/>
          <p:cNvSpPr txBox="1"/>
          <p:nvPr/>
        </p:nvSpPr>
        <p:spPr>
          <a:xfrm>
            <a:off x="6320019" y="1820862"/>
            <a:ext cx="369332" cy="634020"/>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rgbClr val="404040"/>
                  </a:gs>
                  <a:gs pos="30000">
                    <a:srgbClr val="404040"/>
                  </a:gs>
                </a:gsLst>
                <a:lin ang="5400000" scaled="0"/>
              </a:gradFill>
            </a:endParaRPr>
          </a:p>
        </p:txBody>
      </p:sp>
      <p:sp>
        <p:nvSpPr>
          <p:cNvPr id="36" name="Left Brace 35"/>
          <p:cNvSpPr/>
          <p:nvPr/>
        </p:nvSpPr>
        <p:spPr>
          <a:xfrm rot="5400000" flipH="1">
            <a:off x="6053137" y="-401638"/>
            <a:ext cx="381000" cy="10922000"/>
          </a:xfrm>
          <a:prstGeom prst="leftBrace">
            <a:avLst>
              <a:gd name="adj1" fmla="val 56668"/>
              <a:gd name="adj2" fmla="val 50000"/>
            </a:avLst>
          </a:prstGeom>
          <a:ln w="19050" cap="rnd">
            <a:solidFill>
              <a:srgbClr val="6FBD23"/>
            </a:solid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cmpd="sng">
                <a:solidFill>
                  <a:srgbClr val="000000"/>
                </a:solidFill>
                <a:prstDash val="dash"/>
              </a:ln>
              <a:solidFill>
                <a:srgbClr val="404040"/>
              </a:solidFill>
            </a:endParaRPr>
          </a:p>
        </p:txBody>
      </p:sp>
      <p:sp>
        <p:nvSpPr>
          <p:cNvPr id="24" name="Rounded Rectangle 23"/>
          <p:cNvSpPr/>
          <p:nvPr/>
        </p:nvSpPr>
        <p:spPr>
          <a:xfrm>
            <a:off x="768894" y="38401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System.Data</a:t>
            </a:r>
            <a:endParaRPr lang="en-US" dirty="0">
              <a:solidFill>
                <a:srgbClr val="FFFFFF"/>
              </a:solidFill>
              <a:cs typeface="Helvetica Light"/>
            </a:endParaRPr>
          </a:p>
        </p:txBody>
      </p:sp>
      <p:sp>
        <p:nvSpPr>
          <p:cNvPr id="25" name="Rounded Rectangle 24"/>
          <p:cNvSpPr/>
          <p:nvPr/>
        </p:nvSpPr>
        <p:spPr>
          <a:xfrm>
            <a:off x="2983014" y="38401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System.Windows</a:t>
            </a:r>
            <a:endParaRPr lang="en-US" dirty="0">
              <a:solidFill>
                <a:srgbClr val="FFFFFF"/>
              </a:solidFill>
              <a:cs typeface="Helvetica Light"/>
            </a:endParaRPr>
          </a:p>
        </p:txBody>
      </p:sp>
      <p:sp>
        <p:nvSpPr>
          <p:cNvPr id="30" name="Rounded Rectangle 29"/>
          <p:cNvSpPr/>
          <p:nvPr/>
        </p:nvSpPr>
        <p:spPr>
          <a:xfrm>
            <a:off x="5197134" y="38401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System.Numerics</a:t>
            </a:r>
            <a:endParaRPr lang="en-US" dirty="0">
              <a:solidFill>
                <a:srgbClr val="FFFFFF"/>
              </a:solidFill>
              <a:cs typeface="Helvetica Light"/>
            </a:endParaRPr>
          </a:p>
        </p:txBody>
      </p:sp>
      <p:sp>
        <p:nvSpPr>
          <p:cNvPr id="31" name="Rounded Rectangle 30"/>
          <p:cNvSpPr/>
          <p:nvPr/>
        </p:nvSpPr>
        <p:spPr>
          <a:xfrm>
            <a:off x="7411254" y="38401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System.Core</a:t>
            </a:r>
            <a:endParaRPr lang="en-US" dirty="0">
              <a:solidFill>
                <a:srgbClr val="FFFFFF"/>
              </a:solidFill>
              <a:cs typeface="Helvetica Light"/>
            </a:endParaRPr>
          </a:p>
        </p:txBody>
      </p:sp>
      <p:sp>
        <p:nvSpPr>
          <p:cNvPr id="37" name="Rounded Rectangle 36"/>
          <p:cNvSpPr/>
          <p:nvPr/>
        </p:nvSpPr>
        <p:spPr>
          <a:xfrm>
            <a:off x="9625375" y="38401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err="1">
                <a:solidFill>
                  <a:srgbClr val="FFFFFF"/>
                </a:solidFill>
                <a:cs typeface="Helvetica Light"/>
              </a:rPr>
              <a:t>System.ServiceModel</a:t>
            </a:r>
            <a:endParaRPr lang="en-US" sz="1500" dirty="0">
              <a:solidFill>
                <a:srgbClr val="FFFFFF"/>
              </a:solidFill>
              <a:cs typeface="Helvetica Light"/>
            </a:endParaRPr>
          </a:p>
        </p:txBody>
      </p:sp>
      <p:sp>
        <p:nvSpPr>
          <p:cNvPr id="38" name="Rounded Rectangle 37"/>
          <p:cNvSpPr/>
          <p:nvPr/>
        </p:nvSpPr>
        <p:spPr>
          <a:xfrm>
            <a:off x="773475"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System.Net</a:t>
            </a:r>
            <a:endParaRPr lang="en-US" dirty="0">
              <a:solidFill>
                <a:srgbClr val="FFFFFF"/>
              </a:solidFill>
              <a:cs typeface="Helvetica Light"/>
            </a:endParaRPr>
          </a:p>
        </p:txBody>
      </p:sp>
      <p:sp>
        <p:nvSpPr>
          <p:cNvPr id="39" name="Rounded Rectangle 38"/>
          <p:cNvSpPr/>
          <p:nvPr/>
        </p:nvSpPr>
        <p:spPr>
          <a:xfrm>
            <a:off x="2987595"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cs typeface="Helvetica Light"/>
              </a:rPr>
              <a:t>System</a:t>
            </a:r>
          </a:p>
        </p:txBody>
      </p:sp>
      <p:sp>
        <p:nvSpPr>
          <p:cNvPr id="40" name="Rounded Rectangle 39"/>
          <p:cNvSpPr/>
          <p:nvPr/>
        </p:nvSpPr>
        <p:spPr>
          <a:xfrm>
            <a:off x="5201715"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System.IO</a:t>
            </a:r>
            <a:endParaRPr lang="en-US" dirty="0">
              <a:solidFill>
                <a:srgbClr val="FFFFFF"/>
              </a:solidFill>
              <a:cs typeface="Helvetica Light"/>
            </a:endParaRPr>
          </a:p>
        </p:txBody>
      </p:sp>
      <p:sp>
        <p:nvSpPr>
          <p:cNvPr id="41" name="Rounded Rectangle 40"/>
          <p:cNvSpPr/>
          <p:nvPr/>
        </p:nvSpPr>
        <p:spPr>
          <a:xfrm>
            <a:off x="7415835"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System.Linq</a:t>
            </a:r>
            <a:endParaRPr lang="en-US" dirty="0">
              <a:solidFill>
                <a:srgbClr val="FFFFFF"/>
              </a:solidFill>
              <a:cs typeface="Helvetica Light"/>
            </a:endParaRPr>
          </a:p>
        </p:txBody>
      </p:sp>
      <p:sp>
        <p:nvSpPr>
          <p:cNvPr id="42" name="Rounded Rectangle 41"/>
          <p:cNvSpPr/>
          <p:nvPr/>
        </p:nvSpPr>
        <p:spPr>
          <a:xfrm>
            <a:off x="9629956"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FFFFFF"/>
                </a:solidFill>
                <a:cs typeface="Helvetica Light"/>
              </a:rPr>
              <a:t>System.Xml</a:t>
            </a:r>
            <a:endParaRPr lang="en-US" dirty="0">
              <a:solidFill>
                <a:srgbClr val="FFFFFF"/>
              </a:solidFill>
              <a:cs typeface="Helvetica Light"/>
            </a:endParaRPr>
          </a:p>
        </p:txBody>
      </p:sp>
    </p:spTree>
    <p:extLst>
      <p:ext uri="{BB962C8B-B14F-4D97-AF65-F5344CB8AC3E}">
        <p14:creationId xmlns:p14="http://schemas.microsoft.com/office/powerpoint/2010/main" val="1675518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Lst>
  </p:timing>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5D3B3FA9-0122-4B31-B139-E383C37B88CE}"/>
    </a:ext>
  </a:extLst>
</a:theme>
</file>

<file path=ppt/theme/theme3.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4.xml><?xml version="1.0" encoding="utf-8"?>
<a:theme xmlns:a="http://schemas.openxmlformats.org/drawingml/2006/main" name="2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2.potx" id="{AE6B0D47-3488-4D7E-AEFE-4DBC34C239F2}" vid="{FE055DFB-2179-4F25-980C-29B98161779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pfbfa50075a04958bd8757dc155d3e08>
    <Presentation_x0020_Date xmlns="12a172fe-0250-434a-85cf-03b10810c5e5">2015-05-01T00:00:00-07:00</Presentation_x0020_Date>
    <o72fbe6ee5ae4131af0832c08ec51202 xmlns="12a172fe-0250-434a-85cf-03b10810c5e5">
      <Terms xmlns="http://schemas.microsoft.com/office/infopath/2007/PartnerControls"/>
    </o72fbe6ee5ae4131af0832c08ec51202>
    <Event_x0020_Start_x0020_Date xmlns="12a172fe-0250-434a-85cf-03b10810c5e5">2015-04-29T07:00:00+00:00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James Montemagno; Miguel de Icaza</External_x0020_Speaker>
    <Session_x0020_Code xmlns="12a172fe-0250-434a-85cf-03b10810c5e5"> 3-770</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2015-05-01T07:00:00+00:00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Build 2015</TermName>
          <TermId xmlns="http://schemas.microsoft.com/office/infopath/2007/PartnerControls">54419920-0a06-43b0-b2df-79127b266d93</TermId>
        </TermInfo>
      </Terms>
    </TaxKeywordTaxHTField>
    <TaxCatchAll xmlns="230e9df3-be65-4c73-a93b-d1236ebd677e">
      <Value>173</Value>
      <Value>172</Value>
      <Value>171</Value>
      <Value>170</Value>
    </TaxCatchAll>
    <eb9cf3a3af7b473faa5c9c98148a90a4 xmlns="12a172fe-0250-434a-85cf-03b10810c5e5">
      <Terms xmlns="http://schemas.microsoft.com/office/infopath/2007/PartnerControls"/>
    </eb9cf3a3af7b473faa5c9c98148a90a4>
    <SharingHintHash xmlns="12a172fe-0250-434a-85cf-03b10810c5e5">-103767253</SharingHintHash>
    <SharedWithUsers xmlns="12a172fe-0250-434a-85cf-03b10810c5e5">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5" ma:contentTypeDescription="Create a new document." ma:contentTypeScope="" ma:versionID="9f49739d1da212619d044bf1bfa27251">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d1ec06fbcf9feb71c233288b468d8e39"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230e9df3-be65-4c73-a93b-d1236ebd677e"/>
    <ds:schemaRef ds:uri="http://purl.org/dc/terms/"/>
    <ds:schemaRef ds:uri="http://schemas.microsoft.com/sharepoint/v3"/>
    <ds:schemaRef ds:uri="http://schemas.microsoft.com/office/2006/documentManagement/types"/>
    <ds:schemaRef ds:uri="http://purl.org/dc/dcmitype/"/>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12a172fe-0250-434a-85cf-03b10810c5e5"/>
    <ds:schemaRef ds:uri="http://www.w3.org/XML/1998/namespace"/>
  </ds:schemaRefs>
</ds:datastoreItem>
</file>

<file path=customXml/itemProps3.xml><?xml version="1.0" encoding="utf-8"?>
<ds:datastoreItem xmlns:ds="http://schemas.openxmlformats.org/officeDocument/2006/customXml" ds:itemID="{99E0065C-627B-42FD-A7AD-D2ABAFAC7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Build_Go_Mobile_Xamarin</Template>
  <TotalTime>8854</TotalTime>
  <Words>1726</Words>
  <Application>Microsoft Office PowerPoint</Application>
  <PresentationFormat>Personalizado</PresentationFormat>
  <Paragraphs>292</Paragraphs>
  <Slides>37</Slides>
  <Notes>23</Notes>
  <HiddenSlides>1</HiddenSlides>
  <MMClips>0</MMClips>
  <ScaleCrop>false</ScaleCrop>
  <HeadingPairs>
    <vt:vector size="6" baseType="variant">
      <vt:variant>
        <vt:lpstr>Fuentes usadas</vt:lpstr>
      </vt:variant>
      <vt:variant>
        <vt:i4>10</vt:i4>
      </vt:variant>
      <vt:variant>
        <vt:lpstr>Tema</vt:lpstr>
      </vt:variant>
      <vt:variant>
        <vt:i4>4</vt:i4>
      </vt:variant>
      <vt:variant>
        <vt:lpstr>Títulos de diapositiva</vt:lpstr>
      </vt:variant>
      <vt:variant>
        <vt:i4>37</vt:i4>
      </vt:variant>
    </vt:vector>
  </HeadingPairs>
  <TitlesOfParts>
    <vt:vector size="51" baseType="lpstr">
      <vt:lpstr>ＭＳ Ｐゴシック</vt:lpstr>
      <vt:lpstr>Arial</vt:lpstr>
      <vt:lpstr>Avenir LT Pro 45 Book</vt:lpstr>
      <vt:lpstr>Calibri</vt:lpstr>
      <vt:lpstr>Consolas</vt:lpstr>
      <vt:lpstr>Helvetica</vt:lpstr>
      <vt:lpstr>Helvetica Light</vt:lpstr>
      <vt:lpstr>Segoe UI</vt:lpstr>
      <vt:lpstr>Segoe UI Light</vt:lpstr>
      <vt:lpstr>Wingdings</vt:lpstr>
      <vt:lpstr>5-30629_Build_Template_WHITE</vt:lpstr>
      <vt:lpstr>5-30629_Build_Template_DARK BLUE</vt:lpstr>
      <vt:lpstr>1_5-30629_Build_Template_WHITE</vt:lpstr>
      <vt:lpstr>2_5-30629_Build_Template_WHITE</vt:lpstr>
      <vt:lpstr>Presentación de PowerPoint</vt:lpstr>
      <vt:lpstr>Go Mobile with C#, Visual Studio, and Xamarin</vt:lpstr>
      <vt:lpstr>Xamarin – Your Complete Mobile Solution</vt:lpstr>
      <vt:lpstr>Xamarin’s Unique Approach</vt:lpstr>
      <vt:lpstr>Using Xamarin.Forms things are simpler!</vt:lpstr>
      <vt:lpstr>Xamarin’s Unique Approach</vt:lpstr>
      <vt:lpstr>Windows APIs</vt:lpstr>
      <vt:lpstr>iOS – 100% API Coverage</vt:lpstr>
      <vt:lpstr>Android – 100% API Coverage</vt:lpstr>
      <vt:lpstr>Anything you can do in Objective-C, Swift, or Java can be done in C# and Visual Studio with Xamarin.</vt:lpstr>
      <vt:lpstr>Anything you can do in Objective-C, Swift, or Java can be done in C# and Visual Studio with Xamarin.</vt:lpstr>
      <vt:lpstr>Presentación de PowerPoint</vt:lpstr>
      <vt:lpstr>Crowded space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Easy Onboarding</vt:lpstr>
      <vt:lpstr>Onboarding Demo</vt:lpstr>
      <vt:lpstr>Presentación de PowerPoint</vt:lpstr>
      <vt:lpstr>Gamification</vt:lpstr>
      <vt:lpstr>Presentación de PowerPoint</vt:lpstr>
      <vt:lpstr>Ensuring a great experience – everywhere</vt:lpstr>
      <vt:lpstr>Android Market</vt:lpstr>
      <vt:lpstr>Presentación de PowerPoint</vt:lpstr>
      <vt:lpstr>Kinder Chat code sharing</vt:lpstr>
      <vt:lpstr>Xamarin + Xamarin.Forms</vt:lpstr>
      <vt:lpstr>Presentación de PowerPoint</vt:lpstr>
      <vt:lpstr>Presentación de PowerPoint</vt:lpstr>
      <vt:lpstr>Presentación de PowerPoint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Mobile with C#,Visual Studio, and Xamarin</dc:title>
  <dc:subject>Build 2015</dc:subject>
  <dc:creator>James Montemagno</dc:creator>
  <cp:keywords>Build 2015</cp:keywords>
  <dc:description>Template: Mitchell Derrey, Silver Fox Productions
Formatting: 
Audience Type:</dc:description>
  <cp:lastModifiedBy>Sergio Vargas</cp:lastModifiedBy>
  <cp:revision>685</cp:revision>
  <dcterms:created xsi:type="dcterms:W3CDTF">2015-04-20T22:29:54Z</dcterms:created>
  <dcterms:modified xsi:type="dcterms:W3CDTF">2018-09-06T12:59:17Z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