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4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F9154F-8B07-4DAD-AE8F-9F9651CFC643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6B9ABD-9725-4A45-B671-BEED1CBA650C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4" name="Espace réservé de l'image des diapositives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0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44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59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80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 rtl="0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fr-FR"/>
              <a:t>Modifiez le style du titre</a:t>
            </a:r>
            <a:endParaRPr kumimoji="0" lang="fr-FR" dirty="0"/>
          </a:p>
        </p:txBody>
      </p:sp>
      <p:sp>
        <p:nvSpPr>
          <p:cNvPr id="9" name="Sous-titre 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7" name="Espace réservé du pied de page 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8" name="Espace réservé de la date 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042-0090-4B27-A113-65C73A24CB08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29" name="Espace réservé du numéro de diapositive 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921BC-7B3E-4115-B9B6-2D5CE4559E29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0FED3-3F81-429E-9FF5-EC7249E07B03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0AAEC-7753-455F-9105-34F39C2B6F4F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C8926-743E-4866-8204-70A6ED697F88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DD68A-791D-40FF-A569-AED06F19E57C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EC9663-9B17-464A-BC18-480DDC1EFAA9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 rtl="0">
              <a:defRPr sz="4000" cap="none" baseline="0"/>
            </a:lvl1pPr>
            <a:extLst/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FDEC53-C65E-4B8C-B015-FA8AEA5944A5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07903-9156-4D50-93CB-D784A3F2AA34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 hasCustomPrompt="1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 rt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  <a:p>
            <a:pPr lvl="1" rtl="0" eaLnBrk="1" latinLnBrk="0" hangingPunct="1"/>
            <a:r>
              <a:rPr lang="fr-FR"/>
              <a:t>Deuxième niveau</a:t>
            </a:r>
          </a:p>
          <a:p>
            <a:pPr lvl="2" rtl="0" eaLnBrk="1" latinLnBrk="0" hangingPunct="1"/>
            <a:r>
              <a:rPr lang="fr-FR"/>
              <a:t>Troisième niveau</a:t>
            </a:r>
          </a:p>
          <a:p>
            <a:pPr lvl="3" rtl="0" eaLnBrk="1" latinLnBrk="0" hangingPunct="1"/>
            <a:r>
              <a:rPr lang="fr-FR"/>
              <a:t>Quatrième niveau</a:t>
            </a:r>
          </a:p>
          <a:p>
            <a:pPr lvl="4" rtl="0" eaLnBrk="1" latinLnBrk="0" hangingPunct="1"/>
            <a:r>
              <a:rPr lang="fr-FR"/>
              <a:t>Cinquième niveau</a:t>
            </a:r>
            <a:endParaRPr kumimoji="0"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25A9D-4844-49DB-BC35-10F97BED2F5F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dirty="0"/>
          </a:p>
        </p:txBody>
      </p:sp>
      <p:cxnSp>
        <p:nvCxnSpPr>
          <p:cNvPr id="9" name="Connecteur droit 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37E50ECB-3BDC-4F4A-A3CB-80679DCE589C}" type="datetime1">
              <a:rPr lang="fr-FR" smtClean="0"/>
              <a:t>19/08/2023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 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fr-FR" dirty="0"/>
              <a:t>Modifiez le style du titre</a:t>
            </a:r>
            <a:endParaRPr lang="fr-FR" noProof="0" dirty="0"/>
          </a:p>
        </p:txBody>
      </p:sp>
      <p:sp>
        <p:nvSpPr>
          <p:cNvPr id="13" name="Espace réservé du texte 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00019483-1354-4D64-AA39-5EA7E18A1B86}" type="datetime1">
              <a:rPr lang="fr-FR" noProof="0" smtClean="0"/>
              <a:t>19/08/2023</a:t>
            </a:fld>
            <a:endParaRPr lang="fr-FR" noProof="0" dirty="0"/>
          </a:p>
        </p:txBody>
      </p:sp>
      <p:sp>
        <p:nvSpPr>
          <p:cNvPr id="23" name="Espace réservé du numéro de diapositive 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6690" y="1931275"/>
            <a:ext cx="10363200" cy="4790511"/>
          </a:xfrm>
        </p:spPr>
        <p:txBody>
          <a:bodyPr rtlCol="0"/>
          <a:lstStyle/>
          <a:p>
            <a:r>
              <a:rPr lang="fr-FR" b="0" dirty="0">
                <a:effectLst/>
              </a:rPr>
              <a:t>	</a:t>
            </a:r>
            <a:r>
              <a:rPr lang="fr-FR" sz="2800" b="0" dirty="0">
                <a:effectLst/>
              </a:rPr>
              <a:t>1.Introduction</a:t>
            </a:r>
            <a:br>
              <a:rPr lang="fr-FR" sz="2800" b="0" dirty="0">
                <a:effectLst/>
              </a:rPr>
            </a:br>
            <a:br>
              <a:rPr lang="fr-FR" sz="2800" b="0" dirty="0">
                <a:effectLst/>
              </a:rPr>
            </a:br>
            <a:r>
              <a:rPr lang="fr-FR" sz="2800" b="0" dirty="0">
                <a:effectLst/>
              </a:rPr>
              <a:t>	2.Fonctionnalités</a:t>
            </a:r>
            <a:br>
              <a:rPr lang="fr-FR" sz="2800" b="0" dirty="0">
                <a:effectLst/>
              </a:rPr>
            </a:br>
            <a:br>
              <a:rPr lang="fr-FR" sz="2800" b="0" dirty="0">
                <a:effectLst/>
              </a:rPr>
            </a:br>
            <a:r>
              <a:rPr lang="fr-FR" sz="2800" b="0" dirty="0">
                <a:effectLst/>
              </a:rPr>
              <a:t>	3.Comparaison</a:t>
            </a:r>
            <a:br>
              <a:rPr lang="fr-FR" sz="2800" b="0" dirty="0">
                <a:effectLst/>
              </a:rPr>
            </a:br>
            <a:br>
              <a:rPr lang="fr-FR" sz="2800" b="0" dirty="0">
                <a:effectLst/>
              </a:rPr>
            </a:br>
            <a:r>
              <a:rPr lang="fr-FR" sz="2800" b="0" dirty="0">
                <a:effectLst/>
              </a:rPr>
              <a:t>	4.Avantages et inconvénients</a:t>
            </a:r>
            <a:br>
              <a:rPr lang="fr-FR" sz="2800" b="0" dirty="0">
                <a:effectLst/>
              </a:rPr>
            </a:br>
            <a:br>
              <a:rPr lang="fr-FR" sz="2800" b="0" dirty="0">
                <a:effectLst/>
              </a:rPr>
            </a:br>
            <a:r>
              <a:rPr lang="fr-FR" sz="2800" b="0" dirty="0">
                <a:effectLst/>
              </a:rPr>
              <a:t>	5.Conclusion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136213"/>
            <a:ext cx="8145517" cy="1319889"/>
          </a:xfrm>
        </p:spPr>
        <p:txBody>
          <a:bodyPr rtlCol="0">
            <a:normAutofit/>
          </a:bodyPr>
          <a:lstStyle/>
          <a:p>
            <a:pPr rtl="0"/>
            <a:r>
              <a:rPr lang="fr-FR" sz="5400" b="1" dirty="0"/>
              <a:t>		SQL vs NOSQL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19200" y="76771"/>
            <a:ext cx="10363200" cy="914400"/>
          </a:xfrm>
        </p:spPr>
        <p:txBody>
          <a:bodyPr rtlCol="0"/>
          <a:lstStyle/>
          <a:p>
            <a:r>
              <a:rPr lang="fr-FR" dirty="0"/>
              <a:t>1.Introduction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fr-FR" dirty="0"/>
          </a:p>
          <a:p>
            <a:pPr lvl="1"/>
            <a:r>
              <a:rPr lang="fr-FR" dirty="0"/>
              <a:t>SQL signifie Structured Query Language, tandis que NoSQL signifie Not Only SQL.</a:t>
            </a:r>
          </a:p>
          <a:p>
            <a:pPr lvl="1"/>
            <a:r>
              <a:rPr lang="fr-FR" dirty="0"/>
              <a:t>SQL est une base de données relationnelle, tandis que NoSQL est une base de données non relationnelle.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24759" y="92537"/>
            <a:ext cx="10363200" cy="914400"/>
          </a:xfrm>
        </p:spPr>
        <p:txBody>
          <a:bodyPr rtlCol="0"/>
          <a:lstStyle/>
          <a:p>
            <a:r>
              <a:rPr lang="fr-FR" dirty="0"/>
              <a:t>2.Fonctionnalités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0AAD0-BF34-4845-93E9-072C009B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est basé sur un schéma fixe, tandis que NoSQL est basé sur un schéma flexible.</a:t>
            </a:r>
          </a:p>
          <a:p>
            <a:r>
              <a:rPr lang="fr-FR" dirty="0"/>
              <a:t>SQL utilise des tables pour stocker des données, tandis que NoSQL utilise des documents, des graphiques ou des paires clé-valeur.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815" y="104335"/>
            <a:ext cx="10963274" cy="914400"/>
          </a:xfrm>
        </p:spPr>
        <p:txBody>
          <a:bodyPr rtlCol="0"/>
          <a:lstStyle/>
          <a:p>
            <a:r>
              <a:rPr lang="fr-FR" dirty="0"/>
              <a:t>3.Comparaison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CEE325-123B-45E1-93B9-164DF6FB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11094654" cy="4525963"/>
          </a:xfrm>
        </p:spPr>
        <p:txBody>
          <a:bodyPr/>
          <a:lstStyle/>
          <a:p>
            <a:r>
              <a:rPr lang="fr-FR" dirty="0"/>
              <a:t>SQL est plus adapté aux données structurées, tandis que NoSQL est plus adapté aux données non structurées.</a:t>
            </a:r>
          </a:p>
          <a:p>
            <a:r>
              <a:rPr lang="fr-FR" dirty="0"/>
              <a:t>SQL est plus rigide et moins évolutif, tandis que NoSQL est plus flexible et plus évolutif.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709447"/>
          </a:xfrm>
        </p:spPr>
        <p:txBody>
          <a:bodyPr rtlCol="0"/>
          <a:lstStyle/>
          <a:p>
            <a:r>
              <a:rPr lang="fr-FR" dirty="0"/>
              <a:t>4.Avantages et inconvénients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 9"/>
          <p:cNvSpPr>
            <a:spLocks noGrp="1"/>
          </p:cNvSpPr>
          <p:nvPr>
            <p:ph sz="half" idx="1"/>
          </p:nvPr>
        </p:nvSpPr>
        <p:spPr>
          <a:xfrm>
            <a:off x="445704" y="1324303"/>
            <a:ext cx="11572875" cy="5533696"/>
          </a:xfrm>
        </p:spPr>
        <p:txBody>
          <a:bodyPr rtlCol="0">
            <a:normAutofit lnSpcReduction="10000"/>
          </a:bodyPr>
          <a:lstStyle/>
          <a:p>
            <a:pPr marL="68580" indent="0">
              <a:buNone/>
            </a:pPr>
            <a:endParaRPr lang="fr-FR" dirty="0"/>
          </a:p>
          <a:p>
            <a:pPr lvl="1"/>
            <a:r>
              <a:rPr lang="fr-FR" dirty="0"/>
              <a:t>Les avantages de SQL sont la fiabilité, la sécurité et la cohérence des données.</a:t>
            </a:r>
          </a:p>
          <a:p>
            <a:pPr lvl="1"/>
            <a:r>
              <a:rPr lang="fr-FR" dirty="0"/>
              <a:t>Les avantages de NoSQL sont la flexibilité, la scalabilité et la vitesse.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68580" indent="0">
              <a:buNone/>
            </a:pPr>
            <a:r>
              <a:rPr lang="fr-FR" dirty="0"/>
              <a:t>5.Conclusion</a:t>
            </a:r>
            <a:br>
              <a:rPr lang="fr-FR" dirty="0"/>
            </a:br>
            <a:r>
              <a:rPr lang="fr-FR" dirty="0"/>
              <a:t>Le choix entre SQL et NoSQL dépend des besoins de l’entreprise et du type de données stockées.</a:t>
            </a:r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èle de conception Tombée de la n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19_TF03460533" id="{5485C16F-25CD-41D9-B8E4-0DFBA30D79F2}" vid="{3B4B22BC-62AE-4453-918F-A678DCCCA4A5}"/>
    </a:ext>
  </a:extLst>
</a:theme>
</file>

<file path=ppt/theme/theme2.xml><?xml version="1.0" encoding="utf-8"?>
<a:theme xmlns:a="http://schemas.openxmlformats.org/drawingml/2006/main" name="Thèm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40262f94-9f35-4ac3-9a90-690165a166b7"/>
    <ds:schemaRef ds:uri="http://purl.org/dc/dcmitype/"/>
    <ds:schemaRef ds:uri="http://schemas.microsoft.com/office/2006/documentManagement/types"/>
    <ds:schemaRef ds:uri="a4f35948-e619-41b3-aa29-22878b09cfd2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de conception Tombée de la nuit</Template>
  <TotalTime>26</TotalTime>
  <Words>220</Words>
  <Application>Microsoft Office PowerPoint</Application>
  <PresentationFormat>Grand écran</PresentationFormat>
  <Paragraphs>27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Wingdings 2</vt:lpstr>
      <vt:lpstr>Wingdings 3</vt:lpstr>
      <vt:lpstr>Modèle de conception Tombée de la nuit</vt:lpstr>
      <vt:lpstr> 1.Introduction   2.Fonctionnalités   3.Comparaison   4.Avantages et inconvénients   5.Conclusion</vt:lpstr>
      <vt:lpstr>1.Introduction</vt:lpstr>
      <vt:lpstr>2.Fonctionnalités</vt:lpstr>
      <vt:lpstr>3.Comparaison</vt:lpstr>
      <vt:lpstr>4.Avantages et inconvénients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   2.Fonctionnalités   3.Comparaison</dc:title>
  <dc:creator>lenovo</dc:creator>
  <cp:lastModifiedBy>lenovo</cp:lastModifiedBy>
  <cp:revision>3</cp:revision>
  <dcterms:created xsi:type="dcterms:W3CDTF">2023-08-19T01:25:33Z</dcterms:created>
  <dcterms:modified xsi:type="dcterms:W3CDTF">2023-08-19T01:52:29Z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