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2" r:id="rId6"/>
    <p:sldId id="265" r:id="rId7"/>
    <p:sldId id="261"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rgey Astvatsaturov" initials="SA" lastIdx="1" clrIdx="0">
    <p:extLst>
      <p:ext uri="{19B8F6BF-5375-455C-9EA6-DF929625EA0E}">
        <p15:presenceInfo xmlns:p15="http://schemas.microsoft.com/office/powerpoint/2012/main" userId="d59bc34078cbf0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0" d="100"/>
          <a:sy n="120" d="100"/>
        </p:scale>
        <p:origin x="17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10/12/2021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10/12/2021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10/12/2021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10/12/2021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10/12/2021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10/12/2021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10/12/2021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10/12/2021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10/12/2021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10/12/2021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10/12/2021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10/12/2021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dirty="0"/>
              <a:t>Crime in </a:t>
            </a:r>
            <a:br>
              <a:rPr lang="en-US" dirty="0"/>
            </a:br>
            <a:r>
              <a:rPr lang="en-US" dirty="0"/>
              <a:t>Space City</a:t>
            </a:r>
            <a:br>
              <a:rPr lang="en-US" dirty="0"/>
            </a:br>
            <a:br>
              <a:rPr lang="en-US" dirty="0"/>
            </a:br>
            <a:r>
              <a:rPr lang="en-US" dirty="0"/>
              <a:t>E.T.L Project</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lnSpcReduction="10000"/>
          </a:bodyPr>
          <a:lstStyle/>
          <a:p>
            <a:r>
              <a:rPr lang="en-US" sz="2400" dirty="0">
                <a:solidFill>
                  <a:schemeClr val="tx1">
                    <a:lumMod val="85000"/>
                    <a:lumOff val="15000"/>
                  </a:schemeClr>
                </a:solidFill>
              </a:rPr>
              <a:t>Sergey Astvatsaturov</a:t>
            </a:r>
          </a:p>
          <a:p>
            <a:r>
              <a:rPr lang="en-US" dirty="0">
                <a:solidFill>
                  <a:schemeClr val="tx1">
                    <a:lumMod val="85000"/>
                    <a:lumOff val="15000"/>
                  </a:schemeClr>
                </a:solidFill>
              </a:rPr>
              <a:t>John Burke </a:t>
            </a:r>
            <a:endParaRPr lang="en-US" sz="2400" dirty="0">
              <a:solidFill>
                <a:schemeClr val="tx1">
                  <a:lumMod val="85000"/>
                  <a:lumOff val="15000"/>
                </a:schemeClr>
              </a:solidFill>
            </a:endParaRP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419F6F09-8F31-4B4B-8070-9A8F976389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551" y="917393"/>
            <a:ext cx="4438650" cy="4524375"/>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07667" y="811033"/>
            <a:ext cx="10933044" cy="4055165"/>
          </a:xfrm>
        </p:spPr>
        <p:txBody>
          <a:bodyPr anchor="ctr">
            <a:normAutofit fontScale="90000"/>
          </a:bodyPr>
          <a:lstStyle/>
          <a:p>
            <a:pPr lvl="0"/>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r>
              <a:rPr lang="en-US" sz="3200" i="1" dirty="0">
                <a:solidFill>
                  <a:srgbClr val="FFFFFF"/>
                </a:solidFill>
              </a:rPr>
              <a:t>1) Crime is a major concern for residents. </a:t>
            </a:r>
            <a:br>
              <a:rPr lang="en-US" sz="3200" i="1" dirty="0">
                <a:solidFill>
                  <a:srgbClr val="FFFFFF"/>
                </a:solidFill>
              </a:rPr>
            </a:br>
            <a:br>
              <a:rPr lang="en-US" sz="3200" i="1" dirty="0">
                <a:solidFill>
                  <a:srgbClr val="FFFFFF"/>
                </a:solidFill>
              </a:rPr>
            </a:br>
            <a:r>
              <a:rPr lang="en-US" sz="3200" i="1" dirty="0">
                <a:solidFill>
                  <a:srgbClr val="FFFFFF"/>
                </a:solidFill>
              </a:rPr>
              <a:t>2) People need to know where crime is most likely to      happen.</a:t>
            </a:r>
            <a:br>
              <a:rPr lang="en-US" sz="3200" i="1" dirty="0">
                <a:solidFill>
                  <a:srgbClr val="FFFFFF"/>
                </a:solidFill>
              </a:rPr>
            </a:br>
            <a:br>
              <a:rPr lang="en-US" sz="3200" i="1" dirty="0">
                <a:solidFill>
                  <a:srgbClr val="FFFFFF"/>
                </a:solidFill>
              </a:rPr>
            </a:br>
            <a:r>
              <a:rPr lang="en-US" sz="3200" i="1" dirty="0">
                <a:solidFill>
                  <a:srgbClr val="FFFFFF"/>
                </a:solidFill>
              </a:rPr>
              <a:t>3) This project looks to collect, transform, and analyze  data,</a:t>
            </a:r>
            <a:br>
              <a:rPr lang="en-US" sz="3200" i="1" dirty="0">
                <a:solidFill>
                  <a:srgbClr val="FFFFFF"/>
                </a:solidFill>
              </a:rPr>
            </a:br>
            <a:r>
              <a:rPr lang="en-US" sz="3200" i="1" dirty="0">
                <a:solidFill>
                  <a:srgbClr val="FFFFFF"/>
                </a:solidFill>
              </a:rPr>
              <a:t>to create visualizations which can be used to see which sections of Houston have the largest instances of crime and what may be the possible conditions which influence crime. </a:t>
            </a:r>
            <a:br>
              <a:rPr lang="en-US" sz="3200" i="1" dirty="0">
                <a:solidFill>
                  <a:srgbClr val="FFFFFF"/>
                </a:solidFill>
              </a:rPr>
            </a:br>
            <a:br>
              <a:rPr lang="en-US" sz="3200" i="1" dirty="0">
                <a:solidFill>
                  <a:srgbClr val="FFFFFF"/>
                </a:solidFill>
              </a:rPr>
            </a:br>
            <a:br>
              <a:rPr lang="en-US" sz="3200" i="1" dirty="0">
                <a:solidFill>
                  <a:srgbClr val="FFFFFF"/>
                </a:solidFill>
              </a:rPr>
            </a:br>
            <a:r>
              <a:rPr lang="en-US" sz="3200" i="1" dirty="0" err="1">
                <a:solidFill>
                  <a:srgbClr val="FFFFFF"/>
                </a:solidFill>
              </a:rPr>
              <a:t>afaf</a:t>
            </a:r>
            <a:br>
              <a:rPr lang="en-US" sz="3200" i="1" dirty="0">
                <a:solidFill>
                  <a:srgbClr val="FFFFFF"/>
                </a:solidFill>
              </a:rPr>
            </a:br>
            <a:br>
              <a:rPr lang="en-US" sz="3200" i="1" dirty="0">
                <a:solidFill>
                  <a:srgbClr val="FFFFFF"/>
                </a:solidFill>
              </a:rPr>
            </a:br>
            <a:br>
              <a:rPr lang="en-US" sz="4800" i="1" dirty="0">
                <a:solidFill>
                  <a:srgbClr val="FFFFFF"/>
                </a:solidFill>
              </a:rPr>
            </a:br>
            <a:br>
              <a:rPr lang="en-US" sz="4800" i="1" dirty="0">
                <a:solidFill>
                  <a:srgbClr val="FFFFFF"/>
                </a:solidFill>
              </a:rPr>
            </a:b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1">
            <a:extLst>
              <a:ext uri="{FF2B5EF4-FFF2-40B4-BE49-F238E27FC236}">
                <a16:creationId xmlns:a16="http://schemas.microsoft.com/office/drawing/2014/main" id="{9616A500-CA59-4E85-BA8A-F5E7C0249D27}"/>
              </a:ext>
            </a:extLst>
          </p:cNvPr>
          <p:cNvSpPr txBox="1">
            <a:spLocks/>
          </p:cNvSpPr>
          <p:nvPr/>
        </p:nvSpPr>
        <p:spPr>
          <a:xfrm>
            <a:off x="707668" y="-51622"/>
            <a:ext cx="4166482" cy="1165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r>
              <a:rPr lang="en-US" sz="4800" i="1" dirty="0">
                <a:solidFill>
                  <a:srgbClr val="FFFFFF"/>
                </a:solidFill>
              </a:rPr>
              <a:t>Introduction:</a:t>
            </a:r>
          </a:p>
        </p:txBody>
      </p:sp>
      <p:sp>
        <p:nvSpPr>
          <p:cNvPr id="7" name="Title 1">
            <a:extLst>
              <a:ext uri="{FF2B5EF4-FFF2-40B4-BE49-F238E27FC236}">
                <a16:creationId xmlns:a16="http://schemas.microsoft.com/office/drawing/2014/main" id="{CD9C92E5-C50F-4C30-B50B-2E46552AA2BA}"/>
              </a:ext>
            </a:extLst>
          </p:cNvPr>
          <p:cNvSpPr txBox="1">
            <a:spLocks/>
          </p:cNvSpPr>
          <p:nvPr/>
        </p:nvSpPr>
        <p:spPr>
          <a:xfrm>
            <a:off x="2499899" y="4285753"/>
            <a:ext cx="6806316" cy="17015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r>
              <a:rPr lang="en-US" sz="2800" i="1" dirty="0">
                <a:solidFill>
                  <a:srgbClr val="FFFFFF"/>
                </a:solidFill>
              </a:rPr>
              <a:t>This project focuses on specifically violent crimes, utilizing address and locations which can be confirmed using a national database. </a:t>
            </a:r>
            <a:br>
              <a:rPr lang="en-US" sz="2800" i="1" dirty="0">
                <a:solidFill>
                  <a:srgbClr val="FFFFFF"/>
                </a:solidFill>
              </a:rPr>
            </a:br>
            <a:br>
              <a:rPr lang="en-US" sz="2800" i="1" dirty="0">
                <a:solidFill>
                  <a:srgbClr val="FFFFFF"/>
                </a:solidFill>
              </a:rPr>
            </a:br>
            <a:br>
              <a:rPr lang="en-US" sz="2800" i="1" dirty="0">
                <a:solidFill>
                  <a:srgbClr val="FFFFFF"/>
                </a:solidFill>
              </a:rPr>
            </a:br>
            <a:endParaRPr lang="en-US" sz="2800" i="1"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349856" y="836213"/>
            <a:ext cx="4928501" cy="4055165"/>
          </a:xfrm>
        </p:spPr>
        <p:txBody>
          <a:bodyPr anchor="ctr">
            <a:noAutofit/>
          </a:bodyPr>
          <a:lstStyle/>
          <a:p>
            <a:pPr lvl="0"/>
            <a:br>
              <a:rPr lang="en-US" sz="1800" i="1" dirty="0">
                <a:solidFill>
                  <a:srgbClr val="FFFFFF"/>
                </a:solidFill>
              </a:rPr>
            </a:br>
            <a:br>
              <a:rPr lang="en-US" sz="1800" i="1" dirty="0">
                <a:solidFill>
                  <a:srgbClr val="FFFFFF"/>
                </a:solidFill>
              </a:rPr>
            </a:br>
            <a:br>
              <a:rPr lang="en-US" sz="1800" i="1" dirty="0">
                <a:solidFill>
                  <a:srgbClr val="FFFFFF"/>
                </a:solidFill>
              </a:rPr>
            </a:br>
            <a:br>
              <a:rPr lang="en-US" sz="1800" i="1" dirty="0">
                <a:solidFill>
                  <a:srgbClr val="FFFFFF"/>
                </a:solidFill>
              </a:rPr>
            </a:br>
            <a:br>
              <a:rPr lang="en-US" sz="1800" i="1" dirty="0">
                <a:solidFill>
                  <a:srgbClr val="FFFFFF"/>
                </a:solidFill>
              </a:rPr>
            </a:br>
            <a:br>
              <a:rPr lang="en-US" sz="1800" i="1" dirty="0">
                <a:solidFill>
                  <a:srgbClr val="FFFFFF"/>
                </a:solidFill>
              </a:rPr>
            </a:br>
            <a:br>
              <a:rPr lang="en-US" sz="1800" i="1" dirty="0">
                <a:solidFill>
                  <a:srgbClr val="FFFFFF"/>
                </a:solidFill>
              </a:rPr>
            </a:br>
            <a:br>
              <a:rPr lang="en-US" sz="1800" i="1" dirty="0">
                <a:solidFill>
                  <a:srgbClr val="FFFFFF"/>
                </a:solidFill>
              </a:rPr>
            </a:br>
            <a:br>
              <a:rPr lang="en-US" sz="1800" i="1" dirty="0">
                <a:solidFill>
                  <a:srgbClr val="FFFFFF"/>
                </a:solidFill>
              </a:rPr>
            </a:br>
            <a:br>
              <a:rPr lang="en-US" sz="1800" i="1" dirty="0">
                <a:solidFill>
                  <a:srgbClr val="FFFFFF"/>
                </a:solidFill>
              </a:rPr>
            </a:br>
            <a:br>
              <a:rPr lang="en-US" sz="1800" i="1" dirty="0">
                <a:solidFill>
                  <a:srgbClr val="FFFFFF"/>
                </a:solidFill>
              </a:rPr>
            </a:br>
            <a:br>
              <a:rPr lang="en-US" sz="1800" i="1" dirty="0">
                <a:solidFill>
                  <a:srgbClr val="FFFFFF"/>
                </a:solidFill>
              </a:rPr>
            </a:br>
            <a:br>
              <a:rPr lang="en-US" sz="1800" i="1" dirty="0">
                <a:solidFill>
                  <a:srgbClr val="FFFFFF"/>
                </a:solidFill>
              </a:rPr>
            </a:br>
            <a:br>
              <a:rPr lang="en-US" sz="1800" i="1" dirty="0">
                <a:solidFill>
                  <a:srgbClr val="FFFFFF"/>
                </a:solidFill>
              </a:rPr>
            </a:br>
            <a:br>
              <a:rPr lang="en-US" sz="1800" i="1" dirty="0">
                <a:solidFill>
                  <a:srgbClr val="FFFFFF"/>
                </a:solidFill>
              </a:rPr>
            </a:br>
            <a:r>
              <a:rPr lang="en-US" sz="1800" i="1" u="sng" dirty="0">
                <a:solidFill>
                  <a:srgbClr val="FFFFFF"/>
                </a:solidFill>
              </a:rPr>
              <a:t>Four main sources for data collection were used. </a:t>
            </a:r>
            <a:br>
              <a:rPr lang="en-US" sz="1800" i="1" u="sng" dirty="0">
                <a:solidFill>
                  <a:srgbClr val="FFFFFF"/>
                </a:solidFill>
              </a:rPr>
            </a:br>
            <a:r>
              <a:rPr lang="en-US" sz="1800" i="1" dirty="0">
                <a:solidFill>
                  <a:srgbClr val="FFFFFF"/>
                </a:solidFill>
              </a:rPr>
              <a:t>1) Houston Police Department’s archives – Excel Files</a:t>
            </a:r>
            <a:br>
              <a:rPr lang="en-US" sz="1800" i="1" dirty="0">
                <a:solidFill>
                  <a:srgbClr val="FFFFFF"/>
                </a:solidFill>
              </a:rPr>
            </a:br>
            <a:br>
              <a:rPr lang="en-US" sz="1800" i="1" dirty="0">
                <a:solidFill>
                  <a:srgbClr val="FFFFFF"/>
                </a:solidFill>
              </a:rPr>
            </a:br>
            <a:r>
              <a:rPr lang="en-US" sz="1800" i="1" dirty="0">
                <a:solidFill>
                  <a:srgbClr val="FFFFFF"/>
                </a:solidFill>
              </a:rPr>
              <a:t>2) Latitude and Longitude information was collected utilizing nominatim.org using Python’s </a:t>
            </a:r>
            <a:r>
              <a:rPr lang="en-US" sz="1800" i="1" dirty="0" err="1">
                <a:solidFill>
                  <a:srgbClr val="FFFFFF"/>
                </a:solidFill>
              </a:rPr>
              <a:t>GeoPy</a:t>
            </a:r>
            <a:r>
              <a:rPr lang="en-US" sz="1800" i="1" dirty="0">
                <a:solidFill>
                  <a:srgbClr val="FFFFFF"/>
                </a:solidFill>
              </a:rPr>
              <a:t> Library </a:t>
            </a:r>
            <a:br>
              <a:rPr lang="en-US" sz="1800" i="1" dirty="0">
                <a:solidFill>
                  <a:srgbClr val="FFFFFF"/>
                </a:solidFill>
              </a:rPr>
            </a:br>
            <a:br>
              <a:rPr lang="en-US" sz="1800" i="1" dirty="0">
                <a:solidFill>
                  <a:srgbClr val="FFFFFF"/>
                </a:solidFill>
              </a:rPr>
            </a:br>
            <a:r>
              <a:rPr lang="en-US" sz="1800" i="1" dirty="0">
                <a:solidFill>
                  <a:srgbClr val="FFFFFF"/>
                </a:solidFill>
              </a:rPr>
              <a:t>3) Tract information was retrieved from geocoding.geo.census.gov using API calls. </a:t>
            </a:r>
            <a:br>
              <a:rPr lang="en-US" sz="1800" i="1" dirty="0">
                <a:solidFill>
                  <a:srgbClr val="FFFFFF"/>
                </a:solidFill>
              </a:rPr>
            </a:br>
            <a:br>
              <a:rPr lang="en-US" sz="1800" i="1" dirty="0">
                <a:solidFill>
                  <a:srgbClr val="FFFFFF"/>
                </a:solidFill>
              </a:rPr>
            </a:br>
            <a:r>
              <a:rPr lang="en-US" sz="1800" i="1" dirty="0">
                <a:solidFill>
                  <a:srgbClr val="FFFFFF"/>
                </a:solidFill>
              </a:rPr>
              <a:t>4) Median economic data was acquired from census.gov </a:t>
            </a:r>
            <a:br>
              <a:rPr lang="en-US" sz="1800" i="1" dirty="0">
                <a:solidFill>
                  <a:srgbClr val="FFFFFF"/>
                </a:solidFill>
              </a:rPr>
            </a:br>
            <a:br>
              <a:rPr lang="en-US" sz="1800" i="1" dirty="0">
                <a:solidFill>
                  <a:srgbClr val="FFFFFF"/>
                </a:solidFill>
              </a:rPr>
            </a:br>
            <a:r>
              <a:rPr lang="en-US" sz="1800" i="1" dirty="0">
                <a:solidFill>
                  <a:srgbClr val="FFFFFF"/>
                </a:solidFill>
              </a:rPr>
              <a:t>Future </a:t>
            </a:r>
            <a:br>
              <a:rPr lang="en-US" sz="1800" i="1" dirty="0">
                <a:solidFill>
                  <a:srgbClr val="FFFFFF"/>
                </a:solidFill>
              </a:rPr>
            </a:br>
            <a:r>
              <a:rPr lang="en-US" sz="1800" i="1" dirty="0">
                <a:solidFill>
                  <a:srgbClr val="FFFFFF"/>
                </a:solidFill>
              </a:rPr>
              <a:t>Fur</a:t>
            </a:r>
            <a:br>
              <a:rPr lang="en-US" sz="1800" i="1" dirty="0">
                <a:solidFill>
                  <a:srgbClr val="FFFFFF"/>
                </a:solidFill>
              </a:rPr>
            </a:br>
            <a:br>
              <a:rPr lang="en-US" sz="1800" i="1" dirty="0">
                <a:solidFill>
                  <a:srgbClr val="FFFFFF"/>
                </a:solidFill>
              </a:rPr>
            </a:br>
            <a:br>
              <a:rPr lang="en-US" sz="1800" i="1" dirty="0">
                <a:solidFill>
                  <a:srgbClr val="FFFFFF"/>
                </a:solidFill>
              </a:rPr>
            </a:br>
            <a:br>
              <a:rPr lang="en-US" sz="1800" i="1" dirty="0">
                <a:solidFill>
                  <a:srgbClr val="FFFFFF"/>
                </a:solidFill>
              </a:rPr>
            </a:br>
            <a:br>
              <a:rPr lang="en-US" sz="1800" i="1" dirty="0">
                <a:solidFill>
                  <a:srgbClr val="FFFFFF"/>
                </a:solidFill>
              </a:rPr>
            </a:br>
            <a:br>
              <a:rPr lang="en-US" sz="1800" i="1" dirty="0">
                <a:solidFill>
                  <a:srgbClr val="FFFFFF"/>
                </a:solidFill>
              </a:rPr>
            </a:br>
            <a:br>
              <a:rPr lang="en-US" sz="1800" i="1" dirty="0">
                <a:solidFill>
                  <a:srgbClr val="FFFFFF"/>
                </a:solidFill>
              </a:rPr>
            </a:br>
            <a:br>
              <a:rPr lang="en-US" sz="1800" i="1" dirty="0">
                <a:solidFill>
                  <a:srgbClr val="FFFFFF"/>
                </a:solidFill>
              </a:rPr>
            </a:br>
            <a:br>
              <a:rPr lang="en-US" sz="1800" i="1" dirty="0">
                <a:solidFill>
                  <a:srgbClr val="FFFFFF"/>
                </a:solidFill>
              </a:rPr>
            </a:br>
            <a:br>
              <a:rPr lang="en-US" sz="1800" i="1" dirty="0">
                <a:solidFill>
                  <a:srgbClr val="FFFFFF"/>
                </a:solidFill>
              </a:rPr>
            </a:br>
            <a:br>
              <a:rPr lang="en-US" sz="1800" i="1" dirty="0">
                <a:solidFill>
                  <a:srgbClr val="FFFFFF"/>
                </a:solidFill>
              </a:rPr>
            </a:br>
            <a:endParaRPr lang="en-US" sz="1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1">
            <a:extLst>
              <a:ext uri="{FF2B5EF4-FFF2-40B4-BE49-F238E27FC236}">
                <a16:creationId xmlns:a16="http://schemas.microsoft.com/office/drawing/2014/main" id="{9616A500-CA59-4E85-BA8A-F5E7C0249D27}"/>
              </a:ext>
            </a:extLst>
          </p:cNvPr>
          <p:cNvSpPr txBox="1">
            <a:spLocks/>
          </p:cNvSpPr>
          <p:nvPr/>
        </p:nvSpPr>
        <p:spPr>
          <a:xfrm>
            <a:off x="492782" y="0"/>
            <a:ext cx="3648341" cy="1165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r>
              <a:rPr lang="en-US" sz="4800" i="1" u="sng" dirty="0">
                <a:solidFill>
                  <a:srgbClr val="FFFFFF"/>
                </a:solidFill>
              </a:rPr>
              <a:t>Extraction:</a:t>
            </a:r>
          </a:p>
        </p:txBody>
      </p:sp>
      <p:sp>
        <p:nvSpPr>
          <p:cNvPr id="7" name="Title 1">
            <a:extLst>
              <a:ext uri="{FF2B5EF4-FFF2-40B4-BE49-F238E27FC236}">
                <a16:creationId xmlns:a16="http://schemas.microsoft.com/office/drawing/2014/main" id="{CD9C92E5-C50F-4C30-B50B-2E46552AA2BA}"/>
              </a:ext>
            </a:extLst>
          </p:cNvPr>
          <p:cNvSpPr txBox="1">
            <a:spLocks/>
          </p:cNvSpPr>
          <p:nvPr/>
        </p:nvSpPr>
        <p:spPr>
          <a:xfrm>
            <a:off x="2499899" y="4285753"/>
            <a:ext cx="6806316" cy="17015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endParaRPr lang="en-US" sz="2800" i="1" dirty="0">
              <a:solidFill>
                <a:srgbClr val="FFFFFF"/>
              </a:solidFill>
            </a:endParaRPr>
          </a:p>
        </p:txBody>
      </p:sp>
      <p:sp>
        <p:nvSpPr>
          <p:cNvPr id="8" name="Title 1">
            <a:extLst>
              <a:ext uri="{FF2B5EF4-FFF2-40B4-BE49-F238E27FC236}">
                <a16:creationId xmlns:a16="http://schemas.microsoft.com/office/drawing/2014/main" id="{1640F8F1-DE14-4BF3-A88C-3A328B79E86E}"/>
              </a:ext>
            </a:extLst>
          </p:cNvPr>
          <p:cNvSpPr txBox="1">
            <a:spLocks/>
          </p:cNvSpPr>
          <p:nvPr/>
        </p:nvSpPr>
        <p:spPr>
          <a:xfrm>
            <a:off x="1378209" y="963433"/>
            <a:ext cx="9929871" cy="4055165"/>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4800" i="1" dirty="0">
                <a:solidFill>
                  <a:srgbClr val="FFFFFF"/>
                </a:solidFill>
              </a:rPr>
            </a:br>
            <a:br>
              <a:rPr lang="en-US" sz="4800" i="1" dirty="0">
                <a:solidFill>
                  <a:srgbClr val="FFFFFF"/>
                </a:solidFill>
              </a:rPr>
            </a:br>
            <a:endParaRPr lang="en-US" sz="4800" i="1" dirty="0">
              <a:solidFill>
                <a:srgbClr val="FFFFFF"/>
              </a:solidFill>
            </a:endParaRPr>
          </a:p>
        </p:txBody>
      </p:sp>
      <p:sp>
        <p:nvSpPr>
          <p:cNvPr id="9" name="Title 1">
            <a:extLst>
              <a:ext uri="{FF2B5EF4-FFF2-40B4-BE49-F238E27FC236}">
                <a16:creationId xmlns:a16="http://schemas.microsoft.com/office/drawing/2014/main" id="{16CD7210-2B59-41C3-BC59-2A386B95C708}"/>
              </a:ext>
            </a:extLst>
          </p:cNvPr>
          <p:cNvSpPr txBox="1">
            <a:spLocks/>
          </p:cNvSpPr>
          <p:nvPr/>
        </p:nvSpPr>
        <p:spPr>
          <a:xfrm>
            <a:off x="2652299" y="4952999"/>
            <a:ext cx="6806316" cy="118673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r>
              <a:rPr lang="en-US" sz="2800" i="1" dirty="0">
                <a:solidFill>
                  <a:srgbClr val="FFFFFF"/>
                </a:solidFill>
              </a:rPr>
              <a:t> </a:t>
            </a:r>
            <a:br>
              <a:rPr lang="en-US" sz="2800" i="1" dirty="0">
                <a:solidFill>
                  <a:srgbClr val="FFFFFF"/>
                </a:solidFill>
              </a:rPr>
            </a:br>
            <a:br>
              <a:rPr lang="en-US" sz="2800" i="1" dirty="0">
                <a:solidFill>
                  <a:srgbClr val="FFFFFF"/>
                </a:solidFill>
              </a:rPr>
            </a:br>
            <a:br>
              <a:rPr lang="en-US" sz="2800" i="1" dirty="0">
                <a:solidFill>
                  <a:srgbClr val="FFFFFF"/>
                </a:solidFill>
              </a:rPr>
            </a:br>
            <a:endParaRPr lang="en-US" sz="2800" i="1" dirty="0">
              <a:solidFill>
                <a:srgbClr val="FFFFFF"/>
              </a:solidFill>
            </a:endParaRPr>
          </a:p>
        </p:txBody>
      </p:sp>
      <p:sp>
        <p:nvSpPr>
          <p:cNvPr id="10" name="Title 1">
            <a:extLst>
              <a:ext uri="{FF2B5EF4-FFF2-40B4-BE49-F238E27FC236}">
                <a16:creationId xmlns:a16="http://schemas.microsoft.com/office/drawing/2014/main" id="{A43948C5-A25E-412E-B521-4731286EB82B}"/>
              </a:ext>
            </a:extLst>
          </p:cNvPr>
          <p:cNvSpPr txBox="1">
            <a:spLocks/>
          </p:cNvSpPr>
          <p:nvPr/>
        </p:nvSpPr>
        <p:spPr>
          <a:xfrm>
            <a:off x="1378210" y="5043777"/>
            <a:ext cx="9499174" cy="17015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endParaRPr lang="en-US" sz="2800" i="1" dirty="0">
              <a:solidFill>
                <a:srgbClr val="FFFFFF"/>
              </a:solidFill>
            </a:endParaRPr>
          </a:p>
        </p:txBody>
      </p:sp>
      <p:sp>
        <p:nvSpPr>
          <p:cNvPr id="11" name="Title 1">
            <a:extLst>
              <a:ext uri="{FF2B5EF4-FFF2-40B4-BE49-F238E27FC236}">
                <a16:creationId xmlns:a16="http://schemas.microsoft.com/office/drawing/2014/main" id="{2EAE1F2B-3407-4014-A5A4-230A7A0EF693}"/>
              </a:ext>
            </a:extLst>
          </p:cNvPr>
          <p:cNvSpPr txBox="1">
            <a:spLocks/>
          </p:cNvSpPr>
          <p:nvPr/>
        </p:nvSpPr>
        <p:spPr>
          <a:xfrm>
            <a:off x="349856" y="5103019"/>
            <a:ext cx="11290853" cy="1693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r>
              <a:rPr lang="en-US" sz="2800" i="1" u="sng" dirty="0">
                <a:solidFill>
                  <a:srgbClr val="FFFFFF"/>
                </a:solidFill>
              </a:rPr>
              <a:t>Future considerations: </a:t>
            </a:r>
          </a:p>
          <a:p>
            <a:r>
              <a:rPr lang="en-US" sz="2800" i="1" dirty="0">
                <a:solidFill>
                  <a:srgbClr val="FFFFFF"/>
                </a:solidFill>
              </a:rPr>
              <a:t>Detailed economic and racial data can be acquired from census.gov </a:t>
            </a:r>
          </a:p>
          <a:p>
            <a:endParaRPr lang="en-US" sz="2800" i="1" dirty="0">
              <a:solidFill>
                <a:srgbClr val="FFFFFF"/>
              </a:solidFill>
            </a:endParaRPr>
          </a:p>
          <a:p>
            <a:r>
              <a:rPr lang="en-US" sz="2800" i="1" dirty="0">
                <a:solidFill>
                  <a:srgbClr val="FFFFFF"/>
                </a:solidFill>
              </a:rPr>
              <a:t>Weather Data can be pulled from openweathermap.org</a:t>
            </a:r>
          </a:p>
        </p:txBody>
      </p:sp>
      <p:pic>
        <p:nvPicPr>
          <p:cNvPr id="12" name="Picture 11">
            <a:extLst>
              <a:ext uri="{FF2B5EF4-FFF2-40B4-BE49-F238E27FC236}">
                <a16:creationId xmlns:a16="http://schemas.microsoft.com/office/drawing/2014/main" id="{3B3A1C14-A32A-4A5A-8A5B-8EB705E842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1388" y="61021"/>
            <a:ext cx="4194827" cy="213890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4" name="Picture 3">
            <a:extLst>
              <a:ext uri="{FF2B5EF4-FFF2-40B4-BE49-F238E27FC236}">
                <a16:creationId xmlns:a16="http://schemas.microsoft.com/office/drawing/2014/main" id="{4649C005-1C25-4AE2-BEFD-6C0706EEA8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2055" y="2577091"/>
            <a:ext cx="4619945" cy="2066283"/>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13" name="TextBox 12">
            <a:extLst>
              <a:ext uri="{FF2B5EF4-FFF2-40B4-BE49-F238E27FC236}">
                <a16:creationId xmlns:a16="http://schemas.microsoft.com/office/drawing/2014/main" id="{76A14DBC-2361-4891-BC7D-987D4DDAB850}"/>
              </a:ext>
            </a:extLst>
          </p:cNvPr>
          <p:cNvSpPr txBox="1"/>
          <p:nvPr/>
        </p:nvSpPr>
        <p:spPr>
          <a:xfrm>
            <a:off x="8396377" y="4608964"/>
            <a:ext cx="3066794" cy="369332"/>
          </a:xfrm>
          <a:prstGeom prst="rect">
            <a:avLst/>
          </a:prstGeom>
          <a:noFill/>
        </p:spPr>
        <p:txBody>
          <a:bodyPr wrap="square" rtlCol="0">
            <a:spAutoFit/>
          </a:bodyPr>
          <a:lstStyle/>
          <a:p>
            <a:r>
              <a:rPr lang="en-US" dirty="0">
                <a:solidFill>
                  <a:schemeClr val="bg1"/>
                </a:solidFill>
              </a:rPr>
              <a:t>(Geocoding</a:t>
            </a:r>
            <a:r>
              <a:rPr lang="en-US">
                <a:solidFill>
                  <a:schemeClr val="bg1"/>
                </a:solidFill>
              </a:rPr>
              <a:t>.geo.census</a:t>
            </a:r>
            <a:r>
              <a:rPr lang="en-US" dirty="0">
                <a:solidFill>
                  <a:schemeClr val="bg1"/>
                </a:solidFill>
              </a:rPr>
              <a:t>.gov)</a:t>
            </a:r>
          </a:p>
        </p:txBody>
      </p:sp>
      <p:sp>
        <p:nvSpPr>
          <p:cNvPr id="16" name="TextBox 15">
            <a:extLst>
              <a:ext uri="{FF2B5EF4-FFF2-40B4-BE49-F238E27FC236}">
                <a16:creationId xmlns:a16="http://schemas.microsoft.com/office/drawing/2014/main" id="{746D004F-462D-4FF1-84DF-4833780CA744}"/>
              </a:ext>
            </a:extLst>
          </p:cNvPr>
          <p:cNvSpPr txBox="1"/>
          <p:nvPr/>
        </p:nvSpPr>
        <p:spPr>
          <a:xfrm>
            <a:off x="6290429" y="2172410"/>
            <a:ext cx="1681502" cy="369332"/>
          </a:xfrm>
          <a:prstGeom prst="rect">
            <a:avLst/>
          </a:prstGeom>
          <a:noFill/>
        </p:spPr>
        <p:txBody>
          <a:bodyPr wrap="square" rtlCol="0">
            <a:spAutoFit/>
          </a:bodyPr>
          <a:lstStyle/>
          <a:p>
            <a:r>
              <a:rPr lang="en-US" dirty="0">
                <a:solidFill>
                  <a:schemeClr val="bg1"/>
                </a:solidFill>
              </a:rPr>
              <a:t>(Nomatim.org)</a:t>
            </a:r>
          </a:p>
        </p:txBody>
      </p:sp>
    </p:spTree>
    <p:extLst>
      <p:ext uri="{BB962C8B-B14F-4D97-AF65-F5344CB8AC3E}">
        <p14:creationId xmlns:p14="http://schemas.microsoft.com/office/powerpoint/2010/main" val="1020684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225809" y="811033"/>
            <a:ext cx="5716235" cy="4055165"/>
          </a:xfrm>
        </p:spPr>
        <p:txBody>
          <a:bodyPr anchor="ctr">
            <a:noAutofit/>
          </a:bodyPr>
          <a:lstStyle/>
          <a:p>
            <a:pPr lvl="0"/>
            <a:br>
              <a:rPr lang="en-US" sz="1600" i="1" dirty="0">
                <a:solidFill>
                  <a:srgbClr val="FFFFFF"/>
                </a:solidFill>
              </a:rPr>
            </a:br>
            <a:br>
              <a:rPr lang="en-US" sz="1600" i="1" dirty="0">
                <a:solidFill>
                  <a:srgbClr val="FFFFFF"/>
                </a:solidFill>
              </a:rPr>
            </a:br>
            <a:br>
              <a:rPr lang="en-US" sz="1600" i="1" dirty="0">
                <a:solidFill>
                  <a:srgbClr val="FFFFFF"/>
                </a:solidFill>
              </a:rPr>
            </a:br>
            <a:br>
              <a:rPr lang="en-US" sz="1600" i="1" dirty="0">
                <a:solidFill>
                  <a:srgbClr val="FFFFFF"/>
                </a:solidFill>
              </a:rPr>
            </a:br>
            <a:br>
              <a:rPr lang="en-US" sz="1600" i="1" dirty="0">
                <a:solidFill>
                  <a:srgbClr val="FFFFFF"/>
                </a:solidFill>
              </a:rPr>
            </a:br>
            <a:br>
              <a:rPr lang="en-US" sz="1600" i="1" dirty="0">
                <a:solidFill>
                  <a:srgbClr val="FFFFFF"/>
                </a:solidFill>
              </a:rPr>
            </a:br>
            <a:br>
              <a:rPr lang="en-US" sz="1600" i="1" dirty="0">
                <a:solidFill>
                  <a:srgbClr val="FFFFFF"/>
                </a:solidFill>
              </a:rPr>
            </a:br>
            <a:br>
              <a:rPr lang="en-US" sz="1600" i="1" dirty="0">
                <a:solidFill>
                  <a:srgbClr val="FFFFFF"/>
                </a:solidFill>
              </a:rPr>
            </a:br>
            <a:br>
              <a:rPr lang="en-US" sz="1600" i="1" dirty="0">
                <a:solidFill>
                  <a:srgbClr val="FFFFFF"/>
                </a:solidFill>
              </a:rPr>
            </a:br>
            <a:br>
              <a:rPr lang="en-US" sz="1600" i="1" dirty="0">
                <a:solidFill>
                  <a:srgbClr val="FFFFFF"/>
                </a:solidFill>
              </a:rPr>
            </a:br>
            <a:br>
              <a:rPr lang="en-US" sz="1600" i="1" dirty="0">
                <a:solidFill>
                  <a:srgbClr val="FFFFFF"/>
                </a:solidFill>
              </a:rPr>
            </a:br>
            <a:br>
              <a:rPr lang="en-US" sz="1600" i="1" dirty="0">
                <a:solidFill>
                  <a:srgbClr val="FFFFFF"/>
                </a:solidFill>
              </a:rPr>
            </a:br>
            <a:br>
              <a:rPr lang="en-US" sz="1600" i="1" dirty="0">
                <a:solidFill>
                  <a:srgbClr val="FFFFFF"/>
                </a:solidFill>
              </a:rPr>
            </a:br>
            <a:br>
              <a:rPr lang="en-US" sz="1600" i="1" dirty="0">
                <a:solidFill>
                  <a:srgbClr val="FFFFFF"/>
                </a:solidFill>
              </a:rPr>
            </a:br>
            <a:br>
              <a:rPr lang="en-US" sz="1600" i="1" dirty="0">
                <a:solidFill>
                  <a:srgbClr val="FFFFFF"/>
                </a:solidFill>
              </a:rPr>
            </a:br>
            <a:br>
              <a:rPr lang="en-US" sz="1600" i="1" dirty="0">
                <a:solidFill>
                  <a:srgbClr val="FFFFFF"/>
                </a:solidFill>
              </a:rPr>
            </a:br>
            <a:br>
              <a:rPr lang="en-US" sz="1600" i="1" dirty="0">
                <a:solidFill>
                  <a:srgbClr val="FFFFFF"/>
                </a:solidFill>
              </a:rPr>
            </a:br>
            <a:br>
              <a:rPr lang="en-US" sz="1600" i="1" dirty="0">
                <a:solidFill>
                  <a:srgbClr val="FFFFFF"/>
                </a:solidFill>
              </a:rPr>
            </a:br>
            <a:br>
              <a:rPr lang="en-US" sz="1600" i="1" dirty="0">
                <a:solidFill>
                  <a:srgbClr val="FFFFFF"/>
                </a:solidFill>
              </a:rPr>
            </a:br>
            <a:br>
              <a:rPr lang="en-US" sz="1600" i="1" dirty="0">
                <a:solidFill>
                  <a:srgbClr val="FFFFFF"/>
                </a:solidFill>
              </a:rPr>
            </a:br>
            <a:br>
              <a:rPr lang="en-US" sz="1600" i="1" dirty="0">
                <a:solidFill>
                  <a:srgbClr val="FFFFFF"/>
                </a:solidFill>
              </a:rPr>
            </a:br>
            <a:br>
              <a:rPr lang="en-US" sz="1600" i="1" dirty="0">
                <a:solidFill>
                  <a:srgbClr val="FFFFFF"/>
                </a:solidFill>
              </a:rPr>
            </a:br>
            <a:br>
              <a:rPr lang="en-US" sz="1600" i="1" dirty="0">
                <a:solidFill>
                  <a:srgbClr val="FFFFFF"/>
                </a:solidFill>
              </a:rPr>
            </a:br>
            <a:br>
              <a:rPr lang="en-US" sz="1600" i="1" dirty="0">
                <a:solidFill>
                  <a:srgbClr val="FFFFFF"/>
                </a:solidFill>
              </a:rPr>
            </a:br>
            <a:br>
              <a:rPr lang="en-US" sz="1600" i="1" dirty="0">
                <a:solidFill>
                  <a:srgbClr val="FFFFFF"/>
                </a:solidFill>
              </a:rPr>
            </a:br>
            <a:br>
              <a:rPr lang="en-US" sz="1600" i="1" dirty="0">
                <a:solidFill>
                  <a:srgbClr val="FFFFFF"/>
                </a:solidFill>
              </a:rPr>
            </a:br>
            <a:r>
              <a:rPr lang="en-US" sz="1600" i="1" dirty="0">
                <a:solidFill>
                  <a:srgbClr val="FFFFFF"/>
                </a:solidFill>
              </a:rPr>
              <a:t> </a:t>
            </a:r>
            <a:br>
              <a:rPr lang="en-US" sz="1600" i="1" dirty="0">
                <a:solidFill>
                  <a:srgbClr val="FFFFFF"/>
                </a:solidFill>
              </a:rPr>
            </a:br>
            <a:br>
              <a:rPr lang="en-US" sz="1600" i="1" dirty="0">
                <a:solidFill>
                  <a:srgbClr val="FFFFFF"/>
                </a:solidFill>
              </a:rPr>
            </a:br>
            <a:br>
              <a:rPr lang="en-US" sz="1600" i="1" dirty="0">
                <a:solidFill>
                  <a:srgbClr val="FFFFFF"/>
                </a:solidFill>
              </a:rPr>
            </a:br>
            <a:br>
              <a:rPr lang="en-US" sz="1600" i="1" dirty="0">
                <a:solidFill>
                  <a:srgbClr val="FFFFFF"/>
                </a:solidFill>
              </a:rPr>
            </a:br>
            <a:br>
              <a:rPr lang="en-US" sz="1600" i="1" dirty="0">
                <a:solidFill>
                  <a:srgbClr val="FFFFFF"/>
                </a:solidFill>
              </a:rPr>
            </a:br>
            <a:br>
              <a:rPr lang="en-US" sz="1600" i="1" dirty="0">
                <a:solidFill>
                  <a:srgbClr val="FFFFFF"/>
                </a:solidFill>
              </a:rPr>
            </a:br>
            <a:br>
              <a:rPr lang="en-US" sz="1600" i="1" dirty="0">
                <a:solidFill>
                  <a:srgbClr val="FFFFFF"/>
                </a:solidFill>
              </a:rPr>
            </a:br>
            <a:br>
              <a:rPr lang="en-US" sz="1600" i="1" dirty="0">
                <a:solidFill>
                  <a:srgbClr val="FFFFFF"/>
                </a:solidFill>
              </a:rPr>
            </a:br>
            <a:br>
              <a:rPr lang="en-US" sz="1600" i="1" dirty="0">
                <a:solidFill>
                  <a:srgbClr val="FFFFFF"/>
                </a:solidFill>
              </a:rPr>
            </a:br>
            <a:br>
              <a:rPr lang="en-US" sz="1600" i="1" dirty="0">
                <a:solidFill>
                  <a:srgbClr val="FFFFFF"/>
                </a:solidFill>
              </a:rPr>
            </a:br>
            <a:br>
              <a:rPr lang="en-US" sz="1600" i="1" dirty="0">
                <a:solidFill>
                  <a:srgbClr val="FFFFFF"/>
                </a:solidFill>
              </a:rPr>
            </a:br>
            <a:br>
              <a:rPr lang="en-US" sz="1600" i="1" dirty="0">
                <a:solidFill>
                  <a:srgbClr val="FFFFFF"/>
                </a:solidFill>
              </a:rPr>
            </a:br>
            <a:endParaRPr lang="en-US" sz="16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1">
            <a:extLst>
              <a:ext uri="{FF2B5EF4-FFF2-40B4-BE49-F238E27FC236}">
                <a16:creationId xmlns:a16="http://schemas.microsoft.com/office/drawing/2014/main" id="{9616A500-CA59-4E85-BA8A-F5E7C0249D27}"/>
              </a:ext>
            </a:extLst>
          </p:cNvPr>
          <p:cNvSpPr txBox="1">
            <a:spLocks/>
          </p:cNvSpPr>
          <p:nvPr/>
        </p:nvSpPr>
        <p:spPr>
          <a:xfrm>
            <a:off x="3620815" y="-338904"/>
            <a:ext cx="4594547" cy="1165074"/>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endParaRPr lang="en-US" sz="4800" i="1" dirty="0">
              <a:solidFill>
                <a:srgbClr val="FFFFFF"/>
              </a:solidFill>
            </a:endParaRPr>
          </a:p>
          <a:p>
            <a:r>
              <a:rPr lang="en-US" sz="4800" i="1" u="sng" dirty="0">
                <a:solidFill>
                  <a:srgbClr val="FFFFFF"/>
                </a:solidFill>
              </a:rPr>
              <a:t>Initial transformation:</a:t>
            </a:r>
          </a:p>
        </p:txBody>
      </p:sp>
      <p:sp>
        <p:nvSpPr>
          <p:cNvPr id="7" name="Title 1">
            <a:extLst>
              <a:ext uri="{FF2B5EF4-FFF2-40B4-BE49-F238E27FC236}">
                <a16:creationId xmlns:a16="http://schemas.microsoft.com/office/drawing/2014/main" id="{CD9C92E5-C50F-4C30-B50B-2E46552AA2BA}"/>
              </a:ext>
            </a:extLst>
          </p:cNvPr>
          <p:cNvSpPr txBox="1">
            <a:spLocks/>
          </p:cNvSpPr>
          <p:nvPr/>
        </p:nvSpPr>
        <p:spPr>
          <a:xfrm>
            <a:off x="2499899" y="4285753"/>
            <a:ext cx="6806316" cy="17015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endParaRPr lang="en-US" sz="2800" i="1" dirty="0">
              <a:solidFill>
                <a:srgbClr val="FFFFFF"/>
              </a:solidFill>
            </a:endParaRPr>
          </a:p>
        </p:txBody>
      </p:sp>
      <p:sp>
        <p:nvSpPr>
          <p:cNvPr id="9" name="Title 1">
            <a:extLst>
              <a:ext uri="{FF2B5EF4-FFF2-40B4-BE49-F238E27FC236}">
                <a16:creationId xmlns:a16="http://schemas.microsoft.com/office/drawing/2014/main" id="{16CD7210-2B59-41C3-BC59-2A386B95C708}"/>
              </a:ext>
            </a:extLst>
          </p:cNvPr>
          <p:cNvSpPr txBox="1">
            <a:spLocks/>
          </p:cNvSpPr>
          <p:nvPr/>
        </p:nvSpPr>
        <p:spPr>
          <a:xfrm>
            <a:off x="2652299" y="4952999"/>
            <a:ext cx="6806316" cy="118673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r>
              <a:rPr lang="en-US" sz="2800" i="1" dirty="0">
                <a:solidFill>
                  <a:srgbClr val="FFFFFF"/>
                </a:solidFill>
              </a:rPr>
              <a:t> </a:t>
            </a:r>
            <a:br>
              <a:rPr lang="en-US" sz="2800" i="1" dirty="0">
                <a:solidFill>
                  <a:srgbClr val="FFFFFF"/>
                </a:solidFill>
              </a:rPr>
            </a:br>
            <a:br>
              <a:rPr lang="en-US" sz="2800" i="1" dirty="0">
                <a:solidFill>
                  <a:srgbClr val="FFFFFF"/>
                </a:solidFill>
              </a:rPr>
            </a:br>
            <a:br>
              <a:rPr lang="en-US" sz="2800" i="1" dirty="0">
                <a:solidFill>
                  <a:srgbClr val="FFFFFF"/>
                </a:solidFill>
              </a:rPr>
            </a:br>
            <a:endParaRPr lang="en-US" sz="2800" i="1" dirty="0">
              <a:solidFill>
                <a:srgbClr val="FFFFFF"/>
              </a:solidFill>
            </a:endParaRPr>
          </a:p>
        </p:txBody>
      </p:sp>
      <p:sp>
        <p:nvSpPr>
          <p:cNvPr id="10" name="Title 1">
            <a:extLst>
              <a:ext uri="{FF2B5EF4-FFF2-40B4-BE49-F238E27FC236}">
                <a16:creationId xmlns:a16="http://schemas.microsoft.com/office/drawing/2014/main" id="{A43948C5-A25E-412E-B521-4731286EB82B}"/>
              </a:ext>
            </a:extLst>
          </p:cNvPr>
          <p:cNvSpPr txBox="1">
            <a:spLocks/>
          </p:cNvSpPr>
          <p:nvPr/>
        </p:nvSpPr>
        <p:spPr>
          <a:xfrm>
            <a:off x="1378210" y="5043777"/>
            <a:ext cx="9499174" cy="17015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endParaRPr lang="en-US" sz="2800" i="1" dirty="0">
              <a:solidFill>
                <a:srgbClr val="FFFFFF"/>
              </a:solidFill>
            </a:endParaRPr>
          </a:p>
        </p:txBody>
      </p:sp>
      <p:sp>
        <p:nvSpPr>
          <p:cNvPr id="11" name="Title 1">
            <a:extLst>
              <a:ext uri="{FF2B5EF4-FFF2-40B4-BE49-F238E27FC236}">
                <a16:creationId xmlns:a16="http://schemas.microsoft.com/office/drawing/2014/main" id="{2EAE1F2B-3407-4014-A5A4-230A7A0EF693}"/>
              </a:ext>
            </a:extLst>
          </p:cNvPr>
          <p:cNvSpPr txBox="1">
            <a:spLocks/>
          </p:cNvSpPr>
          <p:nvPr/>
        </p:nvSpPr>
        <p:spPr>
          <a:xfrm>
            <a:off x="349856" y="5103019"/>
            <a:ext cx="11290853" cy="1693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endParaRPr lang="en-US" sz="2800" i="1" dirty="0">
              <a:solidFill>
                <a:srgbClr val="FFFFFF"/>
              </a:solidFill>
            </a:endParaRPr>
          </a:p>
        </p:txBody>
      </p:sp>
      <p:sp>
        <p:nvSpPr>
          <p:cNvPr id="25" name="TextBox 24">
            <a:extLst>
              <a:ext uri="{FF2B5EF4-FFF2-40B4-BE49-F238E27FC236}">
                <a16:creationId xmlns:a16="http://schemas.microsoft.com/office/drawing/2014/main" id="{A345EA0C-0B3D-484B-A7B6-2F44A2F9C0E8}"/>
              </a:ext>
            </a:extLst>
          </p:cNvPr>
          <p:cNvSpPr txBox="1"/>
          <p:nvPr/>
        </p:nvSpPr>
        <p:spPr>
          <a:xfrm>
            <a:off x="571489" y="811032"/>
            <a:ext cx="6584685" cy="3416320"/>
          </a:xfrm>
          <a:prstGeom prst="rect">
            <a:avLst/>
          </a:prstGeom>
          <a:noFill/>
        </p:spPr>
        <p:txBody>
          <a:bodyPr wrap="square">
            <a:spAutoFit/>
          </a:bodyPr>
          <a:lstStyle/>
          <a:p>
            <a:pPr marL="342900" indent="-342900">
              <a:buAutoNum type="arabicParenR"/>
            </a:pPr>
            <a:r>
              <a:rPr lang="en-US" i="1" dirty="0">
                <a:solidFill>
                  <a:srgbClr val="FFFFFF"/>
                </a:solidFill>
              </a:rPr>
              <a:t>Data was converted from .</a:t>
            </a:r>
            <a:r>
              <a:rPr lang="en-US" i="1" dirty="0" err="1">
                <a:solidFill>
                  <a:srgbClr val="FFFFFF"/>
                </a:solidFill>
              </a:rPr>
              <a:t>xls</a:t>
            </a:r>
            <a:r>
              <a:rPr lang="en-US" i="1" dirty="0">
                <a:solidFill>
                  <a:srgbClr val="FFFFFF"/>
                </a:solidFill>
              </a:rPr>
              <a:t> format to .csv</a:t>
            </a:r>
          </a:p>
          <a:p>
            <a:pPr marL="342900" indent="-342900">
              <a:buAutoNum type="arabicParenR"/>
            </a:pPr>
            <a:r>
              <a:rPr lang="en-US" i="1" dirty="0">
                <a:solidFill>
                  <a:srgbClr val="FFFFFF"/>
                </a:solidFill>
              </a:rPr>
              <a:t>Column Headers were renamed </a:t>
            </a:r>
          </a:p>
          <a:p>
            <a:pPr marL="342900" indent="-342900">
              <a:buAutoNum type="arabicParenR"/>
            </a:pPr>
            <a:r>
              <a:rPr lang="en-US" i="1" dirty="0" err="1">
                <a:solidFill>
                  <a:srgbClr val="FFFFFF"/>
                </a:solidFill>
              </a:rPr>
              <a:t>Uncessary</a:t>
            </a:r>
            <a:r>
              <a:rPr lang="en-US" i="1" dirty="0">
                <a:solidFill>
                  <a:srgbClr val="FFFFFF"/>
                </a:solidFill>
              </a:rPr>
              <a:t> columns were dropped</a:t>
            </a:r>
          </a:p>
          <a:p>
            <a:pPr marL="342900" indent="-342900">
              <a:buAutoNum type="arabicParenR"/>
            </a:pPr>
            <a:r>
              <a:rPr lang="en-US" i="1" dirty="0" err="1">
                <a:solidFill>
                  <a:srgbClr val="FFFFFF"/>
                </a:solidFill>
              </a:rPr>
              <a:t>NaN</a:t>
            </a:r>
            <a:r>
              <a:rPr lang="en-US" i="1" dirty="0">
                <a:solidFill>
                  <a:srgbClr val="FFFFFF"/>
                </a:solidFill>
              </a:rPr>
              <a:t> in street type column were replaced with a blank space</a:t>
            </a:r>
          </a:p>
          <a:p>
            <a:pPr marL="342900" indent="-342900">
              <a:buAutoNum type="arabicParenR"/>
            </a:pPr>
            <a:r>
              <a:rPr lang="en-US" i="1" dirty="0">
                <a:solidFill>
                  <a:srgbClr val="FFFFFF"/>
                </a:solidFill>
              </a:rPr>
              <a:t>Non-Violent crimes and misdemeanors were discarded</a:t>
            </a:r>
          </a:p>
          <a:p>
            <a:pPr marL="342900" indent="-342900">
              <a:buAutoNum type="arabicParenR"/>
            </a:pPr>
            <a:r>
              <a:rPr lang="en-US" i="1" dirty="0">
                <a:solidFill>
                  <a:srgbClr val="FFFFFF"/>
                </a:solidFill>
              </a:rPr>
              <a:t>Zip Codes given in a range were split </a:t>
            </a:r>
          </a:p>
          <a:p>
            <a:r>
              <a:rPr lang="en-US" i="1" dirty="0">
                <a:solidFill>
                  <a:srgbClr val="FFFFFF"/>
                </a:solidFill>
              </a:rPr>
              <a:t>7) New column called State was created</a:t>
            </a:r>
          </a:p>
          <a:p>
            <a:r>
              <a:rPr lang="en-US" i="1" dirty="0">
                <a:solidFill>
                  <a:srgbClr val="FFFFFF"/>
                </a:solidFill>
              </a:rPr>
              <a:t>8) New column called address was created using the: (</a:t>
            </a:r>
            <a:r>
              <a:rPr lang="en-US" i="1" dirty="0" err="1">
                <a:solidFill>
                  <a:srgbClr val="FFFFFF"/>
                </a:solidFill>
              </a:rPr>
              <a:t>Block_range</a:t>
            </a:r>
            <a:r>
              <a:rPr lang="en-US" i="1" dirty="0">
                <a:solidFill>
                  <a:srgbClr val="FFFFFF"/>
                </a:solidFill>
              </a:rPr>
              <a:t>, </a:t>
            </a:r>
            <a:r>
              <a:rPr lang="en-US" i="1" dirty="0" err="1">
                <a:solidFill>
                  <a:srgbClr val="FFFFFF"/>
                </a:solidFill>
              </a:rPr>
              <a:t>Street_Name</a:t>
            </a:r>
            <a:r>
              <a:rPr lang="en-US" i="1" dirty="0">
                <a:solidFill>
                  <a:srgbClr val="FFFFFF"/>
                </a:solidFill>
              </a:rPr>
              <a:t>, </a:t>
            </a:r>
            <a:r>
              <a:rPr lang="en-US" i="1" dirty="0" err="1">
                <a:solidFill>
                  <a:srgbClr val="FFFFFF"/>
                </a:solidFill>
              </a:rPr>
              <a:t>Street_Type</a:t>
            </a:r>
            <a:r>
              <a:rPr lang="en-US" i="1" dirty="0">
                <a:solidFill>
                  <a:srgbClr val="FFFFFF"/>
                </a:solidFill>
              </a:rPr>
              <a:t>, City, and State columns)</a:t>
            </a:r>
          </a:p>
          <a:p>
            <a:r>
              <a:rPr lang="en-US" i="1" dirty="0">
                <a:solidFill>
                  <a:srgbClr val="FFFFFF"/>
                </a:solidFill>
              </a:rPr>
              <a:t>9) The data frame was then appended with the </a:t>
            </a:r>
            <a:r>
              <a:rPr lang="en-US" i="1" dirty="0" err="1">
                <a:solidFill>
                  <a:srgbClr val="FFFFFF"/>
                </a:solidFill>
              </a:rPr>
              <a:t>lat</a:t>
            </a:r>
            <a:r>
              <a:rPr lang="en-US" i="1" dirty="0">
                <a:solidFill>
                  <a:srgbClr val="FFFFFF"/>
                </a:solidFill>
              </a:rPr>
              <a:t> long data </a:t>
            </a:r>
          </a:p>
          <a:p>
            <a:endParaRPr lang="en-US" i="1" dirty="0">
              <a:solidFill>
                <a:srgbClr val="FFFFFF"/>
              </a:solidFill>
            </a:endParaRPr>
          </a:p>
          <a:p>
            <a:endParaRPr lang="en-US" i="1" dirty="0">
              <a:solidFill>
                <a:srgbClr val="FFFFFF"/>
              </a:solidFill>
            </a:endParaRPr>
          </a:p>
        </p:txBody>
      </p:sp>
      <p:pic>
        <p:nvPicPr>
          <p:cNvPr id="27" name="Picture 26">
            <a:extLst>
              <a:ext uri="{FF2B5EF4-FFF2-40B4-BE49-F238E27FC236}">
                <a16:creationId xmlns:a16="http://schemas.microsoft.com/office/drawing/2014/main" id="{A6FB1266-4F91-44EC-A60A-9402699CD7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7093" y="3713418"/>
            <a:ext cx="9181407" cy="307568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810737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225809" y="811033"/>
            <a:ext cx="9929871" cy="4055165"/>
          </a:xfrm>
        </p:spPr>
        <p:txBody>
          <a:bodyPr anchor="ctr">
            <a:normAutofit/>
          </a:bodyPr>
          <a:lstStyle/>
          <a:p>
            <a:pPr lvl="0"/>
            <a:br>
              <a:rPr lang="en-US" sz="4800" i="1" dirty="0">
                <a:solidFill>
                  <a:srgbClr val="FFFFFF"/>
                </a:solidFill>
              </a:rPr>
            </a:b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1">
            <a:extLst>
              <a:ext uri="{FF2B5EF4-FFF2-40B4-BE49-F238E27FC236}">
                <a16:creationId xmlns:a16="http://schemas.microsoft.com/office/drawing/2014/main" id="{9616A500-CA59-4E85-BA8A-F5E7C0249D27}"/>
              </a:ext>
            </a:extLst>
          </p:cNvPr>
          <p:cNvSpPr txBox="1">
            <a:spLocks/>
          </p:cNvSpPr>
          <p:nvPr/>
        </p:nvSpPr>
        <p:spPr>
          <a:xfrm>
            <a:off x="108831" y="23130"/>
            <a:ext cx="6313024" cy="1165074"/>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r>
              <a:rPr lang="en-US" sz="4800" i="1" u="sng" dirty="0">
                <a:solidFill>
                  <a:srgbClr val="FFFFFF"/>
                </a:solidFill>
              </a:rPr>
              <a:t>Transformation Part 2:</a:t>
            </a:r>
          </a:p>
        </p:txBody>
      </p:sp>
      <p:sp>
        <p:nvSpPr>
          <p:cNvPr id="7" name="Title 1">
            <a:extLst>
              <a:ext uri="{FF2B5EF4-FFF2-40B4-BE49-F238E27FC236}">
                <a16:creationId xmlns:a16="http://schemas.microsoft.com/office/drawing/2014/main" id="{CD9C92E5-C50F-4C30-B50B-2E46552AA2BA}"/>
              </a:ext>
            </a:extLst>
          </p:cNvPr>
          <p:cNvSpPr txBox="1">
            <a:spLocks/>
          </p:cNvSpPr>
          <p:nvPr/>
        </p:nvSpPr>
        <p:spPr>
          <a:xfrm>
            <a:off x="2499899" y="4285753"/>
            <a:ext cx="6806316" cy="17015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endParaRPr lang="en-US" sz="2800" i="1" dirty="0">
              <a:solidFill>
                <a:srgbClr val="FFFFFF"/>
              </a:solidFill>
            </a:endParaRPr>
          </a:p>
        </p:txBody>
      </p:sp>
      <p:sp>
        <p:nvSpPr>
          <p:cNvPr id="8" name="Title 1">
            <a:extLst>
              <a:ext uri="{FF2B5EF4-FFF2-40B4-BE49-F238E27FC236}">
                <a16:creationId xmlns:a16="http://schemas.microsoft.com/office/drawing/2014/main" id="{1640F8F1-DE14-4BF3-A88C-3A328B79E86E}"/>
              </a:ext>
            </a:extLst>
          </p:cNvPr>
          <p:cNvSpPr txBox="1">
            <a:spLocks/>
          </p:cNvSpPr>
          <p:nvPr/>
        </p:nvSpPr>
        <p:spPr>
          <a:xfrm>
            <a:off x="1378209" y="963433"/>
            <a:ext cx="9929871" cy="4055165"/>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4800" i="1" dirty="0">
                <a:solidFill>
                  <a:srgbClr val="FFFFFF"/>
                </a:solidFill>
              </a:rPr>
            </a:br>
            <a:br>
              <a:rPr lang="en-US" sz="4800" i="1" dirty="0">
                <a:solidFill>
                  <a:srgbClr val="FFFFFF"/>
                </a:solidFill>
              </a:rPr>
            </a:br>
            <a:endParaRPr lang="en-US" sz="4800" i="1" dirty="0">
              <a:solidFill>
                <a:srgbClr val="FFFFFF"/>
              </a:solidFill>
            </a:endParaRPr>
          </a:p>
        </p:txBody>
      </p:sp>
      <p:sp>
        <p:nvSpPr>
          <p:cNvPr id="9" name="Title 1">
            <a:extLst>
              <a:ext uri="{FF2B5EF4-FFF2-40B4-BE49-F238E27FC236}">
                <a16:creationId xmlns:a16="http://schemas.microsoft.com/office/drawing/2014/main" id="{16CD7210-2B59-41C3-BC59-2A386B95C708}"/>
              </a:ext>
            </a:extLst>
          </p:cNvPr>
          <p:cNvSpPr txBox="1">
            <a:spLocks/>
          </p:cNvSpPr>
          <p:nvPr/>
        </p:nvSpPr>
        <p:spPr>
          <a:xfrm>
            <a:off x="2652299" y="4952999"/>
            <a:ext cx="6806316" cy="118673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r>
              <a:rPr lang="en-US" sz="2800" i="1" dirty="0">
                <a:solidFill>
                  <a:srgbClr val="FFFFFF"/>
                </a:solidFill>
              </a:rPr>
              <a:t> </a:t>
            </a:r>
            <a:br>
              <a:rPr lang="en-US" sz="2800" i="1" dirty="0">
                <a:solidFill>
                  <a:srgbClr val="FFFFFF"/>
                </a:solidFill>
              </a:rPr>
            </a:br>
            <a:br>
              <a:rPr lang="en-US" sz="2800" i="1" dirty="0">
                <a:solidFill>
                  <a:srgbClr val="FFFFFF"/>
                </a:solidFill>
              </a:rPr>
            </a:br>
            <a:br>
              <a:rPr lang="en-US" sz="2800" i="1" dirty="0">
                <a:solidFill>
                  <a:srgbClr val="FFFFFF"/>
                </a:solidFill>
              </a:rPr>
            </a:br>
            <a:endParaRPr lang="en-US" sz="2800" i="1" dirty="0">
              <a:solidFill>
                <a:srgbClr val="FFFFFF"/>
              </a:solidFill>
            </a:endParaRPr>
          </a:p>
        </p:txBody>
      </p:sp>
      <p:sp>
        <p:nvSpPr>
          <p:cNvPr id="10" name="Title 1">
            <a:extLst>
              <a:ext uri="{FF2B5EF4-FFF2-40B4-BE49-F238E27FC236}">
                <a16:creationId xmlns:a16="http://schemas.microsoft.com/office/drawing/2014/main" id="{A43948C5-A25E-412E-B521-4731286EB82B}"/>
              </a:ext>
            </a:extLst>
          </p:cNvPr>
          <p:cNvSpPr txBox="1">
            <a:spLocks/>
          </p:cNvSpPr>
          <p:nvPr/>
        </p:nvSpPr>
        <p:spPr>
          <a:xfrm>
            <a:off x="1378210" y="5043777"/>
            <a:ext cx="9499174" cy="17015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endParaRPr lang="en-US" sz="2800" i="1" dirty="0">
              <a:solidFill>
                <a:srgbClr val="FFFFFF"/>
              </a:solidFill>
            </a:endParaRPr>
          </a:p>
        </p:txBody>
      </p:sp>
      <p:sp>
        <p:nvSpPr>
          <p:cNvPr id="11" name="Title 1">
            <a:extLst>
              <a:ext uri="{FF2B5EF4-FFF2-40B4-BE49-F238E27FC236}">
                <a16:creationId xmlns:a16="http://schemas.microsoft.com/office/drawing/2014/main" id="{2EAE1F2B-3407-4014-A5A4-230A7A0EF693}"/>
              </a:ext>
            </a:extLst>
          </p:cNvPr>
          <p:cNvSpPr txBox="1">
            <a:spLocks/>
          </p:cNvSpPr>
          <p:nvPr/>
        </p:nvSpPr>
        <p:spPr>
          <a:xfrm>
            <a:off x="349856" y="5103019"/>
            <a:ext cx="11290853" cy="1693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endParaRPr lang="en-US" sz="2800" i="1" dirty="0">
              <a:solidFill>
                <a:srgbClr val="FFFFFF"/>
              </a:solidFill>
            </a:endParaRPr>
          </a:p>
        </p:txBody>
      </p:sp>
      <p:pic>
        <p:nvPicPr>
          <p:cNvPr id="4" name="Picture 3">
            <a:extLst>
              <a:ext uri="{FF2B5EF4-FFF2-40B4-BE49-F238E27FC236}">
                <a16:creationId xmlns:a16="http://schemas.microsoft.com/office/drawing/2014/main" id="{4E9101E3-01B1-4ABA-98C5-A98DE8A207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5160" y="153961"/>
            <a:ext cx="4794110" cy="378800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14" name="TextBox 13">
            <a:extLst>
              <a:ext uri="{FF2B5EF4-FFF2-40B4-BE49-F238E27FC236}">
                <a16:creationId xmlns:a16="http://schemas.microsoft.com/office/drawing/2014/main" id="{FDB78945-2E56-4B3F-8F75-BF16E68A0B59}"/>
              </a:ext>
            </a:extLst>
          </p:cNvPr>
          <p:cNvSpPr txBox="1"/>
          <p:nvPr/>
        </p:nvSpPr>
        <p:spPr>
          <a:xfrm>
            <a:off x="412203" y="1397511"/>
            <a:ext cx="6098720" cy="1200329"/>
          </a:xfrm>
          <a:prstGeom prst="rect">
            <a:avLst/>
          </a:prstGeom>
          <a:noFill/>
        </p:spPr>
        <p:txBody>
          <a:bodyPr wrap="square">
            <a:spAutoFit/>
          </a:bodyPr>
          <a:lstStyle/>
          <a:p>
            <a:pPr marL="342900" indent="-342900">
              <a:buAutoNum type="arabicParenR"/>
            </a:pPr>
            <a:r>
              <a:rPr lang="en-US" sz="1800" i="1" dirty="0">
                <a:solidFill>
                  <a:srgbClr val="FFFFFF"/>
                </a:solidFill>
              </a:rPr>
              <a:t>Crimes were grouped by “type”</a:t>
            </a:r>
          </a:p>
          <a:p>
            <a:pPr marL="342900" indent="-342900">
              <a:buAutoNum type="arabicParenR"/>
            </a:pPr>
            <a:r>
              <a:rPr lang="en-US" i="1" dirty="0">
                <a:solidFill>
                  <a:srgbClr val="FFFFFF"/>
                </a:solidFill>
              </a:rPr>
              <a:t>New columned called </a:t>
            </a:r>
            <a:r>
              <a:rPr lang="en-US" i="1" dirty="0" err="1">
                <a:solidFill>
                  <a:srgbClr val="FFFFFF"/>
                </a:solidFill>
              </a:rPr>
              <a:t>Street_Address</a:t>
            </a:r>
            <a:r>
              <a:rPr lang="en-US" i="1" dirty="0">
                <a:solidFill>
                  <a:srgbClr val="FFFFFF"/>
                </a:solidFill>
              </a:rPr>
              <a:t> was created</a:t>
            </a:r>
          </a:p>
          <a:p>
            <a:r>
              <a:rPr lang="en-US" sz="1800" i="1" dirty="0">
                <a:solidFill>
                  <a:srgbClr val="FFFFFF"/>
                </a:solidFill>
              </a:rPr>
              <a:t> </a:t>
            </a:r>
            <a:br>
              <a:rPr lang="en-US" sz="1800" i="1" dirty="0">
                <a:solidFill>
                  <a:srgbClr val="FFFFFF"/>
                </a:solidFill>
              </a:rPr>
            </a:br>
            <a:endParaRPr lang="en-US" dirty="0"/>
          </a:p>
        </p:txBody>
      </p:sp>
      <p:pic>
        <p:nvPicPr>
          <p:cNvPr id="13" name="Picture 12">
            <a:extLst>
              <a:ext uri="{FF2B5EF4-FFF2-40B4-BE49-F238E27FC236}">
                <a16:creationId xmlns:a16="http://schemas.microsoft.com/office/drawing/2014/main" id="{FE1AFFDC-A32A-4712-AF1D-18D4C53D88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599" y="3820774"/>
            <a:ext cx="3581900" cy="2924583"/>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1473733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162861" y="1172694"/>
            <a:ext cx="9929871" cy="1905000"/>
          </a:xfrm>
        </p:spPr>
        <p:txBody>
          <a:bodyPr anchor="ctr">
            <a:normAutofit/>
          </a:bodyPr>
          <a:lstStyle/>
          <a:p>
            <a:pPr lvl="0"/>
            <a:r>
              <a:rPr lang="en-US" sz="2400" i="1" dirty="0">
                <a:solidFill>
                  <a:srgbClr val="FFFFFF"/>
                </a:solidFill>
              </a:rPr>
              <a:t>1)Lat/Long columns that contained nan were dropped</a:t>
            </a:r>
            <a:br>
              <a:rPr lang="en-US" sz="2400" i="1" dirty="0">
                <a:solidFill>
                  <a:srgbClr val="FFFFFF"/>
                </a:solidFill>
              </a:rPr>
            </a:br>
            <a:br>
              <a:rPr lang="en-US" sz="2400" i="1" dirty="0">
                <a:solidFill>
                  <a:srgbClr val="FFFFFF"/>
                </a:solidFill>
              </a:rPr>
            </a:br>
            <a:r>
              <a:rPr lang="en-US" sz="2400" i="1" dirty="0">
                <a:solidFill>
                  <a:srgbClr val="FFFFFF"/>
                </a:solidFill>
              </a:rPr>
              <a:t>2)Zip codes were cleaned up</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1">
            <a:extLst>
              <a:ext uri="{FF2B5EF4-FFF2-40B4-BE49-F238E27FC236}">
                <a16:creationId xmlns:a16="http://schemas.microsoft.com/office/drawing/2014/main" id="{9616A500-CA59-4E85-BA8A-F5E7C0249D27}"/>
              </a:ext>
            </a:extLst>
          </p:cNvPr>
          <p:cNvSpPr txBox="1">
            <a:spLocks/>
          </p:cNvSpPr>
          <p:nvPr/>
        </p:nvSpPr>
        <p:spPr>
          <a:xfrm>
            <a:off x="1225808" y="-51622"/>
            <a:ext cx="6195528" cy="1165074"/>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r>
              <a:rPr lang="en-US" sz="4800" i="1" dirty="0">
                <a:solidFill>
                  <a:srgbClr val="FFFFFF"/>
                </a:solidFill>
              </a:rPr>
              <a:t>Final Transformation:</a:t>
            </a:r>
          </a:p>
        </p:txBody>
      </p:sp>
      <p:sp>
        <p:nvSpPr>
          <p:cNvPr id="7" name="Title 1">
            <a:extLst>
              <a:ext uri="{FF2B5EF4-FFF2-40B4-BE49-F238E27FC236}">
                <a16:creationId xmlns:a16="http://schemas.microsoft.com/office/drawing/2014/main" id="{CD9C92E5-C50F-4C30-B50B-2E46552AA2BA}"/>
              </a:ext>
            </a:extLst>
          </p:cNvPr>
          <p:cNvSpPr txBox="1">
            <a:spLocks/>
          </p:cNvSpPr>
          <p:nvPr/>
        </p:nvSpPr>
        <p:spPr>
          <a:xfrm>
            <a:off x="2499899" y="4285753"/>
            <a:ext cx="6806316" cy="17015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endParaRPr lang="en-US" sz="2800" i="1" dirty="0">
              <a:solidFill>
                <a:srgbClr val="FFFFFF"/>
              </a:solidFill>
            </a:endParaRPr>
          </a:p>
        </p:txBody>
      </p:sp>
      <p:sp>
        <p:nvSpPr>
          <p:cNvPr id="8" name="Title 1">
            <a:extLst>
              <a:ext uri="{FF2B5EF4-FFF2-40B4-BE49-F238E27FC236}">
                <a16:creationId xmlns:a16="http://schemas.microsoft.com/office/drawing/2014/main" id="{1640F8F1-DE14-4BF3-A88C-3A328B79E86E}"/>
              </a:ext>
            </a:extLst>
          </p:cNvPr>
          <p:cNvSpPr txBox="1">
            <a:spLocks/>
          </p:cNvSpPr>
          <p:nvPr/>
        </p:nvSpPr>
        <p:spPr>
          <a:xfrm>
            <a:off x="1378209" y="963433"/>
            <a:ext cx="9929871" cy="4055165"/>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4800" i="1" dirty="0">
                <a:solidFill>
                  <a:srgbClr val="FFFFFF"/>
                </a:solidFill>
              </a:rPr>
            </a:br>
            <a:br>
              <a:rPr lang="en-US" sz="4800" i="1" dirty="0">
                <a:solidFill>
                  <a:srgbClr val="FFFFFF"/>
                </a:solidFill>
              </a:rPr>
            </a:br>
            <a:endParaRPr lang="en-US" sz="4800" i="1" dirty="0">
              <a:solidFill>
                <a:srgbClr val="FFFFFF"/>
              </a:solidFill>
            </a:endParaRPr>
          </a:p>
        </p:txBody>
      </p:sp>
      <p:sp>
        <p:nvSpPr>
          <p:cNvPr id="9" name="Title 1">
            <a:extLst>
              <a:ext uri="{FF2B5EF4-FFF2-40B4-BE49-F238E27FC236}">
                <a16:creationId xmlns:a16="http://schemas.microsoft.com/office/drawing/2014/main" id="{16CD7210-2B59-41C3-BC59-2A386B95C708}"/>
              </a:ext>
            </a:extLst>
          </p:cNvPr>
          <p:cNvSpPr txBox="1">
            <a:spLocks/>
          </p:cNvSpPr>
          <p:nvPr/>
        </p:nvSpPr>
        <p:spPr>
          <a:xfrm>
            <a:off x="2652299" y="4952999"/>
            <a:ext cx="6806316" cy="118673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r>
              <a:rPr lang="en-US" sz="2800" i="1" dirty="0">
                <a:solidFill>
                  <a:srgbClr val="FFFFFF"/>
                </a:solidFill>
              </a:rPr>
              <a:t> </a:t>
            </a:r>
            <a:br>
              <a:rPr lang="en-US" sz="2800" i="1" dirty="0">
                <a:solidFill>
                  <a:srgbClr val="FFFFFF"/>
                </a:solidFill>
              </a:rPr>
            </a:br>
            <a:br>
              <a:rPr lang="en-US" sz="2800" i="1" dirty="0">
                <a:solidFill>
                  <a:srgbClr val="FFFFFF"/>
                </a:solidFill>
              </a:rPr>
            </a:br>
            <a:br>
              <a:rPr lang="en-US" sz="2800" i="1" dirty="0">
                <a:solidFill>
                  <a:srgbClr val="FFFFFF"/>
                </a:solidFill>
              </a:rPr>
            </a:br>
            <a:endParaRPr lang="en-US" sz="2800" i="1" dirty="0">
              <a:solidFill>
                <a:srgbClr val="FFFFFF"/>
              </a:solidFill>
            </a:endParaRPr>
          </a:p>
        </p:txBody>
      </p:sp>
      <p:sp>
        <p:nvSpPr>
          <p:cNvPr id="10" name="Title 1">
            <a:extLst>
              <a:ext uri="{FF2B5EF4-FFF2-40B4-BE49-F238E27FC236}">
                <a16:creationId xmlns:a16="http://schemas.microsoft.com/office/drawing/2014/main" id="{A43948C5-A25E-412E-B521-4731286EB82B}"/>
              </a:ext>
            </a:extLst>
          </p:cNvPr>
          <p:cNvSpPr txBox="1">
            <a:spLocks/>
          </p:cNvSpPr>
          <p:nvPr/>
        </p:nvSpPr>
        <p:spPr>
          <a:xfrm>
            <a:off x="1378210" y="5043777"/>
            <a:ext cx="9499174" cy="17015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endParaRPr lang="en-US" sz="2800" i="1" dirty="0">
              <a:solidFill>
                <a:srgbClr val="FFFFFF"/>
              </a:solidFill>
            </a:endParaRPr>
          </a:p>
        </p:txBody>
      </p:sp>
      <p:sp>
        <p:nvSpPr>
          <p:cNvPr id="11" name="Title 1">
            <a:extLst>
              <a:ext uri="{FF2B5EF4-FFF2-40B4-BE49-F238E27FC236}">
                <a16:creationId xmlns:a16="http://schemas.microsoft.com/office/drawing/2014/main" id="{2EAE1F2B-3407-4014-A5A4-230A7A0EF693}"/>
              </a:ext>
            </a:extLst>
          </p:cNvPr>
          <p:cNvSpPr txBox="1">
            <a:spLocks/>
          </p:cNvSpPr>
          <p:nvPr/>
        </p:nvSpPr>
        <p:spPr>
          <a:xfrm>
            <a:off x="349856" y="5103019"/>
            <a:ext cx="11290853" cy="1693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endParaRPr lang="en-US" sz="2800" i="1" dirty="0">
              <a:solidFill>
                <a:srgbClr val="FFFFFF"/>
              </a:solidFill>
            </a:endParaRPr>
          </a:p>
        </p:txBody>
      </p:sp>
      <p:pic>
        <p:nvPicPr>
          <p:cNvPr id="4" name="Picture 3">
            <a:extLst>
              <a:ext uri="{FF2B5EF4-FFF2-40B4-BE49-F238E27FC236}">
                <a16:creationId xmlns:a16="http://schemas.microsoft.com/office/drawing/2014/main" id="{7CE3E8C5-397C-448B-A6EF-DB1102C443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3916" y="3102873"/>
            <a:ext cx="3243738" cy="2559923"/>
          </a:xfrm>
          <a:prstGeom prst="rect">
            <a:avLst/>
          </a:prstGeom>
        </p:spPr>
      </p:pic>
      <p:pic>
        <p:nvPicPr>
          <p:cNvPr id="13" name="Picture 12">
            <a:extLst>
              <a:ext uri="{FF2B5EF4-FFF2-40B4-BE49-F238E27FC236}">
                <a16:creationId xmlns:a16="http://schemas.microsoft.com/office/drawing/2014/main" id="{CEE42ACF-CE48-44A5-9B70-0A1305D9F2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0965" y="3102589"/>
            <a:ext cx="3170684" cy="2554339"/>
          </a:xfrm>
          <a:prstGeom prst="rect">
            <a:avLst/>
          </a:prstGeom>
        </p:spPr>
      </p:pic>
      <p:cxnSp>
        <p:nvCxnSpPr>
          <p:cNvPr id="15" name="Straight Arrow Connector 14">
            <a:extLst>
              <a:ext uri="{FF2B5EF4-FFF2-40B4-BE49-F238E27FC236}">
                <a16:creationId xmlns:a16="http://schemas.microsoft.com/office/drawing/2014/main" id="{3C2741F8-F4EE-481D-8565-280ECD81E5D6}"/>
              </a:ext>
            </a:extLst>
          </p:cNvPr>
          <p:cNvCxnSpPr/>
          <p:nvPr/>
        </p:nvCxnSpPr>
        <p:spPr>
          <a:xfrm>
            <a:off x="4792350" y="4449413"/>
            <a:ext cx="1516708" cy="0"/>
          </a:xfrm>
          <a:prstGeom prst="straightConnector1">
            <a:avLst/>
          </a:prstGeom>
          <a:ln w="76200">
            <a:solidFill>
              <a:schemeClr val="bg1"/>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054056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225809" y="811033"/>
            <a:ext cx="9929871" cy="4055165"/>
          </a:xfrm>
        </p:spPr>
        <p:txBody>
          <a:bodyPr anchor="ctr">
            <a:normAutofit fontScale="90000"/>
          </a:bodyPr>
          <a:lstStyle/>
          <a:p>
            <a:pPr lvl="0"/>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4800" i="1" dirty="0">
                <a:solidFill>
                  <a:srgbClr val="FFFFFF"/>
                </a:solidFill>
              </a:rPr>
            </a:br>
            <a:br>
              <a:rPr lang="en-US" sz="4800" i="1" dirty="0">
                <a:solidFill>
                  <a:srgbClr val="FFFFFF"/>
                </a:solidFill>
              </a:rPr>
            </a:b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1">
            <a:extLst>
              <a:ext uri="{FF2B5EF4-FFF2-40B4-BE49-F238E27FC236}">
                <a16:creationId xmlns:a16="http://schemas.microsoft.com/office/drawing/2014/main" id="{9616A500-CA59-4E85-BA8A-F5E7C0249D27}"/>
              </a:ext>
            </a:extLst>
          </p:cNvPr>
          <p:cNvSpPr txBox="1">
            <a:spLocks/>
          </p:cNvSpPr>
          <p:nvPr/>
        </p:nvSpPr>
        <p:spPr>
          <a:xfrm>
            <a:off x="1225808" y="-51622"/>
            <a:ext cx="4594547" cy="1165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r>
              <a:rPr lang="en-US" sz="4800" i="1" dirty="0">
                <a:solidFill>
                  <a:srgbClr val="FFFFFF"/>
                </a:solidFill>
              </a:rPr>
              <a:t>Loading:</a:t>
            </a:r>
          </a:p>
        </p:txBody>
      </p:sp>
      <p:sp>
        <p:nvSpPr>
          <p:cNvPr id="7" name="Title 1">
            <a:extLst>
              <a:ext uri="{FF2B5EF4-FFF2-40B4-BE49-F238E27FC236}">
                <a16:creationId xmlns:a16="http://schemas.microsoft.com/office/drawing/2014/main" id="{CD9C92E5-C50F-4C30-B50B-2E46552AA2BA}"/>
              </a:ext>
            </a:extLst>
          </p:cNvPr>
          <p:cNvSpPr txBox="1">
            <a:spLocks/>
          </p:cNvSpPr>
          <p:nvPr/>
        </p:nvSpPr>
        <p:spPr>
          <a:xfrm>
            <a:off x="2499899" y="4285753"/>
            <a:ext cx="6806316" cy="17015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endParaRPr lang="en-US" sz="2800" i="1" dirty="0">
              <a:solidFill>
                <a:srgbClr val="FFFFFF"/>
              </a:solidFill>
            </a:endParaRPr>
          </a:p>
        </p:txBody>
      </p:sp>
      <p:sp>
        <p:nvSpPr>
          <p:cNvPr id="8" name="Title 1">
            <a:extLst>
              <a:ext uri="{FF2B5EF4-FFF2-40B4-BE49-F238E27FC236}">
                <a16:creationId xmlns:a16="http://schemas.microsoft.com/office/drawing/2014/main" id="{1640F8F1-DE14-4BF3-A88C-3A328B79E86E}"/>
              </a:ext>
            </a:extLst>
          </p:cNvPr>
          <p:cNvSpPr txBox="1">
            <a:spLocks/>
          </p:cNvSpPr>
          <p:nvPr/>
        </p:nvSpPr>
        <p:spPr>
          <a:xfrm>
            <a:off x="1378209" y="963433"/>
            <a:ext cx="9929871" cy="4055165"/>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4800" i="1" dirty="0">
                <a:solidFill>
                  <a:srgbClr val="FFFFFF"/>
                </a:solidFill>
              </a:rPr>
            </a:br>
            <a:br>
              <a:rPr lang="en-US" sz="4800" i="1" dirty="0">
                <a:solidFill>
                  <a:srgbClr val="FFFFFF"/>
                </a:solidFill>
              </a:rPr>
            </a:br>
            <a:endParaRPr lang="en-US" sz="4800" i="1" dirty="0">
              <a:solidFill>
                <a:srgbClr val="FFFFFF"/>
              </a:solidFill>
            </a:endParaRPr>
          </a:p>
        </p:txBody>
      </p:sp>
      <p:sp>
        <p:nvSpPr>
          <p:cNvPr id="9" name="Title 1">
            <a:extLst>
              <a:ext uri="{FF2B5EF4-FFF2-40B4-BE49-F238E27FC236}">
                <a16:creationId xmlns:a16="http://schemas.microsoft.com/office/drawing/2014/main" id="{16CD7210-2B59-41C3-BC59-2A386B95C708}"/>
              </a:ext>
            </a:extLst>
          </p:cNvPr>
          <p:cNvSpPr txBox="1">
            <a:spLocks/>
          </p:cNvSpPr>
          <p:nvPr/>
        </p:nvSpPr>
        <p:spPr>
          <a:xfrm>
            <a:off x="2652299" y="4952999"/>
            <a:ext cx="6806316" cy="118673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r>
              <a:rPr lang="en-US" sz="2800" i="1" dirty="0">
                <a:solidFill>
                  <a:srgbClr val="FFFFFF"/>
                </a:solidFill>
              </a:rPr>
              <a:t> </a:t>
            </a:r>
            <a:br>
              <a:rPr lang="en-US" sz="2800" i="1" dirty="0">
                <a:solidFill>
                  <a:srgbClr val="FFFFFF"/>
                </a:solidFill>
              </a:rPr>
            </a:br>
            <a:br>
              <a:rPr lang="en-US" sz="2800" i="1" dirty="0">
                <a:solidFill>
                  <a:srgbClr val="FFFFFF"/>
                </a:solidFill>
              </a:rPr>
            </a:br>
            <a:br>
              <a:rPr lang="en-US" sz="2800" i="1" dirty="0">
                <a:solidFill>
                  <a:srgbClr val="FFFFFF"/>
                </a:solidFill>
              </a:rPr>
            </a:br>
            <a:endParaRPr lang="en-US" sz="2800" i="1" dirty="0">
              <a:solidFill>
                <a:srgbClr val="FFFFFF"/>
              </a:solidFill>
            </a:endParaRPr>
          </a:p>
        </p:txBody>
      </p:sp>
      <p:sp>
        <p:nvSpPr>
          <p:cNvPr id="10" name="Title 1">
            <a:extLst>
              <a:ext uri="{FF2B5EF4-FFF2-40B4-BE49-F238E27FC236}">
                <a16:creationId xmlns:a16="http://schemas.microsoft.com/office/drawing/2014/main" id="{A43948C5-A25E-412E-B521-4731286EB82B}"/>
              </a:ext>
            </a:extLst>
          </p:cNvPr>
          <p:cNvSpPr txBox="1">
            <a:spLocks/>
          </p:cNvSpPr>
          <p:nvPr/>
        </p:nvSpPr>
        <p:spPr>
          <a:xfrm>
            <a:off x="1378210" y="5043777"/>
            <a:ext cx="9499174" cy="17015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endParaRPr lang="en-US" sz="2800" i="1" dirty="0">
              <a:solidFill>
                <a:srgbClr val="FFFFFF"/>
              </a:solidFill>
            </a:endParaRPr>
          </a:p>
        </p:txBody>
      </p:sp>
      <p:sp>
        <p:nvSpPr>
          <p:cNvPr id="11" name="Title 1">
            <a:extLst>
              <a:ext uri="{FF2B5EF4-FFF2-40B4-BE49-F238E27FC236}">
                <a16:creationId xmlns:a16="http://schemas.microsoft.com/office/drawing/2014/main" id="{2EAE1F2B-3407-4014-A5A4-230A7A0EF693}"/>
              </a:ext>
            </a:extLst>
          </p:cNvPr>
          <p:cNvSpPr txBox="1">
            <a:spLocks/>
          </p:cNvSpPr>
          <p:nvPr/>
        </p:nvSpPr>
        <p:spPr>
          <a:xfrm>
            <a:off x="349856" y="5103019"/>
            <a:ext cx="11290853" cy="1693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endParaRPr lang="en-US" sz="2800" i="1" dirty="0">
              <a:solidFill>
                <a:srgbClr val="FFFFFF"/>
              </a:solidFill>
            </a:endParaRPr>
          </a:p>
        </p:txBody>
      </p:sp>
      <p:pic>
        <p:nvPicPr>
          <p:cNvPr id="4" name="Picture 3">
            <a:extLst>
              <a:ext uri="{FF2B5EF4-FFF2-40B4-BE49-F238E27FC236}">
                <a16:creationId xmlns:a16="http://schemas.microsoft.com/office/drawing/2014/main" id="{0E843F28-5006-4613-A5CE-8A12242B5D9D}"/>
              </a:ext>
            </a:extLst>
          </p:cNvPr>
          <p:cNvPicPr>
            <a:picLocks noChangeAspect="1"/>
          </p:cNvPicPr>
          <p:nvPr/>
        </p:nvPicPr>
        <p:blipFill>
          <a:blip r:embed="rId2"/>
          <a:stretch>
            <a:fillRect/>
          </a:stretch>
        </p:blipFill>
        <p:spPr>
          <a:xfrm>
            <a:off x="7239674" y="850303"/>
            <a:ext cx="4133082" cy="5289429"/>
          </a:xfrm>
          <a:prstGeom prst="rect">
            <a:avLst/>
          </a:prstGeom>
        </p:spPr>
      </p:pic>
      <p:sp>
        <p:nvSpPr>
          <p:cNvPr id="12" name="TextBox 11">
            <a:extLst>
              <a:ext uri="{FF2B5EF4-FFF2-40B4-BE49-F238E27FC236}">
                <a16:creationId xmlns:a16="http://schemas.microsoft.com/office/drawing/2014/main" id="{9A627FE8-EAC4-47FB-99C6-D0F111FB2932}"/>
              </a:ext>
            </a:extLst>
          </p:cNvPr>
          <p:cNvSpPr txBox="1"/>
          <p:nvPr/>
        </p:nvSpPr>
        <p:spPr>
          <a:xfrm>
            <a:off x="1225808" y="1426287"/>
            <a:ext cx="5243817" cy="830997"/>
          </a:xfrm>
          <a:prstGeom prst="rect">
            <a:avLst/>
          </a:prstGeom>
          <a:noFill/>
        </p:spPr>
        <p:txBody>
          <a:bodyPr wrap="square" rtlCol="0">
            <a:spAutoFit/>
          </a:bodyPr>
          <a:lstStyle/>
          <a:p>
            <a:r>
              <a:rPr lang="en-US" sz="2400" dirty="0">
                <a:solidFill>
                  <a:schemeClr val="bg1"/>
                </a:solidFill>
                <a:latin typeface="+mj-lt"/>
              </a:rPr>
              <a:t>Table and columns were created</a:t>
            </a:r>
          </a:p>
          <a:p>
            <a:endParaRPr lang="en-US" sz="2400" dirty="0">
              <a:solidFill>
                <a:schemeClr val="bg1"/>
              </a:solidFill>
              <a:latin typeface="+mj-lt"/>
            </a:endParaRPr>
          </a:p>
        </p:txBody>
      </p:sp>
      <p:pic>
        <p:nvPicPr>
          <p:cNvPr id="14" name="Picture 13">
            <a:extLst>
              <a:ext uri="{FF2B5EF4-FFF2-40B4-BE49-F238E27FC236}">
                <a16:creationId xmlns:a16="http://schemas.microsoft.com/office/drawing/2014/main" id="{4D2E1870-5A48-4670-A886-23762DAE40B9}"/>
              </a:ext>
            </a:extLst>
          </p:cNvPr>
          <p:cNvPicPr>
            <a:picLocks noChangeAspect="1"/>
          </p:cNvPicPr>
          <p:nvPr/>
        </p:nvPicPr>
        <p:blipFill>
          <a:blip r:embed="rId3"/>
          <a:stretch>
            <a:fillRect/>
          </a:stretch>
        </p:blipFill>
        <p:spPr>
          <a:xfrm>
            <a:off x="1403214" y="3307298"/>
            <a:ext cx="4239733" cy="2039365"/>
          </a:xfrm>
          <a:prstGeom prst="rect">
            <a:avLst/>
          </a:prstGeom>
        </p:spPr>
      </p:pic>
    </p:spTree>
    <p:extLst>
      <p:ext uri="{BB962C8B-B14F-4D97-AF65-F5344CB8AC3E}">
        <p14:creationId xmlns:p14="http://schemas.microsoft.com/office/powerpoint/2010/main" val="2902869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225809" y="811033"/>
            <a:ext cx="9929871" cy="4055165"/>
          </a:xfrm>
        </p:spPr>
        <p:txBody>
          <a:bodyPr anchor="ctr">
            <a:normAutofit fontScale="90000"/>
          </a:bodyPr>
          <a:lstStyle/>
          <a:p>
            <a:pPr lvl="0"/>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4800" i="1" dirty="0">
                <a:solidFill>
                  <a:srgbClr val="FFFFFF"/>
                </a:solidFill>
              </a:rPr>
            </a:br>
            <a:br>
              <a:rPr lang="en-US" sz="4800" i="1" dirty="0">
                <a:solidFill>
                  <a:srgbClr val="FFFFFF"/>
                </a:solidFill>
              </a:rPr>
            </a:b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1">
            <a:extLst>
              <a:ext uri="{FF2B5EF4-FFF2-40B4-BE49-F238E27FC236}">
                <a16:creationId xmlns:a16="http://schemas.microsoft.com/office/drawing/2014/main" id="{9616A500-CA59-4E85-BA8A-F5E7C0249D27}"/>
              </a:ext>
            </a:extLst>
          </p:cNvPr>
          <p:cNvSpPr txBox="1">
            <a:spLocks/>
          </p:cNvSpPr>
          <p:nvPr/>
        </p:nvSpPr>
        <p:spPr>
          <a:xfrm>
            <a:off x="1225808" y="-51622"/>
            <a:ext cx="4594547" cy="1165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r>
              <a:rPr lang="en-US" sz="4800" i="1" dirty="0">
                <a:solidFill>
                  <a:srgbClr val="FFFFFF"/>
                </a:solidFill>
              </a:rPr>
              <a:t>Loading:</a:t>
            </a:r>
          </a:p>
        </p:txBody>
      </p:sp>
      <p:sp>
        <p:nvSpPr>
          <p:cNvPr id="7" name="Title 1">
            <a:extLst>
              <a:ext uri="{FF2B5EF4-FFF2-40B4-BE49-F238E27FC236}">
                <a16:creationId xmlns:a16="http://schemas.microsoft.com/office/drawing/2014/main" id="{CD9C92E5-C50F-4C30-B50B-2E46552AA2BA}"/>
              </a:ext>
            </a:extLst>
          </p:cNvPr>
          <p:cNvSpPr txBox="1">
            <a:spLocks/>
          </p:cNvSpPr>
          <p:nvPr/>
        </p:nvSpPr>
        <p:spPr>
          <a:xfrm>
            <a:off x="2499899" y="4285753"/>
            <a:ext cx="6806316" cy="17015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endParaRPr lang="en-US" sz="2800" i="1" dirty="0">
              <a:solidFill>
                <a:srgbClr val="FFFFFF"/>
              </a:solidFill>
            </a:endParaRPr>
          </a:p>
        </p:txBody>
      </p:sp>
      <p:sp>
        <p:nvSpPr>
          <p:cNvPr id="8" name="Title 1">
            <a:extLst>
              <a:ext uri="{FF2B5EF4-FFF2-40B4-BE49-F238E27FC236}">
                <a16:creationId xmlns:a16="http://schemas.microsoft.com/office/drawing/2014/main" id="{1640F8F1-DE14-4BF3-A88C-3A328B79E86E}"/>
              </a:ext>
            </a:extLst>
          </p:cNvPr>
          <p:cNvSpPr txBox="1">
            <a:spLocks/>
          </p:cNvSpPr>
          <p:nvPr/>
        </p:nvSpPr>
        <p:spPr>
          <a:xfrm>
            <a:off x="1378209" y="963433"/>
            <a:ext cx="9929871" cy="4055165"/>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4800" i="1" dirty="0">
                <a:solidFill>
                  <a:srgbClr val="FFFFFF"/>
                </a:solidFill>
              </a:rPr>
            </a:br>
            <a:br>
              <a:rPr lang="en-US" sz="4800" i="1" dirty="0">
                <a:solidFill>
                  <a:srgbClr val="FFFFFF"/>
                </a:solidFill>
              </a:rPr>
            </a:br>
            <a:endParaRPr lang="en-US" sz="4800" i="1" dirty="0">
              <a:solidFill>
                <a:srgbClr val="FFFFFF"/>
              </a:solidFill>
            </a:endParaRPr>
          </a:p>
        </p:txBody>
      </p:sp>
      <p:sp>
        <p:nvSpPr>
          <p:cNvPr id="9" name="Title 1">
            <a:extLst>
              <a:ext uri="{FF2B5EF4-FFF2-40B4-BE49-F238E27FC236}">
                <a16:creationId xmlns:a16="http://schemas.microsoft.com/office/drawing/2014/main" id="{16CD7210-2B59-41C3-BC59-2A386B95C708}"/>
              </a:ext>
            </a:extLst>
          </p:cNvPr>
          <p:cNvSpPr txBox="1">
            <a:spLocks/>
          </p:cNvSpPr>
          <p:nvPr/>
        </p:nvSpPr>
        <p:spPr>
          <a:xfrm>
            <a:off x="2652299" y="4952999"/>
            <a:ext cx="6806316" cy="118673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r>
              <a:rPr lang="en-US" sz="2800" i="1" dirty="0">
                <a:solidFill>
                  <a:srgbClr val="FFFFFF"/>
                </a:solidFill>
              </a:rPr>
              <a:t> </a:t>
            </a:r>
            <a:br>
              <a:rPr lang="en-US" sz="2800" i="1" dirty="0">
                <a:solidFill>
                  <a:srgbClr val="FFFFFF"/>
                </a:solidFill>
              </a:rPr>
            </a:br>
            <a:br>
              <a:rPr lang="en-US" sz="2800" i="1" dirty="0">
                <a:solidFill>
                  <a:srgbClr val="FFFFFF"/>
                </a:solidFill>
              </a:rPr>
            </a:br>
            <a:br>
              <a:rPr lang="en-US" sz="2800" i="1" dirty="0">
                <a:solidFill>
                  <a:srgbClr val="FFFFFF"/>
                </a:solidFill>
              </a:rPr>
            </a:br>
            <a:endParaRPr lang="en-US" sz="2800" i="1" dirty="0">
              <a:solidFill>
                <a:srgbClr val="FFFFFF"/>
              </a:solidFill>
            </a:endParaRPr>
          </a:p>
        </p:txBody>
      </p:sp>
      <p:sp>
        <p:nvSpPr>
          <p:cNvPr id="10" name="Title 1">
            <a:extLst>
              <a:ext uri="{FF2B5EF4-FFF2-40B4-BE49-F238E27FC236}">
                <a16:creationId xmlns:a16="http://schemas.microsoft.com/office/drawing/2014/main" id="{A43948C5-A25E-412E-B521-4731286EB82B}"/>
              </a:ext>
            </a:extLst>
          </p:cNvPr>
          <p:cNvSpPr txBox="1">
            <a:spLocks/>
          </p:cNvSpPr>
          <p:nvPr/>
        </p:nvSpPr>
        <p:spPr>
          <a:xfrm>
            <a:off x="1378210" y="5043777"/>
            <a:ext cx="9499174" cy="17015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endParaRPr lang="en-US" sz="2800" i="1" dirty="0">
              <a:solidFill>
                <a:srgbClr val="FFFFFF"/>
              </a:solidFill>
            </a:endParaRPr>
          </a:p>
        </p:txBody>
      </p:sp>
      <p:sp>
        <p:nvSpPr>
          <p:cNvPr id="11" name="Title 1">
            <a:extLst>
              <a:ext uri="{FF2B5EF4-FFF2-40B4-BE49-F238E27FC236}">
                <a16:creationId xmlns:a16="http://schemas.microsoft.com/office/drawing/2014/main" id="{2EAE1F2B-3407-4014-A5A4-230A7A0EF693}"/>
              </a:ext>
            </a:extLst>
          </p:cNvPr>
          <p:cNvSpPr txBox="1">
            <a:spLocks/>
          </p:cNvSpPr>
          <p:nvPr/>
        </p:nvSpPr>
        <p:spPr>
          <a:xfrm>
            <a:off x="349856" y="5103019"/>
            <a:ext cx="11290853" cy="1693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endParaRPr lang="en-US" sz="2800" i="1" dirty="0">
              <a:solidFill>
                <a:srgbClr val="FFFFFF"/>
              </a:solidFill>
            </a:endParaRPr>
          </a:p>
        </p:txBody>
      </p:sp>
      <p:pic>
        <p:nvPicPr>
          <p:cNvPr id="4" name="Picture 3">
            <a:extLst>
              <a:ext uri="{FF2B5EF4-FFF2-40B4-BE49-F238E27FC236}">
                <a16:creationId xmlns:a16="http://schemas.microsoft.com/office/drawing/2014/main" id="{C197A171-FA2A-40E4-A86B-C714DA2F6AEB}"/>
              </a:ext>
            </a:extLst>
          </p:cNvPr>
          <p:cNvPicPr>
            <a:picLocks noChangeAspect="1"/>
          </p:cNvPicPr>
          <p:nvPr/>
        </p:nvPicPr>
        <p:blipFill>
          <a:blip r:embed="rId2"/>
          <a:stretch>
            <a:fillRect/>
          </a:stretch>
        </p:blipFill>
        <p:spPr>
          <a:xfrm>
            <a:off x="349857" y="2196833"/>
            <a:ext cx="11290852" cy="2419411"/>
          </a:xfrm>
          <a:prstGeom prst="rect">
            <a:avLst/>
          </a:prstGeom>
        </p:spPr>
      </p:pic>
      <p:sp>
        <p:nvSpPr>
          <p:cNvPr id="5" name="TextBox 4">
            <a:extLst>
              <a:ext uri="{FF2B5EF4-FFF2-40B4-BE49-F238E27FC236}">
                <a16:creationId xmlns:a16="http://schemas.microsoft.com/office/drawing/2014/main" id="{FB6770F7-126C-4204-BFC5-B5A84E038AA2}"/>
              </a:ext>
            </a:extLst>
          </p:cNvPr>
          <p:cNvSpPr txBox="1"/>
          <p:nvPr/>
        </p:nvSpPr>
        <p:spPr>
          <a:xfrm>
            <a:off x="1784555" y="1525264"/>
            <a:ext cx="8554064" cy="461665"/>
          </a:xfrm>
          <a:prstGeom prst="rect">
            <a:avLst/>
          </a:prstGeom>
          <a:noFill/>
        </p:spPr>
        <p:txBody>
          <a:bodyPr wrap="square" rtlCol="0">
            <a:spAutoFit/>
          </a:bodyPr>
          <a:lstStyle/>
          <a:p>
            <a:pPr algn="ctr"/>
            <a:r>
              <a:rPr lang="en-US" sz="2400" dirty="0">
                <a:solidFill>
                  <a:schemeClr val="bg1"/>
                </a:solidFill>
                <a:latin typeface="+mj-lt"/>
              </a:rPr>
              <a:t>Cleaned CSV data was loaded into DB</a:t>
            </a:r>
          </a:p>
        </p:txBody>
      </p:sp>
    </p:spTree>
    <p:extLst>
      <p:ext uri="{BB962C8B-B14F-4D97-AF65-F5344CB8AC3E}">
        <p14:creationId xmlns:p14="http://schemas.microsoft.com/office/powerpoint/2010/main" val="3165472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225809" y="811033"/>
            <a:ext cx="9929871" cy="4055165"/>
          </a:xfrm>
        </p:spPr>
        <p:txBody>
          <a:bodyPr anchor="ctr">
            <a:normAutofit fontScale="90000"/>
          </a:bodyPr>
          <a:lstStyle/>
          <a:p>
            <a:pPr lvl="0"/>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4800" i="1" dirty="0">
                <a:solidFill>
                  <a:srgbClr val="FFFFFF"/>
                </a:solidFill>
              </a:rPr>
            </a:br>
            <a:br>
              <a:rPr lang="en-US" sz="4800" i="1" dirty="0">
                <a:solidFill>
                  <a:srgbClr val="FFFFFF"/>
                </a:solidFill>
              </a:rPr>
            </a:b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1">
            <a:extLst>
              <a:ext uri="{FF2B5EF4-FFF2-40B4-BE49-F238E27FC236}">
                <a16:creationId xmlns:a16="http://schemas.microsoft.com/office/drawing/2014/main" id="{9616A500-CA59-4E85-BA8A-F5E7C0249D27}"/>
              </a:ext>
            </a:extLst>
          </p:cNvPr>
          <p:cNvSpPr txBox="1">
            <a:spLocks/>
          </p:cNvSpPr>
          <p:nvPr/>
        </p:nvSpPr>
        <p:spPr>
          <a:xfrm>
            <a:off x="1225808" y="-51622"/>
            <a:ext cx="4594547" cy="1165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r>
              <a:rPr lang="en-US" sz="4800" i="1" dirty="0">
                <a:solidFill>
                  <a:srgbClr val="FFFFFF"/>
                </a:solidFill>
              </a:rPr>
              <a:t>Conclusion:</a:t>
            </a:r>
          </a:p>
        </p:txBody>
      </p:sp>
      <p:sp>
        <p:nvSpPr>
          <p:cNvPr id="7" name="Title 1">
            <a:extLst>
              <a:ext uri="{FF2B5EF4-FFF2-40B4-BE49-F238E27FC236}">
                <a16:creationId xmlns:a16="http://schemas.microsoft.com/office/drawing/2014/main" id="{CD9C92E5-C50F-4C30-B50B-2E46552AA2BA}"/>
              </a:ext>
            </a:extLst>
          </p:cNvPr>
          <p:cNvSpPr txBox="1">
            <a:spLocks/>
          </p:cNvSpPr>
          <p:nvPr/>
        </p:nvSpPr>
        <p:spPr>
          <a:xfrm>
            <a:off x="2499899" y="4285753"/>
            <a:ext cx="6806316" cy="17015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endParaRPr lang="en-US" sz="2800" i="1" dirty="0">
              <a:solidFill>
                <a:srgbClr val="FFFFFF"/>
              </a:solidFill>
            </a:endParaRPr>
          </a:p>
        </p:txBody>
      </p:sp>
      <p:sp>
        <p:nvSpPr>
          <p:cNvPr id="8" name="Title 1">
            <a:extLst>
              <a:ext uri="{FF2B5EF4-FFF2-40B4-BE49-F238E27FC236}">
                <a16:creationId xmlns:a16="http://schemas.microsoft.com/office/drawing/2014/main" id="{1640F8F1-DE14-4BF3-A88C-3A328B79E86E}"/>
              </a:ext>
            </a:extLst>
          </p:cNvPr>
          <p:cNvSpPr txBox="1">
            <a:spLocks/>
          </p:cNvSpPr>
          <p:nvPr/>
        </p:nvSpPr>
        <p:spPr>
          <a:xfrm>
            <a:off x="1378209" y="963433"/>
            <a:ext cx="9929871" cy="4055165"/>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3200" i="1" dirty="0">
                <a:solidFill>
                  <a:srgbClr val="FFFFFF"/>
                </a:solidFill>
              </a:rPr>
            </a:br>
            <a:br>
              <a:rPr lang="en-US" sz="4800" i="1" dirty="0">
                <a:solidFill>
                  <a:srgbClr val="FFFFFF"/>
                </a:solidFill>
              </a:rPr>
            </a:br>
            <a:br>
              <a:rPr lang="en-US" sz="4800" i="1" dirty="0">
                <a:solidFill>
                  <a:srgbClr val="FFFFFF"/>
                </a:solidFill>
              </a:rPr>
            </a:br>
            <a:endParaRPr lang="en-US" sz="4800" i="1" dirty="0">
              <a:solidFill>
                <a:srgbClr val="FFFFFF"/>
              </a:solidFill>
            </a:endParaRPr>
          </a:p>
        </p:txBody>
      </p:sp>
      <p:sp>
        <p:nvSpPr>
          <p:cNvPr id="9" name="Title 1">
            <a:extLst>
              <a:ext uri="{FF2B5EF4-FFF2-40B4-BE49-F238E27FC236}">
                <a16:creationId xmlns:a16="http://schemas.microsoft.com/office/drawing/2014/main" id="{16CD7210-2B59-41C3-BC59-2A386B95C708}"/>
              </a:ext>
            </a:extLst>
          </p:cNvPr>
          <p:cNvSpPr txBox="1">
            <a:spLocks/>
          </p:cNvSpPr>
          <p:nvPr/>
        </p:nvSpPr>
        <p:spPr>
          <a:xfrm>
            <a:off x="2652299" y="4952999"/>
            <a:ext cx="6806316" cy="118673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r>
              <a:rPr lang="en-US" sz="2800" i="1" dirty="0">
                <a:solidFill>
                  <a:srgbClr val="FFFFFF"/>
                </a:solidFill>
              </a:rPr>
              <a:t> </a:t>
            </a:r>
            <a:br>
              <a:rPr lang="en-US" sz="2800" i="1" dirty="0">
                <a:solidFill>
                  <a:srgbClr val="FFFFFF"/>
                </a:solidFill>
              </a:rPr>
            </a:br>
            <a:br>
              <a:rPr lang="en-US" sz="2800" i="1" dirty="0">
                <a:solidFill>
                  <a:srgbClr val="FFFFFF"/>
                </a:solidFill>
              </a:rPr>
            </a:br>
            <a:br>
              <a:rPr lang="en-US" sz="2800" i="1" dirty="0">
                <a:solidFill>
                  <a:srgbClr val="FFFFFF"/>
                </a:solidFill>
              </a:rPr>
            </a:br>
            <a:endParaRPr lang="en-US" sz="2800" i="1" dirty="0">
              <a:solidFill>
                <a:srgbClr val="FFFFFF"/>
              </a:solidFill>
            </a:endParaRPr>
          </a:p>
        </p:txBody>
      </p:sp>
      <p:sp>
        <p:nvSpPr>
          <p:cNvPr id="10" name="Title 1">
            <a:extLst>
              <a:ext uri="{FF2B5EF4-FFF2-40B4-BE49-F238E27FC236}">
                <a16:creationId xmlns:a16="http://schemas.microsoft.com/office/drawing/2014/main" id="{A43948C5-A25E-412E-B521-4731286EB82B}"/>
              </a:ext>
            </a:extLst>
          </p:cNvPr>
          <p:cNvSpPr txBox="1">
            <a:spLocks/>
          </p:cNvSpPr>
          <p:nvPr/>
        </p:nvSpPr>
        <p:spPr>
          <a:xfrm>
            <a:off x="1378210" y="5043777"/>
            <a:ext cx="9499174" cy="17015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br>
              <a:rPr lang="en-US" sz="2800" i="1" dirty="0">
                <a:solidFill>
                  <a:srgbClr val="FFFFFF"/>
                </a:solidFill>
              </a:rPr>
            </a:br>
            <a:endParaRPr lang="en-US" sz="2800" i="1" dirty="0">
              <a:solidFill>
                <a:srgbClr val="FFFFFF"/>
              </a:solidFill>
            </a:endParaRPr>
          </a:p>
        </p:txBody>
      </p:sp>
      <p:sp>
        <p:nvSpPr>
          <p:cNvPr id="11" name="Title 1">
            <a:extLst>
              <a:ext uri="{FF2B5EF4-FFF2-40B4-BE49-F238E27FC236}">
                <a16:creationId xmlns:a16="http://schemas.microsoft.com/office/drawing/2014/main" id="{2EAE1F2B-3407-4014-A5A4-230A7A0EF693}"/>
              </a:ext>
            </a:extLst>
          </p:cNvPr>
          <p:cNvSpPr txBox="1">
            <a:spLocks/>
          </p:cNvSpPr>
          <p:nvPr/>
        </p:nvSpPr>
        <p:spPr>
          <a:xfrm>
            <a:off x="349856" y="5103019"/>
            <a:ext cx="11290853" cy="1693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endParaRPr lang="en-US" sz="2800" i="1" dirty="0">
              <a:solidFill>
                <a:srgbClr val="FFFFFF"/>
              </a:solidFill>
            </a:endParaRPr>
          </a:p>
        </p:txBody>
      </p:sp>
      <p:pic>
        <p:nvPicPr>
          <p:cNvPr id="12" name="Picture 11">
            <a:extLst>
              <a:ext uri="{FF2B5EF4-FFF2-40B4-BE49-F238E27FC236}">
                <a16:creationId xmlns:a16="http://schemas.microsoft.com/office/drawing/2014/main" id="{3655BDBA-7F1A-4760-AE5F-75439EDE4A94}"/>
              </a:ext>
            </a:extLst>
          </p:cNvPr>
          <p:cNvPicPr>
            <a:picLocks noChangeAspect="1"/>
          </p:cNvPicPr>
          <p:nvPr/>
        </p:nvPicPr>
        <p:blipFill>
          <a:blip r:embed="rId2"/>
          <a:stretch>
            <a:fillRect/>
          </a:stretch>
        </p:blipFill>
        <p:spPr>
          <a:xfrm>
            <a:off x="8053058" y="958345"/>
            <a:ext cx="3203012" cy="4916801"/>
          </a:xfrm>
          <a:prstGeom prst="rect">
            <a:avLst/>
          </a:prstGeom>
        </p:spPr>
      </p:pic>
      <p:pic>
        <p:nvPicPr>
          <p:cNvPr id="4" name="Picture 3">
            <a:extLst>
              <a:ext uri="{FF2B5EF4-FFF2-40B4-BE49-F238E27FC236}">
                <a16:creationId xmlns:a16="http://schemas.microsoft.com/office/drawing/2014/main" id="{691A52C8-2E70-459A-A33E-B7ADE29E7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385" y="1342444"/>
            <a:ext cx="7573851" cy="4055166"/>
          </a:xfrm>
          <a:prstGeom prst="rect">
            <a:avLst/>
          </a:prstGeom>
        </p:spPr>
      </p:pic>
    </p:spTree>
    <p:extLst>
      <p:ext uri="{BB962C8B-B14F-4D97-AF65-F5344CB8AC3E}">
        <p14:creationId xmlns:p14="http://schemas.microsoft.com/office/powerpoint/2010/main" val="1338586788"/>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{6FA0FCB3-6F14-45F1-877A-F8A913DE72F3}tf56160789_win32</Template>
  <TotalTime>269</TotalTime>
  <Words>768</Words>
  <Application>Microsoft Office PowerPoint</Application>
  <PresentationFormat>Widescreen</PresentationFormat>
  <Paragraphs>61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Bookman Old Style</vt:lpstr>
      <vt:lpstr>Calibri</vt:lpstr>
      <vt:lpstr>Franklin Gothic Book</vt:lpstr>
      <vt:lpstr>1_RetrospectVTI</vt:lpstr>
      <vt:lpstr>Crime in  Space City  E.T.L Project</vt:lpstr>
      <vt:lpstr>         1) Crime is a major concern for residents.   2) People need to know where crime is most likely to      happen.  3) This project looks to collect, transform, and analyze  data, to create visualizations which can be used to see which sections of Houston have the largest instances of crime and what may be the possible conditions which influence crime.    afaf    </vt:lpstr>
      <vt:lpstr>               Four main sources for data collection were used.  1) Houston Police Department’s archives – Excel Files  2) Latitude and Longitude information was collected utilizing nominatim.org using Python’s GeoPy Library   3) Tract information was retrieved from geocoding.geo.census.gov using API calls.   4) Median economic data was acquired from census.gov   Future  Fur           </vt:lpstr>
      <vt:lpstr>                                       </vt:lpstr>
      <vt:lpstr> </vt:lpstr>
      <vt:lpstr>1)Lat/Long columns that contained nan were dropped  2)Zip codes were cleaned up</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in  Space City  E.T.L Project</dc:title>
  <dc:creator>Sergey Astvatsaturov</dc:creator>
  <cp:lastModifiedBy>Sergey Astvatsaturov</cp:lastModifiedBy>
  <cp:revision>13</cp:revision>
  <dcterms:created xsi:type="dcterms:W3CDTF">2021-10-11T20:40:14Z</dcterms:created>
  <dcterms:modified xsi:type="dcterms:W3CDTF">2021-10-12T23:26:44Z</dcterms:modified>
</cp:coreProperties>
</file>