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25" d="100"/>
          <a:sy n="125" d="100"/>
        </p:scale>
        <p:origin x="-36" y="-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AC0E-7B69-42D1-9727-D76A93264BD6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2301-A8CD-4835-88E9-62735EC7A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08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AC0E-7B69-42D1-9727-D76A93264BD6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2301-A8CD-4835-88E9-62735EC7A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8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AC0E-7B69-42D1-9727-D76A93264BD6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2301-A8CD-4835-88E9-62735EC7A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71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AC0E-7B69-42D1-9727-D76A93264BD6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2301-A8CD-4835-88E9-62735EC7A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09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AC0E-7B69-42D1-9727-D76A93264BD6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2301-A8CD-4835-88E9-62735EC7A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73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AC0E-7B69-42D1-9727-D76A93264BD6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2301-A8CD-4835-88E9-62735EC7A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1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AC0E-7B69-42D1-9727-D76A93264BD6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2301-A8CD-4835-88E9-62735EC7A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97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AC0E-7B69-42D1-9727-D76A93264BD6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2301-A8CD-4835-88E9-62735EC7A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88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AC0E-7B69-42D1-9727-D76A93264BD6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2301-A8CD-4835-88E9-62735EC7A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0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AC0E-7B69-42D1-9727-D76A93264BD6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8D72301-A8CD-4835-88E9-62735EC7A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76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AC0E-7B69-42D1-9727-D76A93264BD6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2301-A8CD-4835-88E9-62735EC7A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31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1F63AC0E-7B69-42D1-9727-D76A93264BD6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C8D72301-A8CD-4835-88E9-62735EC7A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633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5274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3473" y="117401"/>
            <a:ext cx="11338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Kori</a:t>
            </a:r>
            <a:r>
              <a:rPr lang="sr-Latn-RS" sz="28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šćenje video snimaka šahovskih partija za obučavanje modela za igranje</a:t>
            </a:r>
            <a:endParaRPr lang="en-US" sz="28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05250" y="776266"/>
            <a:ext cx="438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Projekat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iz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predmeta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r-Latn-RS" i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Soft computing</a:t>
            </a:r>
            <a:endParaRPr lang="en-US" i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76888" y="889378"/>
            <a:ext cx="2901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r-Latn-RS" sz="1600" i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Jovan Šerbedžija SV33/2020</a:t>
            </a:r>
            <a:endParaRPr lang="en-US" sz="1600" i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en-US" sz="1600" i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Nikola </a:t>
            </a:r>
            <a:r>
              <a:rPr lang="en-US" sz="1600" i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Savić</a:t>
            </a:r>
            <a:r>
              <a:rPr lang="en-US" sz="1600" i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SV21/2020</a:t>
            </a:r>
            <a:endParaRPr lang="sr-Latn-RS" sz="1600" i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93949" y="1720099"/>
            <a:ext cx="6169884" cy="170890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862881" y="1780798"/>
            <a:ext cx="2763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Opis</a:t>
            </a:r>
            <a:r>
              <a:rPr lang="en-US" sz="16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projekta</a:t>
            </a:r>
            <a:endParaRPr lang="en-US" sz="16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8924" y="2147374"/>
            <a:ext cx="60139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i="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Projekat</a:t>
            </a:r>
            <a:r>
              <a:rPr lang="en-US" sz="1000" b="1" i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sz="1000" b="1" i="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ima</a:t>
            </a:r>
            <a:r>
              <a:rPr lang="en-US" sz="1000" b="1" i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 za </a:t>
            </a:r>
            <a:r>
              <a:rPr lang="en-US" sz="1000" b="1" i="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cilj</a:t>
            </a:r>
            <a:r>
              <a:rPr lang="en-US" sz="1000" b="1" i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sz="1000" b="1" i="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razvoj</a:t>
            </a:r>
            <a:r>
              <a:rPr lang="en-US" sz="1000" b="1" i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sz="1000" b="1" i="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sistema</a:t>
            </a:r>
            <a:r>
              <a:rPr lang="en-US" sz="1000" b="1" i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sz="1000" b="1" i="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dubokog</a:t>
            </a:r>
            <a:r>
              <a:rPr lang="en-US" sz="1000" b="1" i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sz="1000" b="1" i="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učenja</a:t>
            </a:r>
            <a:r>
              <a:rPr lang="en-US" sz="1000" b="1" i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 koji </a:t>
            </a:r>
            <a:r>
              <a:rPr lang="en-US" sz="1000" b="1" i="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može</a:t>
            </a:r>
            <a:r>
              <a:rPr lang="en-US" sz="1000" b="1" i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sz="1000" b="1" i="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analizirati</a:t>
            </a:r>
            <a:r>
              <a:rPr lang="en-US" sz="1000" b="1" i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 video </a:t>
            </a:r>
            <a:r>
              <a:rPr lang="en-US" sz="1000" b="1" i="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snimke</a:t>
            </a:r>
            <a:r>
              <a:rPr lang="en-US" sz="1000" b="1" i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sz="1000" b="1" i="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šahovskih</a:t>
            </a:r>
            <a:r>
              <a:rPr lang="en-US" sz="1000" b="1" i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sz="1000" b="1" i="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partija</a:t>
            </a:r>
            <a:r>
              <a:rPr lang="en-US" sz="1000" b="1" i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sz="1000" b="1" i="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i</a:t>
            </a:r>
            <a:r>
              <a:rPr lang="en-US" sz="1000" b="1" i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sz="1000" b="1" i="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prepoznati</a:t>
            </a:r>
            <a:r>
              <a:rPr lang="en-US" sz="1000" b="1" i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sz="1000" b="1" i="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odigrane</a:t>
            </a:r>
            <a:r>
              <a:rPr lang="en-US" sz="1000" b="1" i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sz="1000" b="1" i="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poteze</a:t>
            </a:r>
            <a:r>
              <a:rPr lang="en-US" sz="1000" b="1" i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, a </a:t>
            </a:r>
            <a:r>
              <a:rPr lang="en-US" sz="1000" b="1" i="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zatim</a:t>
            </a:r>
            <a:r>
              <a:rPr lang="en-US" sz="1000" b="1" i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sz="1000" b="1" i="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koristiti</a:t>
            </a:r>
            <a:r>
              <a:rPr lang="en-US" sz="1000" b="1" i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sz="1000" b="1" i="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te</a:t>
            </a:r>
            <a:r>
              <a:rPr lang="en-US" sz="1000" b="1" i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sz="1000" b="1" i="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informacije</a:t>
            </a:r>
            <a:r>
              <a:rPr lang="en-US" sz="1000" b="1" i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 za </a:t>
            </a:r>
            <a:r>
              <a:rPr lang="en-US" sz="1000" b="1" i="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učenje</a:t>
            </a:r>
            <a:r>
              <a:rPr lang="en-US" sz="1000" b="1" i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sz="1000" b="1" i="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modela</a:t>
            </a:r>
            <a:r>
              <a:rPr lang="en-US" sz="1000" b="1" i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 koji </a:t>
            </a:r>
            <a:r>
              <a:rPr lang="en-US" sz="1000" b="1" i="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igra</a:t>
            </a:r>
            <a:r>
              <a:rPr lang="en-US" sz="1000" b="1" i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sz="1000" b="1" i="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šah</a:t>
            </a:r>
            <a:r>
              <a:rPr lang="en-US" sz="1000" b="1" i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.</a:t>
            </a:r>
            <a:r>
              <a:rPr lang="sr-Latn-RS" sz="10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Vizuelizacija i testiranje modela su implementirani korišćenjem cutechess biblioteke.</a:t>
            </a:r>
            <a:endParaRPr lang="en-US" sz="10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8924" y="2742308"/>
            <a:ext cx="59471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Podaci</a:t>
            </a:r>
            <a:r>
              <a:rPr lang="en-US" sz="1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korišćeni</a:t>
            </a:r>
            <a:r>
              <a:rPr lang="en-US" sz="1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za </a:t>
            </a:r>
            <a:r>
              <a:rPr lang="sr-Latn-RS" sz="1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treniranje modela</a:t>
            </a:r>
            <a:r>
              <a:rPr lang="en-US" sz="1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r-Latn-RS" sz="1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dobijeni su preuzimanjem šahovskih partija svetskih velemajstora sa chess.com. Trening skup za obučavanje klasifikatora za prepoznavanje figure je pripremljen ručno, isecanjem polja sa figurama iz partija.</a:t>
            </a:r>
            <a:endParaRPr lang="en-US" sz="10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ounded Rectangle 15">
            <a:extLst>
              <a:ext uri="{FF2B5EF4-FFF2-40B4-BE49-F238E27FC236}">
                <a16:creationId xmlns:a16="http://schemas.microsoft.com/office/drawing/2014/main" id="{5441A5D4-2873-4322-B242-D14CE1E6C790}"/>
              </a:ext>
            </a:extLst>
          </p:cNvPr>
          <p:cNvSpPr/>
          <p:nvPr/>
        </p:nvSpPr>
        <p:spPr>
          <a:xfrm>
            <a:off x="6656700" y="1718610"/>
            <a:ext cx="5321828" cy="33429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92A7B14-EF39-4B03-80D2-D0B219A472F7}"/>
              </a:ext>
            </a:extLst>
          </p:cNvPr>
          <p:cNvGrpSpPr/>
          <p:nvPr/>
        </p:nvGrpSpPr>
        <p:grpSpPr>
          <a:xfrm>
            <a:off x="288702" y="3548048"/>
            <a:ext cx="6175131" cy="1852635"/>
            <a:chOff x="293949" y="4229099"/>
            <a:chExt cx="5933209" cy="1852635"/>
          </a:xfrm>
        </p:grpSpPr>
        <p:sp>
          <p:nvSpPr>
            <p:cNvPr id="16" name="Rounded Rectangle 15"/>
            <p:cNvSpPr/>
            <p:nvPr/>
          </p:nvSpPr>
          <p:spPr>
            <a:xfrm>
              <a:off x="293949" y="4229099"/>
              <a:ext cx="5933209" cy="185263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06457" y="4284092"/>
              <a:ext cx="29618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r-Latn-RS" sz="16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Postupci rešavanja problema</a:t>
              </a:r>
              <a:endParaRPr lang="en-US" sz="16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5954" y="4616661"/>
              <a:ext cx="56608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sr-Latn-RS" sz="10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HOG deskriptor i ANN klasifikator - </a:t>
              </a:r>
              <a:r>
                <a:rPr lang="sr-Latn-RS" sz="1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korišćeni za detekciju figure na video frejmu. </a:t>
              </a:r>
              <a:endParaRPr lang="en-US" sz="1000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892AF78-EE6B-4AF6-A9BF-40F71DB3616F}"/>
                </a:ext>
              </a:extLst>
            </p:cNvPr>
            <p:cNvSpPr txBox="1"/>
            <p:nvPr/>
          </p:nvSpPr>
          <p:spPr>
            <a:xfrm>
              <a:off x="424298" y="4821986"/>
              <a:ext cx="56608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sr-Latn-RS" sz="10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Hough transformacija – </a:t>
              </a:r>
              <a:r>
                <a:rPr lang="sr-Latn-RS" sz="1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korišćena za detekciju linija koje razdvajaju polja na šahovskoj tabli. Detekcija ivica je izvršena </a:t>
              </a:r>
              <a:r>
                <a:rPr lang="sr-Latn-RS" sz="10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Canny </a:t>
              </a:r>
              <a:r>
                <a:rPr lang="sr-Latn-RS" sz="1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detektorom. </a:t>
              </a:r>
              <a:endParaRPr lang="en-US" sz="10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77CAD12-D88A-4D6E-82AA-49E2D7C67E85}"/>
                </a:ext>
              </a:extLst>
            </p:cNvPr>
            <p:cNvSpPr txBox="1"/>
            <p:nvPr/>
          </p:nvSpPr>
          <p:spPr>
            <a:xfrm>
              <a:off x="424298" y="5148570"/>
              <a:ext cx="566085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sr-Latn-RS" sz="10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Feedforward neuronska mreža </a:t>
              </a:r>
              <a:r>
                <a:rPr lang="en-US" sz="10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:</a:t>
              </a:r>
              <a:endParaRPr lang="sr-Latn-RS" sz="10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sr-Latn-RS" sz="1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ulaz: enkodirana vrednost stanja table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sr-Latn-RS" sz="1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izlaz: enkodirana vrednost poteza koji treba da se odigra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sr-Latn-RS" sz="1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korišćena su tri međusloja od po 10000 neurona.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sr-Latn-RS" sz="1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learning_rate </a:t>
              </a:r>
              <a:r>
                <a:rPr lang="en-US" sz="1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= 0.01, </a:t>
              </a:r>
              <a:r>
                <a:rPr lang="sr-Latn-RS" sz="1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broj epoha </a:t>
              </a:r>
              <a:r>
                <a:rPr lang="en-US" sz="1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= 50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C359868-EFD8-4BBC-94CC-E71E086DD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185" y="2138830"/>
            <a:ext cx="1390110" cy="13450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4BCB578-177F-4923-B242-ACF9F18622CC}"/>
              </a:ext>
            </a:extLst>
          </p:cNvPr>
          <p:cNvSpPr txBox="1"/>
          <p:nvPr/>
        </p:nvSpPr>
        <p:spPr>
          <a:xfrm>
            <a:off x="6834185" y="1845000"/>
            <a:ext cx="15762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Podela</a:t>
            </a:r>
            <a:r>
              <a:rPr lang="en-US" sz="1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frejma</a:t>
            </a:r>
            <a:r>
              <a:rPr lang="en-US" sz="1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na</a:t>
            </a:r>
            <a:r>
              <a:rPr lang="en-US" sz="1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polja</a:t>
            </a:r>
            <a:endParaRPr lang="en-US" sz="10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856155-D3F9-459B-97F0-5FBECBE7A79C}"/>
              </a:ext>
            </a:extLst>
          </p:cNvPr>
          <p:cNvSpPr txBox="1"/>
          <p:nvPr/>
        </p:nvSpPr>
        <p:spPr>
          <a:xfrm>
            <a:off x="8789850" y="1891166"/>
            <a:ext cx="15235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Klasifikator</a:t>
            </a:r>
            <a:r>
              <a:rPr lang="en-US" sz="1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za polje </a:t>
            </a:r>
            <a:r>
              <a:rPr lang="en-US" sz="10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dodeljuje</a:t>
            </a:r>
            <a:r>
              <a:rPr lang="en-US" sz="1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neku</a:t>
            </a:r>
            <a:r>
              <a:rPr lang="en-US" sz="1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od </a:t>
            </a:r>
            <a:r>
              <a:rPr lang="en-US" sz="10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labela</a:t>
            </a:r>
            <a:r>
              <a:rPr lang="en-US" sz="1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000" b="1" i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b,k,n,p,q,r,B,K,N,P,Q,R,e</a:t>
            </a:r>
            <a:endParaRPr lang="en-US" sz="10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71BD4C6F-1CA6-4581-A640-EDFADE5CE7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498" y="3571167"/>
            <a:ext cx="1222888" cy="122288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E07DEDD-EC52-4044-AE87-A044CCE2F7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987" y="2774999"/>
            <a:ext cx="457200" cy="4572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22B80B47-21BC-4A75-8BFE-BB01F2029102}"/>
              </a:ext>
            </a:extLst>
          </p:cNvPr>
          <p:cNvSpPr txBox="1"/>
          <p:nvPr/>
        </p:nvSpPr>
        <p:spPr>
          <a:xfrm>
            <a:off x="8179642" y="3181380"/>
            <a:ext cx="12228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Detektovana</a:t>
            </a:r>
            <a:r>
              <a:rPr lang="en-US" sz="1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razlika</a:t>
            </a:r>
            <a:r>
              <a:rPr lang="en-US" sz="1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izme</a:t>
            </a:r>
            <a:r>
              <a:rPr lang="sr-Latn-RS" sz="1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đu frejmova</a:t>
            </a:r>
            <a:r>
              <a:rPr lang="en-US" sz="1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na</a:t>
            </a:r>
            <a:r>
              <a:rPr lang="en-US" sz="1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ova </a:t>
            </a:r>
            <a:r>
              <a:rPr lang="en-US" sz="10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dva</a:t>
            </a:r>
            <a:r>
              <a:rPr lang="en-US" sz="1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polja</a:t>
            </a:r>
            <a:endParaRPr lang="en-US" sz="10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9AE82CDA-8FCC-493E-958C-7AF2ABCAA1FA}"/>
              </a:ext>
            </a:extLst>
          </p:cNvPr>
          <p:cNvSpPr/>
          <p:nvPr/>
        </p:nvSpPr>
        <p:spPr>
          <a:xfrm rot="20035480">
            <a:off x="8246355" y="3994581"/>
            <a:ext cx="832972" cy="1940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3F7FD042-B993-4A68-B848-E0CD959234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932" y="3483687"/>
            <a:ext cx="457200" cy="4572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58048B64-B19F-486B-AB47-1569673E544F}"/>
              </a:ext>
            </a:extLst>
          </p:cNvPr>
          <p:cNvSpPr txBox="1"/>
          <p:nvPr/>
        </p:nvSpPr>
        <p:spPr>
          <a:xfrm>
            <a:off x="9275052" y="2542247"/>
            <a:ext cx="7420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Labela</a:t>
            </a:r>
            <a:r>
              <a:rPr lang="en-US" sz="1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00" b="1" i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2125270-C094-4363-B33B-9B62E11824D5}"/>
              </a:ext>
            </a:extLst>
          </p:cNvPr>
          <p:cNvSpPr txBox="1"/>
          <p:nvPr/>
        </p:nvSpPr>
        <p:spPr>
          <a:xfrm>
            <a:off x="9272460" y="3909974"/>
            <a:ext cx="644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Labela</a:t>
            </a:r>
            <a:r>
              <a:rPr lang="en-US" sz="1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00" b="1" i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P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A4DD1D03-D03C-4F45-9072-F9C9A32BC676}"/>
              </a:ext>
            </a:extLst>
          </p:cNvPr>
          <p:cNvSpPr/>
          <p:nvPr/>
        </p:nvSpPr>
        <p:spPr>
          <a:xfrm rot="1502112">
            <a:off x="8253118" y="2742617"/>
            <a:ext cx="832972" cy="1940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E5D9BE-4837-4987-8DB2-49D18B01BDD7}"/>
              </a:ext>
            </a:extLst>
          </p:cNvPr>
          <p:cNvSpPr txBox="1"/>
          <p:nvPr/>
        </p:nvSpPr>
        <p:spPr>
          <a:xfrm>
            <a:off x="9697566" y="3230062"/>
            <a:ext cx="8076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Potez </a:t>
            </a:r>
            <a:r>
              <a:rPr lang="sr-Latn-RS" sz="1000" b="1" i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e2e4</a:t>
            </a:r>
            <a:endParaRPr lang="en-US" sz="1000" b="1" i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85E2E030-2724-4CB1-A479-9F1BDF8C99C5}"/>
              </a:ext>
            </a:extLst>
          </p:cNvPr>
          <p:cNvSpPr/>
          <p:nvPr/>
        </p:nvSpPr>
        <p:spPr>
          <a:xfrm>
            <a:off x="10486949" y="3270024"/>
            <a:ext cx="407160" cy="144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rtificial neural network - Wikipedia">
            <a:extLst>
              <a:ext uri="{FF2B5EF4-FFF2-40B4-BE49-F238E27FC236}">
                <a16:creationId xmlns:a16="http://schemas.microsoft.com/office/drawing/2014/main" id="{31D72E28-1F38-4941-8A7C-14ACE5774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2769" y="2743041"/>
            <a:ext cx="945282" cy="113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927A1F3A-4FFE-49FE-9B71-DA793505F9C3}"/>
              </a:ext>
            </a:extLst>
          </p:cNvPr>
          <p:cNvGrpSpPr/>
          <p:nvPr/>
        </p:nvGrpSpPr>
        <p:grpSpPr>
          <a:xfrm>
            <a:off x="288702" y="5493457"/>
            <a:ext cx="6169884" cy="1331100"/>
            <a:chOff x="6656700" y="4643971"/>
            <a:chExt cx="5321828" cy="2163451"/>
          </a:xfrm>
        </p:grpSpPr>
        <p:sp>
          <p:nvSpPr>
            <p:cNvPr id="12" name="Rounded Rectangle 11"/>
            <p:cNvSpPr/>
            <p:nvPr/>
          </p:nvSpPr>
          <p:spPr>
            <a:xfrm>
              <a:off x="6656700" y="4643971"/>
              <a:ext cx="5321828" cy="202699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935623" y="4691580"/>
              <a:ext cx="2763981" cy="417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Rezultati</a:t>
              </a:r>
              <a:endParaRPr lang="en-US" sz="16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725895" y="5156654"/>
              <a:ext cx="5252633" cy="1650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err="1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Metrike</a:t>
              </a:r>
              <a:r>
                <a:rPr lang="en-US" sz="1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korišćene</a:t>
              </a:r>
              <a:r>
                <a:rPr lang="en-US" sz="1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za </a:t>
              </a:r>
              <a:r>
                <a:rPr lang="en-US" sz="1000" dirty="0" err="1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evaluaciju</a:t>
              </a:r>
              <a:r>
                <a:rPr lang="en-US" sz="1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SVM </a:t>
              </a:r>
              <a:r>
                <a:rPr lang="en-US" sz="1000" dirty="0" err="1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</a:t>
              </a:r>
              <a:r>
                <a:rPr lang="en-US" sz="1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ANN </a:t>
              </a:r>
              <a:r>
                <a:rPr lang="en-US" sz="1000" dirty="0" err="1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klasifikatora</a:t>
              </a:r>
              <a:r>
                <a:rPr lang="en-US" sz="1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: </a:t>
              </a:r>
              <a:endParaRPr lang="sr-Latn-RS" sz="1000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  <a:p>
              <a:pPr lvl="1"/>
              <a:r>
                <a:rPr lang="en-US" sz="10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Ta</a:t>
              </a:r>
              <a:r>
                <a:rPr lang="sr-Latn-RS" sz="10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čnost – 100%</a:t>
              </a:r>
              <a:r>
                <a:rPr lang="sr-Latn-RS" sz="1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sr-Latn-RS" sz="10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preciznost – 100%</a:t>
              </a:r>
              <a:r>
                <a:rPr lang="sr-Latn-RS" sz="1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sr-Latn-RS" sz="10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odziv – 100%</a:t>
              </a:r>
              <a:r>
                <a:rPr lang="sr-Latn-RS" sz="1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sr-Latn-RS" sz="10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F1 mera – 1.0</a:t>
              </a:r>
            </a:p>
            <a:p>
              <a:pPr lvl="1"/>
              <a:endParaRPr lang="sr-Latn-RS" sz="10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sr-Latn-RS" sz="1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Evaluacija modela za igranje šaha: model je uspešno naučio razna otvaranja, ali je podložan trivijalnim greškama usled malog trening skupa. Uvođenjem heuristika i alfa-beta odsecanja, nivo igre bi se znatno unapredio</a:t>
              </a:r>
            </a:p>
            <a:p>
              <a:endParaRPr lang="en-US" sz="1000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0BA6649-7056-4C52-A8C6-07036D972BB0}"/>
              </a:ext>
            </a:extLst>
          </p:cNvPr>
          <p:cNvGrpSpPr/>
          <p:nvPr/>
        </p:nvGrpSpPr>
        <p:grpSpPr>
          <a:xfrm>
            <a:off x="6656700" y="5172063"/>
            <a:ext cx="5321828" cy="1568536"/>
            <a:chOff x="6656697" y="5035105"/>
            <a:chExt cx="5321828" cy="1568536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19F8369F-4B25-4563-9094-958A6ADA2228}"/>
                </a:ext>
              </a:extLst>
            </p:cNvPr>
            <p:cNvGrpSpPr/>
            <p:nvPr/>
          </p:nvGrpSpPr>
          <p:grpSpPr>
            <a:xfrm>
              <a:off x="6656697" y="5035105"/>
              <a:ext cx="5321828" cy="1568536"/>
              <a:chOff x="6656700" y="4643971"/>
              <a:chExt cx="5321828" cy="2026993"/>
            </a:xfrm>
          </p:grpSpPr>
          <p:sp>
            <p:nvSpPr>
              <p:cNvPr id="62" name="Rounded Rectangle 11">
                <a:extLst>
                  <a:ext uri="{FF2B5EF4-FFF2-40B4-BE49-F238E27FC236}">
                    <a16:creationId xmlns:a16="http://schemas.microsoft.com/office/drawing/2014/main" id="{75CEDDA9-8504-45AA-AFC0-79DD4653638A}"/>
                  </a:ext>
                </a:extLst>
              </p:cNvPr>
              <p:cNvSpPr/>
              <p:nvPr/>
            </p:nvSpPr>
            <p:spPr>
              <a:xfrm>
                <a:off x="6656700" y="4643971"/>
                <a:ext cx="5321828" cy="202699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1"/>
                </a:solidFill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F936C46-D27E-4078-8BBC-1732769FA8EE}"/>
                  </a:ext>
                </a:extLst>
              </p:cNvPr>
              <p:cNvSpPr txBox="1"/>
              <p:nvPr/>
            </p:nvSpPr>
            <p:spPr>
              <a:xfrm>
                <a:off x="7935623" y="4691580"/>
                <a:ext cx="2763981" cy="417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sr-Latn-RS" sz="1600" b="1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Cutechess vizuelizacija</a:t>
                </a:r>
                <a:endParaRPr lang="en-US" sz="1600" b="1" dirty="0">
                  <a:solidFill>
                    <a:schemeClr val="bg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F332BC31-7F60-4578-9E05-0B5416056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556751" y="5213062"/>
              <a:ext cx="1266323" cy="1243261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BC5EEB7-9F4B-4B8B-A243-4B490B775FA5}"/>
                </a:ext>
              </a:extLst>
            </p:cNvPr>
            <p:cNvSpPr txBox="1"/>
            <p:nvPr/>
          </p:nvSpPr>
          <p:spPr>
            <a:xfrm>
              <a:off x="6853455" y="5450714"/>
              <a:ext cx="356711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sr-Latn-RS" sz="1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Za opis stanja table koristi se </a:t>
              </a:r>
              <a:r>
                <a:rPr lang="sr-Latn-RS" sz="1000" b="1" i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FEN </a:t>
              </a:r>
              <a:r>
                <a:rPr lang="sr-Latn-RS" sz="1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format.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sr-Latn-RS" sz="1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Model prihvata samo validna stanja table kao ulaz i kao izlaz vraća validne poteze.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sr-Latn-RS" sz="1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Komunikacija sa modelom je uspostavljena </a:t>
              </a:r>
              <a:r>
                <a:rPr lang="sr-Latn-RS" sz="1000" b="1" i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UCI</a:t>
              </a:r>
              <a:r>
                <a:rPr lang="sr-Latn-RS" sz="1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protokolom (Universal chess interface).</a:t>
              </a: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C0D69654-E7B5-4F87-B018-E42577DD9158}"/>
              </a:ext>
            </a:extLst>
          </p:cNvPr>
          <p:cNvSpPr txBox="1"/>
          <p:nvPr/>
        </p:nvSpPr>
        <p:spPr>
          <a:xfrm>
            <a:off x="10275337" y="3502345"/>
            <a:ext cx="8076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0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FEN</a:t>
            </a:r>
            <a:r>
              <a:rPr lang="sr-Latn-RS" sz="1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format</a:t>
            </a:r>
            <a:endParaRPr lang="en-US" sz="10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606195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43B33"/>
      </a:dk2>
      <a:lt2>
        <a:srgbClr val="BFD4C6"/>
      </a:lt2>
      <a:accent1>
        <a:srgbClr val="549E39"/>
      </a:accent1>
      <a:accent2>
        <a:srgbClr val="C7D157"/>
      </a:accent2>
      <a:accent3>
        <a:srgbClr val="F08F1C"/>
      </a:accent3>
      <a:accent4>
        <a:srgbClr val="D05745"/>
      </a:accent4>
      <a:accent5>
        <a:srgbClr val="558569"/>
      </a:accent5>
      <a:accent6>
        <a:srgbClr val="5E99A4"/>
      </a:accent6>
      <a:hlink>
        <a:srgbClr val="00AAD8"/>
      </a:hlink>
      <a:folHlink>
        <a:srgbClr val="6B6B6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5118000A-40C1-40FE-8820-36522233349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262</TotalTime>
  <Words>333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 Light</vt:lpstr>
      <vt:lpstr>Metropolitan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</dc:creator>
  <cp:lastModifiedBy>Korisnik</cp:lastModifiedBy>
  <cp:revision>28</cp:revision>
  <dcterms:created xsi:type="dcterms:W3CDTF">2023-07-02T22:05:57Z</dcterms:created>
  <dcterms:modified xsi:type="dcterms:W3CDTF">2024-01-30T18:04:16Z</dcterms:modified>
</cp:coreProperties>
</file>