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4krDhz6o0FAjth4bOsFQw7KJ6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pudupYhAxE0cCKh-S5ba1LBWLYhUBgeyXwTMEkZ7-b8/edit?usp=sharing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122825"/>
            <a:ext cx="8751600" cy="52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18113" l="29060" r="18301" t="0"/>
          <a:stretch/>
        </p:blipFill>
        <p:spPr>
          <a:xfrm>
            <a:off x="5653025" y="734700"/>
            <a:ext cx="3510301" cy="30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307100" y="151225"/>
            <a:ext cx="232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b="1" i="0" sz="22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690925" y="3592075"/>
            <a:ext cx="7345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Shirley Lozada Thedy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Fernando A. Serra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416775" y="2210925"/>
            <a:ext cx="4111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OUTFITTING A MARS HABITAT: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3D PRINT CHALLENGE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52750" y="1241325"/>
            <a:ext cx="4821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change is coming, let us be the authors” We believe that we must be part of the changes for common good</a:t>
            </a:r>
            <a:endParaRPr b="0" i="1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9565375" y="159680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2751" y="2734862"/>
            <a:ext cx="2790825" cy="14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996000" y="628675"/>
            <a:ext cx="7245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/>
              <a:t>We got to mars, one year mission, water and food for now</a:t>
            </a:r>
            <a:endParaRPr b="1"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a- A broken Rover wheel/tyre,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b- Tools were lost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c- There are not many real estate elements or work tables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67" name="Google Shape;67;p2"/>
          <p:cNvSpPr/>
          <p:nvPr/>
        </p:nvSpPr>
        <p:spPr>
          <a:xfrm>
            <a:off x="0" y="122825"/>
            <a:ext cx="8751600" cy="52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7100" y="151225"/>
            <a:ext cx="232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b="1" i="0" sz="22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100" y="2818150"/>
            <a:ext cx="2790825" cy="14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/>
          <p:cNvPicPr preferRelativeResize="0"/>
          <p:nvPr/>
        </p:nvPicPr>
        <p:blipFill rotWithShape="1">
          <a:blip r:embed="rId5">
            <a:alphaModFix/>
          </a:blip>
          <a:srcRect b="0" l="0" r="25104" t="0"/>
          <a:stretch/>
        </p:blipFill>
        <p:spPr>
          <a:xfrm>
            <a:off x="3273550" y="2734875"/>
            <a:ext cx="2596900" cy="15832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3620075" y="129875"/>
            <a:ext cx="523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Understanding the challenge</a:t>
            </a:r>
            <a:endParaRPr b="1" i="0" sz="27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548300" y="2281163"/>
            <a:ext cx="604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/>
              <a:t>We have three printers with the following characteristics: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341600" y="1865075"/>
            <a:ext cx="6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/>
              <a:t>Short-term challenge is to design the three main elements a-b-c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614150" y="451400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6324626" y="4207775"/>
            <a:ext cx="232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-LARGE OBJECTS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-OUTSIDE THE HABITAT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-RESOLUTION 25MM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76" name="Google Shape;76;p2"/>
          <p:cNvSpPr txBox="1"/>
          <p:nvPr/>
        </p:nvSpPr>
        <p:spPr>
          <a:xfrm>
            <a:off x="367200" y="4283963"/>
            <a:ext cx="279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-LOW SUPPLY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-SMALL PIECES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-Res: 0.1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77" name="Google Shape;77;p2"/>
          <p:cNvSpPr txBox="1"/>
          <p:nvPr/>
        </p:nvSpPr>
        <p:spPr>
          <a:xfrm>
            <a:off x="3726900" y="4283963"/>
            <a:ext cx="184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-MORE MATERIAL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-LARGE PIECES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-RES 0.1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78" name="Google Shape;78;p2"/>
          <p:cNvSpPr txBox="1"/>
          <p:nvPr/>
        </p:nvSpPr>
        <p:spPr>
          <a:xfrm>
            <a:off x="351000" y="2808600"/>
            <a:ext cx="64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/>
              <a:t>Steel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3206875" y="2764575"/>
            <a:ext cx="8313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/>
              <a:t>Plastic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6046075" y="2734875"/>
            <a:ext cx="9399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/>
              <a:t>Cement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22825" y="857525"/>
            <a:ext cx="8930100" cy="25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46241" r="0" t="5096"/>
          <a:stretch/>
        </p:blipFill>
        <p:spPr>
          <a:xfrm>
            <a:off x="184100" y="789359"/>
            <a:ext cx="2564099" cy="254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 b="0" l="23883" r="4436" t="0"/>
          <a:stretch/>
        </p:blipFill>
        <p:spPr>
          <a:xfrm>
            <a:off x="2595794" y="789350"/>
            <a:ext cx="3244656" cy="25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306950" y="3436775"/>
            <a:ext cx="2533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1-Rover Wheel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2-Cover - Tread - Steering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3- Lid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(METAL AND POLYMER)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 b="0" l="25823" r="22289" t="0"/>
          <a:stretch/>
        </p:blipFill>
        <p:spPr>
          <a:xfrm>
            <a:off x="5808175" y="789350"/>
            <a:ext cx="3244650" cy="24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3531350" y="3613775"/>
            <a:ext cx="2564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1- Multifunctional Tool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(METAL AND POLYMER)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91" name="Google Shape;91;p3"/>
          <p:cNvSpPr txBox="1"/>
          <p:nvPr/>
        </p:nvSpPr>
        <p:spPr>
          <a:xfrm>
            <a:off x="6786350" y="3548325"/>
            <a:ext cx="2011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multitasking table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(CEMENT)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92" name="Google Shape;92;p3"/>
          <p:cNvSpPr/>
          <p:nvPr/>
        </p:nvSpPr>
        <p:spPr>
          <a:xfrm>
            <a:off x="0" y="122825"/>
            <a:ext cx="8751600" cy="52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230900" y="75025"/>
            <a:ext cx="23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b="1" i="0" sz="2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6464950" y="53675"/>
            <a:ext cx="193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endParaRPr b="1" i="0" sz="27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19128" r="18686" t="0"/>
          <a:stretch/>
        </p:blipFill>
        <p:spPr>
          <a:xfrm>
            <a:off x="1023511" y="228600"/>
            <a:ext cx="56861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307100" y="591450"/>
            <a:ext cx="232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/>
              <a:t>Higher and more inclined tread.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294825" y="1228300"/>
            <a:ext cx="1748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/>
              <a:t>rubber cover</a:t>
            </a: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amortiguada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6863100" y="598800"/>
            <a:ext cx="18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/>
              <a:t>Outer Lid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965550" y="1555950"/>
            <a:ext cx="188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/>
              <a:t>Anillo. Parte superior. ext. Gomas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6863100" y="3669550"/>
            <a:ext cx="208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Tornillos de sujeción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7062725" y="2471950"/>
            <a:ext cx="20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/>
              <a:t>Lid support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51650" y="3930550"/>
            <a:ext cx="20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/>
              <a:t>secondary screw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991450" y="4545550"/>
            <a:ext cx="29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/>
              <a:t>main screw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4"/>
          <p:cNvCxnSpPr>
            <a:stCxn id="102" idx="1"/>
          </p:cNvCxnSpPr>
          <p:nvPr/>
        </p:nvCxnSpPr>
        <p:spPr>
          <a:xfrm flipH="1">
            <a:off x="5542800" y="829650"/>
            <a:ext cx="1320300" cy="56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4"/>
          <p:cNvCxnSpPr>
            <a:stCxn id="103" idx="1"/>
          </p:cNvCxnSpPr>
          <p:nvPr/>
        </p:nvCxnSpPr>
        <p:spPr>
          <a:xfrm flipH="1">
            <a:off x="5384250" y="2063850"/>
            <a:ext cx="1581300" cy="55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4"/>
          <p:cNvCxnSpPr>
            <a:stCxn id="105" idx="1"/>
          </p:cNvCxnSpPr>
          <p:nvPr/>
        </p:nvCxnSpPr>
        <p:spPr>
          <a:xfrm rot="10800000">
            <a:off x="6218225" y="2641000"/>
            <a:ext cx="844500" cy="6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4"/>
          <p:cNvCxnSpPr/>
          <p:nvPr/>
        </p:nvCxnSpPr>
        <p:spPr>
          <a:xfrm rot="10800000">
            <a:off x="5419775" y="3316475"/>
            <a:ext cx="1520100" cy="70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4"/>
          <p:cNvSpPr/>
          <p:nvPr/>
        </p:nvSpPr>
        <p:spPr>
          <a:xfrm>
            <a:off x="0" y="-600"/>
            <a:ext cx="8751600" cy="52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230900" y="-48400"/>
            <a:ext cx="23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b="1" i="0" sz="2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3620075" y="-22525"/>
            <a:ext cx="523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" sz="2500">
                <a:solidFill>
                  <a:srgbClr val="FFF2CC"/>
                </a:solidFill>
              </a:rPr>
              <a:t>Solutions wheel - tire - cap</a:t>
            </a:r>
            <a:endParaRPr b="1" i="0" sz="27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4"/>
          <p:cNvCxnSpPr/>
          <p:nvPr/>
        </p:nvCxnSpPr>
        <p:spPr>
          <a:xfrm>
            <a:off x="2257000" y="1228300"/>
            <a:ext cx="829200" cy="18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4"/>
          <p:cNvCxnSpPr>
            <a:stCxn id="107" idx="1"/>
          </p:cNvCxnSpPr>
          <p:nvPr/>
        </p:nvCxnSpPr>
        <p:spPr>
          <a:xfrm rot="10800000">
            <a:off x="4222050" y="4683100"/>
            <a:ext cx="1769400" cy="9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b="48167" l="41271" r="41434" t="12427"/>
          <a:stretch/>
        </p:blipFill>
        <p:spPr>
          <a:xfrm>
            <a:off x="378525" y="1903850"/>
            <a:ext cx="1581299" cy="20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22321" r="6996" t="0"/>
          <a:stretch/>
        </p:blipFill>
        <p:spPr>
          <a:xfrm>
            <a:off x="1812125" y="552600"/>
            <a:ext cx="6001763" cy="45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829525" y="1150800"/>
            <a:ext cx="139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/>
              <a:t>tool handle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6274225" y="659525"/>
            <a:ext cx="271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/>
              <a:t>Screwdriver tools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6831300" y="3875575"/>
            <a:ext cx="207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/>
              <a:t>Hammer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74225" y="4590775"/>
            <a:ext cx="15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/>
              <a:t>Fork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7455000" y="1734300"/>
            <a:ext cx="168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/>
              <a:t>Threaded coupling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4682975" y="1752588"/>
            <a:ext cx="194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/>
              <a:t>Strike tool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699800" y="2952625"/>
            <a:ext cx="139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s" sz="1700"/>
              <a:t>Internal box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975050" y="4498650"/>
            <a:ext cx="244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/>
              <a:t>Ruler in mm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0" y="-600"/>
            <a:ext cx="8751600" cy="52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230900" y="-48400"/>
            <a:ext cx="23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b="1" i="0" sz="2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3742325" y="-22525"/>
            <a:ext cx="480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Solutions </a:t>
            </a:r>
            <a:r>
              <a:rPr b="1" lang="es" sz="2500">
                <a:solidFill>
                  <a:srgbClr val="FFF2CC"/>
                </a:solidFill>
              </a:rPr>
              <a:t>Multifunction Tool</a:t>
            </a:r>
            <a:endParaRPr b="1" i="0" sz="27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5"/>
          <p:cNvCxnSpPr>
            <a:stCxn id="124" idx="1"/>
          </p:cNvCxnSpPr>
          <p:nvPr/>
        </p:nvCxnSpPr>
        <p:spPr>
          <a:xfrm flipH="1">
            <a:off x="4882525" y="890375"/>
            <a:ext cx="1391700" cy="60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5"/>
          <p:cNvCxnSpPr/>
          <p:nvPr/>
        </p:nvCxnSpPr>
        <p:spPr>
          <a:xfrm>
            <a:off x="1811750" y="1443250"/>
            <a:ext cx="767700" cy="56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5"/>
          <p:cNvCxnSpPr/>
          <p:nvPr/>
        </p:nvCxnSpPr>
        <p:spPr>
          <a:xfrm>
            <a:off x="1581425" y="3224275"/>
            <a:ext cx="890400" cy="12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5"/>
          <p:cNvCxnSpPr/>
          <p:nvPr/>
        </p:nvCxnSpPr>
        <p:spPr>
          <a:xfrm flipH="1" rot="10800000">
            <a:off x="3369950" y="3660625"/>
            <a:ext cx="929100" cy="112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5"/>
          <p:cNvCxnSpPr>
            <a:stCxn id="126" idx="1"/>
          </p:cNvCxnSpPr>
          <p:nvPr/>
        </p:nvCxnSpPr>
        <p:spPr>
          <a:xfrm rot="10800000">
            <a:off x="5731825" y="4621525"/>
            <a:ext cx="542400" cy="18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p5"/>
          <p:cNvCxnSpPr/>
          <p:nvPr/>
        </p:nvCxnSpPr>
        <p:spPr>
          <a:xfrm rot="10800000">
            <a:off x="6033925" y="3635400"/>
            <a:ext cx="752400" cy="38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5"/>
          <p:cNvCxnSpPr/>
          <p:nvPr/>
        </p:nvCxnSpPr>
        <p:spPr>
          <a:xfrm flipH="1">
            <a:off x="6585625" y="1983963"/>
            <a:ext cx="890400" cy="45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5"/>
          <p:cNvCxnSpPr/>
          <p:nvPr/>
        </p:nvCxnSpPr>
        <p:spPr>
          <a:xfrm flipH="1">
            <a:off x="5304475" y="2156550"/>
            <a:ext cx="99300" cy="106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23749" r="22346" t="0"/>
          <a:stretch/>
        </p:blipFill>
        <p:spPr>
          <a:xfrm>
            <a:off x="0" y="488875"/>
            <a:ext cx="4314400" cy="45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48551" l="59766" r="27464" t="27678"/>
          <a:stretch/>
        </p:blipFill>
        <p:spPr>
          <a:xfrm>
            <a:off x="4850025" y="850475"/>
            <a:ext cx="3763424" cy="39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6730950" y="2901150"/>
            <a:ext cx="188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rgbClr val="FFF2CC"/>
                </a:solidFill>
              </a:rPr>
              <a:t>Screw Fastener</a:t>
            </a:r>
            <a:endParaRPr b="1" i="0" sz="16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0" y="4360275"/>
            <a:ext cx="296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/>
              <a:t>One or several levels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5607275" y="1643575"/>
            <a:ext cx="1259100" cy="4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rgbClr val="FFF2CC"/>
                </a:solidFill>
              </a:rPr>
              <a:t>Screw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0" y="151800"/>
            <a:ext cx="8751600" cy="52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230900" y="104000"/>
            <a:ext cx="23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b="1" i="0" sz="2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3620075" y="129875"/>
            <a:ext cx="490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b="1" lang="es" sz="2500">
                <a:solidFill>
                  <a:srgbClr val="FFF2CC"/>
                </a:solidFill>
              </a:rPr>
              <a:t>multitasking table</a:t>
            </a:r>
            <a:endParaRPr b="1" i="0" sz="27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/>
        </p:nvSpPr>
        <p:spPr>
          <a:xfrm>
            <a:off x="1547250" y="590550"/>
            <a:ext cx="604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/>
              <a:t>30 STL DESIGN PIECES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500" u="sng">
                <a:solidFill>
                  <a:schemeClr val="hlink"/>
                </a:solidFill>
                <a:hlinkClick r:id="rId3"/>
              </a:rPr>
              <a:t>(See in the following Link)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0" y="75600"/>
            <a:ext cx="8751600" cy="52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230900" y="27800"/>
            <a:ext cx="23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b="1" i="0" sz="2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4839275" y="53675"/>
            <a:ext cx="4212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s" sz="2300">
                <a:solidFill>
                  <a:srgbClr val="FFF2CC"/>
                </a:solidFill>
              </a:rPr>
              <a:t>Data sheet for 3D printing</a:t>
            </a:r>
            <a:endParaRPr b="1" i="0" sz="2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 b="6436" l="0" r="30805" t="30267"/>
          <a:stretch/>
        </p:blipFill>
        <p:spPr>
          <a:xfrm>
            <a:off x="152400" y="1086025"/>
            <a:ext cx="8890949" cy="40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>
            <a:off x="6985950" y="1197600"/>
            <a:ext cx="1765800" cy="523200"/>
          </a:xfrm>
          <a:prstGeom prst="wedgeRectCallout">
            <a:avLst>
              <a:gd fmla="val -44783" name="adj1"/>
              <a:gd fmla="val 21704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7055100" y="1236000"/>
            <a:ext cx="162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!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14066" l="20859" r="14238" t="0"/>
          <a:stretch/>
        </p:blipFill>
        <p:spPr>
          <a:xfrm>
            <a:off x="5373500" y="1958025"/>
            <a:ext cx="3112851" cy="23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/>
          <p:nvPr/>
        </p:nvSpPr>
        <p:spPr>
          <a:xfrm>
            <a:off x="0" y="151800"/>
            <a:ext cx="8751600" cy="52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230900" y="104000"/>
            <a:ext cx="232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SERBROKER</a:t>
            </a:r>
            <a:endParaRPr b="1" i="0" sz="2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3391475" y="129875"/>
            <a:ext cx="523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Continuity of the proyect</a:t>
            </a:r>
            <a:endParaRPr b="1" i="0" sz="27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4">
            <a:alphaModFix/>
          </a:blip>
          <a:srcRect b="19457" l="5795" r="43589" t="29136"/>
          <a:stretch/>
        </p:blipFill>
        <p:spPr>
          <a:xfrm>
            <a:off x="0" y="966725"/>
            <a:ext cx="5679677" cy="370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