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63" r:id="rId2"/>
    <p:sldId id="264" r:id="rId3"/>
    <p:sldId id="267" r:id="rId4"/>
    <p:sldId id="268" r:id="rId5"/>
    <p:sldId id="269" r:id="rId6"/>
    <p:sldId id="270" r:id="rId7"/>
    <p:sldId id="272" r:id="rId8"/>
    <p:sldId id="271" r:id="rId9"/>
    <p:sldId id="274" r:id="rId10"/>
    <p:sldId id="275" r:id="rId11"/>
    <p:sldId id="265"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3"/>
    <p:restoredTop sz="89440" autoAdjust="0"/>
  </p:normalViewPr>
  <p:slideViewPr>
    <p:cSldViewPr snapToGrid="0" snapToObjects="1">
      <p:cViewPr varScale="1">
        <p:scale>
          <a:sx n="76" d="100"/>
          <a:sy n="76" d="100"/>
        </p:scale>
        <p:origin x="643"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333F63-D2ED-9C4A-801C-5081250A7C84}"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6F237-8F14-D044-85D8-345ACCAD4C25}" type="slidenum">
              <a:rPr lang="en-US" smtClean="0"/>
              <a:t>‹#›</a:t>
            </a:fld>
            <a:endParaRPr lang="en-US"/>
          </a:p>
        </p:txBody>
      </p:sp>
    </p:spTree>
    <p:extLst>
      <p:ext uri="{BB962C8B-B14F-4D97-AF65-F5344CB8AC3E}">
        <p14:creationId xmlns:p14="http://schemas.microsoft.com/office/powerpoint/2010/main" val="1043471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DBB5C5-8D13-C346-904A-665029CB5142}" type="slidenum">
              <a:rPr lang="en-US" smtClean="0"/>
              <a:t>1</a:t>
            </a:fld>
            <a:endParaRPr lang="en-US"/>
          </a:p>
        </p:txBody>
      </p:sp>
    </p:spTree>
    <p:extLst>
      <p:ext uri="{BB962C8B-B14F-4D97-AF65-F5344CB8AC3E}">
        <p14:creationId xmlns:p14="http://schemas.microsoft.com/office/powerpoint/2010/main" val="3311188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We have published our project using Heroku.</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References: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https://</a:t>
            </a:r>
            <a:r>
              <a:rPr lang="en-US" sz="1200" dirty="0" err="1">
                <a:latin typeface="Times New Roman" panose="02020603050405020304" pitchFamily="18" charset="0"/>
                <a:cs typeface="Times New Roman" panose="02020603050405020304" pitchFamily="18" charset="0"/>
              </a:rPr>
              <a:t>medium.com</a:t>
            </a:r>
            <a:r>
              <a:rPr lang="en-US" sz="1200" dirty="0">
                <a:latin typeface="Times New Roman" panose="02020603050405020304" pitchFamily="18" charset="0"/>
                <a:cs typeface="Times New Roman" panose="02020603050405020304" pitchFamily="18" charset="0"/>
              </a:rPr>
              <a:t>/@gitaumoses4/deploying-a-flask-application-on-heroku-e509e5c76524</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Publish link:  https://f2021-csd3444-2-collab.herokuapp.com/login</a:t>
            </a:r>
          </a:p>
          <a:p>
            <a:endParaRPr lang="en-US" dirty="0"/>
          </a:p>
        </p:txBody>
      </p:sp>
      <p:sp>
        <p:nvSpPr>
          <p:cNvPr id="4" name="Slide Number Placeholder 3"/>
          <p:cNvSpPr>
            <a:spLocks noGrp="1"/>
          </p:cNvSpPr>
          <p:nvPr>
            <p:ph type="sldNum" sz="quarter" idx="5"/>
          </p:nvPr>
        </p:nvSpPr>
        <p:spPr/>
        <p:txBody>
          <a:bodyPr/>
          <a:lstStyle/>
          <a:p>
            <a:fld id="{42DBB5C5-8D13-C346-904A-665029CB5142}" type="slidenum">
              <a:rPr lang="en-US" smtClean="0"/>
              <a:t>10</a:t>
            </a:fld>
            <a:endParaRPr lang="en-US"/>
          </a:p>
        </p:txBody>
      </p:sp>
    </p:spTree>
    <p:extLst>
      <p:ext uri="{BB962C8B-B14F-4D97-AF65-F5344CB8AC3E}">
        <p14:creationId xmlns:p14="http://schemas.microsoft.com/office/powerpoint/2010/main" val="2785328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These are the future enhancement, my team will work if we get an chance in future.</a:t>
            </a:r>
          </a:p>
        </p:txBody>
      </p:sp>
      <p:sp>
        <p:nvSpPr>
          <p:cNvPr id="4" name="Slide Number Placeholder 3"/>
          <p:cNvSpPr>
            <a:spLocks noGrp="1"/>
          </p:cNvSpPr>
          <p:nvPr>
            <p:ph type="sldNum" sz="quarter" idx="5"/>
          </p:nvPr>
        </p:nvSpPr>
        <p:spPr/>
        <p:txBody>
          <a:bodyPr/>
          <a:lstStyle/>
          <a:p>
            <a:fld id="{AF96F237-8F14-D044-85D8-345ACCAD4C25}" type="slidenum">
              <a:rPr lang="en-US" smtClean="0"/>
              <a:t>11</a:t>
            </a:fld>
            <a:endParaRPr lang="en-US"/>
          </a:p>
        </p:txBody>
      </p:sp>
    </p:spTree>
    <p:extLst>
      <p:ext uri="{BB962C8B-B14F-4D97-AF65-F5344CB8AC3E}">
        <p14:creationId xmlns:p14="http://schemas.microsoft.com/office/powerpoint/2010/main" val="1510607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main focus of our project was to create a dashboard or a source where everyone in the company can access the files.</a:t>
            </a:r>
            <a:br>
              <a:rPr lang="en-CA" dirty="0"/>
            </a:br>
            <a:r>
              <a:rPr lang="en-CA" dirty="0"/>
              <a:t> So, now a days we are using cloud platform to store large </a:t>
            </a:r>
            <a:r>
              <a:rPr lang="en-CA" dirty="0" err="1"/>
              <a:t>datas</a:t>
            </a:r>
            <a:r>
              <a:rPr lang="en-CA" dirty="0"/>
              <a:t> into it.</a:t>
            </a:r>
          </a:p>
          <a:p>
            <a:r>
              <a:rPr lang="en-CA" dirty="0"/>
              <a:t>We have taken an example from the cloud collab, which google has released in which we can use the cloud for free.</a:t>
            </a:r>
          </a:p>
        </p:txBody>
      </p:sp>
      <p:sp>
        <p:nvSpPr>
          <p:cNvPr id="4" name="Slide Number Placeholder 3"/>
          <p:cNvSpPr>
            <a:spLocks noGrp="1"/>
          </p:cNvSpPr>
          <p:nvPr>
            <p:ph type="sldNum" sz="quarter" idx="5"/>
          </p:nvPr>
        </p:nvSpPr>
        <p:spPr/>
        <p:txBody>
          <a:bodyPr/>
          <a:lstStyle/>
          <a:p>
            <a:fld id="{AF96F237-8F14-D044-85D8-345ACCAD4C25}" type="slidenum">
              <a:rPr lang="en-US" smtClean="0"/>
              <a:t>2</a:t>
            </a:fld>
            <a:endParaRPr lang="en-US"/>
          </a:p>
        </p:txBody>
      </p:sp>
    </p:spTree>
    <p:extLst>
      <p:ext uri="{BB962C8B-B14F-4D97-AF65-F5344CB8AC3E}">
        <p14:creationId xmlns:p14="http://schemas.microsoft.com/office/powerpoint/2010/main" val="4227140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have created this project using different technologies, it has front-end, backend and the database connected to it.</a:t>
            </a:r>
            <a:br>
              <a:rPr lang="en-CA" dirty="0"/>
            </a:br>
            <a:r>
              <a:rPr lang="en-CA" dirty="0"/>
              <a:t>In Front end we used html, CSS and JavaScript to give realistic view to the users.</a:t>
            </a:r>
          </a:p>
          <a:p>
            <a:r>
              <a:rPr lang="en-CA" dirty="0"/>
              <a:t>For backend we have used python, flask for the development </a:t>
            </a:r>
            <a:br>
              <a:rPr lang="en-CA" dirty="0"/>
            </a:br>
            <a:r>
              <a:rPr lang="en-CA" dirty="0"/>
              <a:t>As database we used MongoDB as taught in the class as </a:t>
            </a:r>
            <a:r>
              <a:rPr lang="en-CA" dirty="0" err="1"/>
              <a:t>nosql</a:t>
            </a:r>
            <a:r>
              <a:rPr lang="en-CA" dirty="0"/>
              <a:t> database.</a:t>
            </a:r>
            <a:br>
              <a:rPr lang="en-CA" dirty="0"/>
            </a:br>
            <a:r>
              <a:rPr lang="en-CA" dirty="0"/>
              <a:t>Heroku is used to publish he website online.</a:t>
            </a:r>
          </a:p>
        </p:txBody>
      </p:sp>
      <p:sp>
        <p:nvSpPr>
          <p:cNvPr id="4" name="Slide Number Placeholder 3"/>
          <p:cNvSpPr>
            <a:spLocks noGrp="1"/>
          </p:cNvSpPr>
          <p:nvPr>
            <p:ph type="sldNum" sz="quarter" idx="5"/>
          </p:nvPr>
        </p:nvSpPr>
        <p:spPr/>
        <p:txBody>
          <a:bodyPr/>
          <a:lstStyle/>
          <a:p>
            <a:fld id="{AF96F237-8F14-D044-85D8-345ACCAD4C25}" type="slidenum">
              <a:rPr lang="en-US" smtClean="0"/>
              <a:t>3</a:t>
            </a:fld>
            <a:endParaRPr lang="en-US"/>
          </a:p>
        </p:txBody>
      </p:sp>
    </p:spTree>
    <p:extLst>
      <p:ext uri="{BB962C8B-B14F-4D97-AF65-F5344CB8AC3E}">
        <p14:creationId xmlns:p14="http://schemas.microsoft.com/office/powerpoint/2010/main" val="1691448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basic structural representation of our project – COLLAB.</a:t>
            </a:r>
            <a:br>
              <a:rPr lang="en-CA" dirty="0"/>
            </a:br>
            <a:r>
              <a:rPr lang="en-CA" dirty="0"/>
              <a:t>It shows how, the users, clients, projects, tasks are interconnected to </a:t>
            </a:r>
            <a:r>
              <a:rPr lang="en-CA" dirty="0" err="1"/>
              <a:t>eachother</a:t>
            </a:r>
            <a:r>
              <a:rPr lang="en-CA" dirty="0"/>
              <a:t>.</a:t>
            </a:r>
          </a:p>
          <a:p>
            <a:endParaRPr lang="en-CA" dirty="0"/>
          </a:p>
        </p:txBody>
      </p:sp>
      <p:sp>
        <p:nvSpPr>
          <p:cNvPr id="4" name="Slide Number Placeholder 3"/>
          <p:cNvSpPr>
            <a:spLocks noGrp="1"/>
          </p:cNvSpPr>
          <p:nvPr>
            <p:ph type="sldNum" sz="quarter" idx="5"/>
          </p:nvPr>
        </p:nvSpPr>
        <p:spPr/>
        <p:txBody>
          <a:bodyPr/>
          <a:lstStyle/>
          <a:p>
            <a:fld id="{AF96F237-8F14-D044-85D8-345ACCAD4C25}" type="slidenum">
              <a:rPr lang="en-US" smtClean="0"/>
              <a:t>4</a:t>
            </a:fld>
            <a:endParaRPr lang="en-US"/>
          </a:p>
        </p:txBody>
      </p:sp>
    </p:spTree>
    <p:extLst>
      <p:ext uri="{BB962C8B-B14F-4D97-AF65-F5344CB8AC3E}">
        <p14:creationId xmlns:p14="http://schemas.microsoft.com/office/powerpoint/2010/main" val="2569190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this slide will show, how we began implementing.</a:t>
            </a:r>
          </a:p>
        </p:txBody>
      </p:sp>
      <p:sp>
        <p:nvSpPr>
          <p:cNvPr id="4" name="Slide Number Placeholder 3"/>
          <p:cNvSpPr>
            <a:spLocks noGrp="1"/>
          </p:cNvSpPr>
          <p:nvPr>
            <p:ph type="sldNum" sz="quarter" idx="5"/>
          </p:nvPr>
        </p:nvSpPr>
        <p:spPr/>
        <p:txBody>
          <a:bodyPr/>
          <a:lstStyle/>
          <a:p>
            <a:fld id="{AF96F237-8F14-D044-85D8-345ACCAD4C25}" type="slidenum">
              <a:rPr lang="en-US" smtClean="0"/>
              <a:t>5</a:t>
            </a:fld>
            <a:endParaRPr lang="en-US"/>
          </a:p>
        </p:txBody>
      </p:sp>
    </p:spTree>
    <p:extLst>
      <p:ext uri="{BB962C8B-B14F-4D97-AF65-F5344CB8AC3E}">
        <p14:creationId xmlns:p14="http://schemas.microsoft.com/office/powerpoint/2010/main" val="2151288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the login page, every member of our group has its own log in credentials which are stored in the database.</a:t>
            </a:r>
          </a:p>
        </p:txBody>
      </p:sp>
      <p:sp>
        <p:nvSpPr>
          <p:cNvPr id="4" name="Slide Number Placeholder 3"/>
          <p:cNvSpPr>
            <a:spLocks noGrp="1"/>
          </p:cNvSpPr>
          <p:nvPr>
            <p:ph type="sldNum" sz="quarter" idx="5"/>
          </p:nvPr>
        </p:nvSpPr>
        <p:spPr/>
        <p:txBody>
          <a:bodyPr/>
          <a:lstStyle/>
          <a:p>
            <a:fld id="{AF96F237-8F14-D044-85D8-345ACCAD4C25}" type="slidenum">
              <a:rPr lang="en-US" smtClean="0"/>
              <a:t>6</a:t>
            </a:fld>
            <a:endParaRPr lang="en-US"/>
          </a:p>
        </p:txBody>
      </p:sp>
    </p:spTree>
    <p:extLst>
      <p:ext uri="{BB962C8B-B14F-4D97-AF65-F5344CB8AC3E}">
        <p14:creationId xmlns:p14="http://schemas.microsoft.com/office/powerpoint/2010/main" val="1192798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dashboard will show all the works, tasks which was assigned to me.</a:t>
            </a:r>
            <a:br>
              <a:rPr lang="en-CA" dirty="0"/>
            </a:br>
            <a:r>
              <a:rPr lang="en-CA" dirty="0"/>
              <a:t>When I logged into my system It will show me the welcome message with my name.</a:t>
            </a:r>
          </a:p>
        </p:txBody>
      </p:sp>
      <p:sp>
        <p:nvSpPr>
          <p:cNvPr id="4" name="Slide Number Placeholder 3"/>
          <p:cNvSpPr>
            <a:spLocks noGrp="1"/>
          </p:cNvSpPr>
          <p:nvPr>
            <p:ph type="sldNum" sz="quarter" idx="5"/>
          </p:nvPr>
        </p:nvSpPr>
        <p:spPr/>
        <p:txBody>
          <a:bodyPr/>
          <a:lstStyle/>
          <a:p>
            <a:fld id="{AF96F237-8F14-D044-85D8-345ACCAD4C25}" type="slidenum">
              <a:rPr lang="en-US" smtClean="0"/>
              <a:t>7</a:t>
            </a:fld>
            <a:endParaRPr lang="en-US"/>
          </a:p>
        </p:txBody>
      </p:sp>
    </p:spTree>
    <p:extLst>
      <p:ext uri="{BB962C8B-B14F-4D97-AF65-F5344CB8AC3E}">
        <p14:creationId xmlns:p14="http://schemas.microsoft.com/office/powerpoint/2010/main" val="3279888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slide depicts how the employee is having access to few things compare to the project manager</a:t>
            </a:r>
            <a:br>
              <a:rPr lang="en-CA" dirty="0"/>
            </a:br>
            <a:endParaRPr lang="en-CA" dirty="0"/>
          </a:p>
        </p:txBody>
      </p:sp>
      <p:sp>
        <p:nvSpPr>
          <p:cNvPr id="4" name="Slide Number Placeholder 3"/>
          <p:cNvSpPr>
            <a:spLocks noGrp="1"/>
          </p:cNvSpPr>
          <p:nvPr>
            <p:ph type="sldNum" sz="quarter" idx="5"/>
          </p:nvPr>
        </p:nvSpPr>
        <p:spPr/>
        <p:txBody>
          <a:bodyPr/>
          <a:lstStyle/>
          <a:p>
            <a:fld id="{AF96F237-8F14-D044-85D8-345ACCAD4C25}" type="slidenum">
              <a:rPr lang="en-US" smtClean="0"/>
              <a:t>8</a:t>
            </a:fld>
            <a:endParaRPr lang="en-US"/>
          </a:p>
        </p:txBody>
      </p:sp>
    </p:spTree>
    <p:extLst>
      <p:ext uri="{BB962C8B-B14F-4D97-AF65-F5344CB8AC3E}">
        <p14:creationId xmlns:p14="http://schemas.microsoft.com/office/powerpoint/2010/main" val="4015404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have used CRUD operations, </a:t>
            </a:r>
            <a:br>
              <a:rPr lang="en-CA" dirty="0"/>
            </a:br>
            <a:r>
              <a:rPr lang="en-CA" dirty="0"/>
              <a:t>We can create new data and store in database, we can read the data, we can update it and delete it from the database.</a:t>
            </a:r>
          </a:p>
        </p:txBody>
      </p:sp>
      <p:sp>
        <p:nvSpPr>
          <p:cNvPr id="4" name="Slide Number Placeholder 3"/>
          <p:cNvSpPr>
            <a:spLocks noGrp="1"/>
          </p:cNvSpPr>
          <p:nvPr>
            <p:ph type="sldNum" sz="quarter" idx="5"/>
          </p:nvPr>
        </p:nvSpPr>
        <p:spPr/>
        <p:txBody>
          <a:bodyPr/>
          <a:lstStyle/>
          <a:p>
            <a:fld id="{AF96F237-8F14-D044-85D8-345ACCAD4C25}" type="slidenum">
              <a:rPr lang="en-US" smtClean="0"/>
              <a:t>9</a:t>
            </a:fld>
            <a:endParaRPr lang="en-US"/>
          </a:p>
        </p:txBody>
      </p:sp>
    </p:spTree>
    <p:extLst>
      <p:ext uri="{BB962C8B-B14F-4D97-AF65-F5344CB8AC3E}">
        <p14:creationId xmlns:p14="http://schemas.microsoft.com/office/powerpoint/2010/main" val="2743129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CE3AC72-8F62-0548-AFC9-67AC110D3FF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89ECD446-53E1-874D-A200-4305DC525448}"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74900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E3AC72-8F62-0548-AFC9-67AC110D3FF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CD446-53E1-874D-A200-4305DC525448}" type="slidenum">
              <a:rPr lang="en-US" smtClean="0"/>
              <a:t>‹#›</a:t>
            </a:fld>
            <a:endParaRPr lang="en-US"/>
          </a:p>
        </p:txBody>
      </p:sp>
    </p:spTree>
    <p:extLst>
      <p:ext uri="{BB962C8B-B14F-4D97-AF65-F5344CB8AC3E}">
        <p14:creationId xmlns:p14="http://schemas.microsoft.com/office/powerpoint/2010/main" val="1080378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E3AC72-8F62-0548-AFC9-67AC110D3FF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CD446-53E1-874D-A200-4305DC525448}" type="slidenum">
              <a:rPr lang="en-US" smtClean="0"/>
              <a:t>‹#›</a:t>
            </a:fld>
            <a:endParaRPr lang="en-US"/>
          </a:p>
        </p:txBody>
      </p:sp>
    </p:spTree>
    <p:extLst>
      <p:ext uri="{BB962C8B-B14F-4D97-AF65-F5344CB8AC3E}">
        <p14:creationId xmlns:p14="http://schemas.microsoft.com/office/powerpoint/2010/main" val="1724529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E3AC72-8F62-0548-AFC9-67AC110D3FF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CD446-53E1-874D-A200-4305DC525448}"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309443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CE3AC72-8F62-0548-AFC9-67AC110D3FF8}"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ECD446-53E1-874D-A200-4305DC525448}" type="slidenum">
              <a:rPr lang="en-US" smtClean="0"/>
              <a:t>‹#›</a:t>
            </a:fld>
            <a:endParaRPr lang="en-US"/>
          </a:p>
        </p:txBody>
      </p:sp>
    </p:spTree>
    <p:extLst>
      <p:ext uri="{BB962C8B-B14F-4D97-AF65-F5344CB8AC3E}">
        <p14:creationId xmlns:p14="http://schemas.microsoft.com/office/powerpoint/2010/main" val="120440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CE3AC72-8F62-0548-AFC9-67AC110D3FF8}"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ECD446-53E1-874D-A200-4305DC525448}"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03597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CE3AC72-8F62-0548-AFC9-67AC110D3FF8}"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ECD446-53E1-874D-A200-4305DC525448}" type="slidenum">
              <a:rPr lang="en-US" smtClean="0"/>
              <a:t>‹#›</a:t>
            </a:fld>
            <a:endParaRPr lang="en-US"/>
          </a:p>
        </p:txBody>
      </p:sp>
    </p:spTree>
    <p:extLst>
      <p:ext uri="{BB962C8B-B14F-4D97-AF65-F5344CB8AC3E}">
        <p14:creationId xmlns:p14="http://schemas.microsoft.com/office/powerpoint/2010/main" val="3216748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CE3AC72-8F62-0548-AFC9-67AC110D3FF8}"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ECD446-53E1-874D-A200-4305DC525448}"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09557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E3AC72-8F62-0548-AFC9-67AC110D3FF8}" type="datetimeFigureOut">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ECD446-53E1-874D-A200-4305DC525448}" type="slidenum">
              <a:rPr lang="en-US" smtClean="0"/>
              <a:t>‹#›</a:t>
            </a:fld>
            <a:endParaRPr lang="en-US"/>
          </a:p>
        </p:txBody>
      </p:sp>
    </p:spTree>
    <p:extLst>
      <p:ext uri="{BB962C8B-B14F-4D97-AF65-F5344CB8AC3E}">
        <p14:creationId xmlns:p14="http://schemas.microsoft.com/office/powerpoint/2010/main" val="198728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CE3AC72-8F62-0548-AFC9-67AC110D3FF8}"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ECD446-53E1-874D-A200-4305DC525448}" type="slidenum">
              <a:rPr lang="en-US" smtClean="0"/>
              <a:t>‹#›</a:t>
            </a:fld>
            <a:endParaRPr lang="en-US"/>
          </a:p>
        </p:txBody>
      </p:sp>
    </p:spTree>
    <p:extLst>
      <p:ext uri="{BB962C8B-B14F-4D97-AF65-F5344CB8AC3E}">
        <p14:creationId xmlns:p14="http://schemas.microsoft.com/office/powerpoint/2010/main" val="3267946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CE3AC72-8F62-0548-AFC9-67AC110D3FF8}"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ECD446-53E1-874D-A200-4305DC525448}" type="slidenum">
              <a:rPr lang="en-US" smtClean="0"/>
              <a:t>‹#›</a:t>
            </a:fld>
            <a:endParaRPr lang="en-US"/>
          </a:p>
        </p:txBody>
      </p:sp>
    </p:spTree>
    <p:extLst>
      <p:ext uri="{BB962C8B-B14F-4D97-AF65-F5344CB8AC3E}">
        <p14:creationId xmlns:p14="http://schemas.microsoft.com/office/powerpoint/2010/main" val="325782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6CE3AC72-8F62-0548-AFC9-67AC110D3FF8}" type="datetimeFigureOut">
              <a:rPr lang="en-US" smtClean="0"/>
              <a:t>12/10/2021</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89ECD446-53E1-874D-A200-4305DC525448}"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24346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Publish%20link:%20%20https:/f2021-csd3444-2-collab.herokuapp.com/logi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307B-AA3F-0641-90FD-E29AF02FE61A}"/>
              </a:ext>
            </a:extLst>
          </p:cNvPr>
          <p:cNvSpPr>
            <a:spLocks noGrp="1"/>
          </p:cNvSpPr>
          <p:nvPr>
            <p:ph type="ctrTitle"/>
          </p:nvPr>
        </p:nvSpPr>
        <p:spPr>
          <a:xfrm>
            <a:off x="1991703" y="864116"/>
            <a:ext cx="5863120" cy="695610"/>
          </a:xfrm>
        </p:spPr>
        <p:txBody>
          <a:bodyPr>
            <a:noAutofit/>
          </a:bodyPr>
          <a:lstStyle/>
          <a:p>
            <a:pPr algn="l"/>
            <a:r>
              <a:rPr lang="en-US" sz="2800" b="1" dirty="0">
                <a:latin typeface="Times New Roman" panose="02020603050405020304" pitchFamily="18" charset="0"/>
                <a:cs typeface="Times New Roman" panose="02020603050405020304" pitchFamily="18" charset="0"/>
              </a:rPr>
              <a:t>Emerging Technologies</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9372A97-11D0-E545-98A2-730A5843BEF4}"/>
              </a:ext>
            </a:extLst>
          </p:cNvPr>
          <p:cNvSpPr txBox="1"/>
          <p:nvPr/>
        </p:nvSpPr>
        <p:spPr>
          <a:xfrm>
            <a:off x="1942916" y="1582810"/>
            <a:ext cx="433782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Term Project Presentation </a:t>
            </a:r>
          </a:p>
        </p:txBody>
      </p:sp>
      <p:sp>
        <p:nvSpPr>
          <p:cNvPr id="9" name="TextBox 8">
            <a:extLst>
              <a:ext uri="{FF2B5EF4-FFF2-40B4-BE49-F238E27FC236}">
                <a16:creationId xmlns:a16="http://schemas.microsoft.com/office/drawing/2014/main" id="{621EE910-B2BE-A947-967D-EE4A97A55C51}"/>
              </a:ext>
            </a:extLst>
          </p:cNvPr>
          <p:cNvSpPr txBox="1"/>
          <p:nvPr/>
        </p:nvSpPr>
        <p:spPr>
          <a:xfrm>
            <a:off x="1991703" y="3653291"/>
            <a:ext cx="5390404" cy="138499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Group 3</a:t>
            </a:r>
          </a:p>
          <a:p>
            <a:r>
              <a:rPr lang="en-US" sz="2800" b="1" dirty="0">
                <a:latin typeface="Times New Roman" panose="02020603050405020304" pitchFamily="18" charset="0"/>
                <a:cs typeface="Times New Roman" panose="02020603050405020304" pitchFamily="18" charset="0"/>
              </a:rPr>
              <a:t>Student Name: </a:t>
            </a:r>
            <a:r>
              <a:rPr lang="en-US" sz="2800" b="1" dirty="0" err="1">
                <a:latin typeface="Times New Roman" panose="02020603050405020304" pitchFamily="18" charset="0"/>
                <a:cs typeface="Times New Roman" panose="02020603050405020304" pitchFamily="18" charset="0"/>
              </a:rPr>
              <a:t>Affida</a:t>
            </a:r>
            <a:r>
              <a:rPr lang="en-US" sz="2800" b="1" dirty="0">
                <a:latin typeface="Times New Roman" panose="02020603050405020304" pitchFamily="18" charset="0"/>
                <a:cs typeface="Times New Roman" panose="02020603050405020304" pitchFamily="18" charset="0"/>
              </a:rPr>
              <a:t> Haseeb</a:t>
            </a:r>
          </a:p>
          <a:p>
            <a:r>
              <a:rPr lang="en-US" sz="2800" b="1" dirty="0">
                <a:latin typeface="Times New Roman" panose="02020603050405020304" pitchFamily="18" charset="0"/>
                <a:cs typeface="Times New Roman" panose="02020603050405020304" pitchFamily="18" charset="0"/>
              </a:rPr>
              <a:t>Student ID: </a:t>
            </a:r>
            <a:r>
              <a:rPr lang="en-IN" sz="2800" b="1" dirty="0">
                <a:latin typeface="Times New Roman" panose="02020603050405020304" pitchFamily="18" charset="0"/>
                <a:cs typeface="Times New Roman" panose="02020603050405020304" pitchFamily="18" charset="0"/>
              </a:rPr>
              <a:t> C0812614</a:t>
            </a:r>
            <a:endParaRPr lang="en-US" sz="28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3A23CFA-4209-B944-9E5B-211876A1D587}"/>
              </a:ext>
            </a:extLst>
          </p:cNvPr>
          <p:cNvSpPr txBox="1"/>
          <p:nvPr/>
        </p:nvSpPr>
        <p:spPr>
          <a:xfrm>
            <a:off x="1991703" y="2304501"/>
            <a:ext cx="382486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Project Title : Collab</a:t>
            </a:r>
          </a:p>
        </p:txBody>
      </p:sp>
    </p:spTree>
    <p:extLst>
      <p:ext uri="{BB962C8B-B14F-4D97-AF65-F5344CB8AC3E}">
        <p14:creationId xmlns:p14="http://schemas.microsoft.com/office/powerpoint/2010/main" val="4968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CF51-9536-AE48-AE7F-68904D4A4D08}"/>
              </a:ext>
            </a:extLst>
          </p:cNvPr>
          <p:cNvSpPr>
            <a:spLocks noGrp="1"/>
          </p:cNvSpPr>
          <p:nvPr>
            <p:ph type="title"/>
          </p:nvPr>
        </p:nvSpPr>
        <p:spPr>
          <a:xfrm>
            <a:off x="2342928" y="788254"/>
            <a:ext cx="7958331" cy="734994"/>
          </a:xfrm>
        </p:spPr>
        <p:txBody>
          <a:bodyPr>
            <a:normAutofit/>
          </a:bodyPr>
          <a:lstStyle/>
          <a:p>
            <a:pPr algn="ctr"/>
            <a:r>
              <a:rPr lang="en-US" sz="2800" b="1" dirty="0">
                <a:latin typeface="Times New Roman" panose="02020603050405020304" pitchFamily="18" charset="0"/>
                <a:cs typeface="Times New Roman" panose="02020603050405020304" pitchFamily="18" charset="0"/>
              </a:rPr>
              <a:t>Deployment using Heroku</a:t>
            </a:r>
          </a:p>
        </p:txBody>
      </p:sp>
      <p:sp>
        <p:nvSpPr>
          <p:cNvPr id="3" name="Content Placeholder 2">
            <a:extLst>
              <a:ext uri="{FF2B5EF4-FFF2-40B4-BE49-F238E27FC236}">
                <a16:creationId xmlns:a16="http://schemas.microsoft.com/office/drawing/2014/main" id="{C9466F78-7B80-D048-BCB7-F2EC9843EE92}"/>
              </a:ext>
            </a:extLst>
          </p:cNvPr>
          <p:cNvSpPr>
            <a:spLocks noGrp="1"/>
          </p:cNvSpPr>
          <p:nvPr>
            <p:ph idx="1"/>
          </p:nvPr>
        </p:nvSpPr>
        <p:spPr>
          <a:xfrm>
            <a:off x="1192190" y="1741268"/>
            <a:ext cx="4677717" cy="3085651"/>
          </a:xfrm>
        </p:spPr>
        <p:txBody>
          <a:bodyPr/>
          <a:lstStyle/>
          <a:p>
            <a:pPr marL="0" indent="0" algn="just">
              <a:buNone/>
            </a:pPr>
            <a:r>
              <a:rPr lang="en-IN" dirty="0">
                <a:latin typeface="Times New Roman" panose="02020603050405020304" pitchFamily="18" charset="0"/>
                <a:cs typeface="Times New Roman" panose="02020603050405020304" pitchFamily="18" charset="0"/>
              </a:rPr>
              <a:t>For our project implementation, we deployed the Software as a Service to Heroku. It works similar to Git where we create a report and then commit and push to the server.</a:t>
            </a: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C2C097F-ABFD-3448-9CBC-0B2BA11DC35C}"/>
              </a:ext>
            </a:extLst>
          </p:cNvPr>
          <p:cNvSpPr txBox="1"/>
          <p:nvPr/>
        </p:nvSpPr>
        <p:spPr>
          <a:xfrm>
            <a:off x="1192190" y="4826919"/>
            <a:ext cx="5737411"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Publish link: </a:t>
            </a:r>
          </a:p>
          <a:p>
            <a:r>
              <a:rPr lang="en-US" sz="2000" dirty="0">
                <a:latin typeface="Times New Roman" panose="02020603050405020304" pitchFamily="18" charset="0"/>
                <a:cs typeface="Times New Roman" panose="02020603050405020304" pitchFamily="18" charset="0"/>
                <a:hlinkClick r:id="rId3"/>
              </a:rPr>
              <a:t>https://f2021-csd3444-2-collab.herokuapp.com/login</a:t>
            </a:r>
            <a:endParaRPr lang="en-US" sz="2000" dirty="0">
              <a:latin typeface="Times New Roman" panose="02020603050405020304" pitchFamily="18" charset="0"/>
              <a:cs typeface="Times New Roman" panose="02020603050405020304" pitchFamily="18" charset="0"/>
            </a:endParaRPr>
          </a:p>
          <a:p>
            <a:endParaRPr lang="en-US" sz="2000" dirty="0"/>
          </a:p>
        </p:txBody>
      </p:sp>
      <p:pic>
        <p:nvPicPr>
          <p:cNvPr id="6" name="Picture 5" descr="Graphical user interface, application&#10;&#10;Description automatically generated">
            <a:extLst>
              <a:ext uri="{FF2B5EF4-FFF2-40B4-BE49-F238E27FC236}">
                <a16:creationId xmlns:a16="http://schemas.microsoft.com/office/drawing/2014/main" id="{F9E7AF9B-2A03-4567-87B1-8DAF66C54257}"/>
              </a:ext>
            </a:extLst>
          </p:cNvPr>
          <p:cNvPicPr>
            <a:picLocks noChangeAspect="1"/>
          </p:cNvPicPr>
          <p:nvPr/>
        </p:nvPicPr>
        <p:blipFill rotWithShape="1">
          <a:blip r:embed="rId4"/>
          <a:srcRect t="4103" b="7009"/>
          <a:stretch/>
        </p:blipFill>
        <p:spPr bwMode="auto">
          <a:xfrm>
            <a:off x="5869907" y="1433945"/>
            <a:ext cx="5310711" cy="35640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3388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EE4C-8FEA-324E-B5EC-D69209D7B233}"/>
              </a:ext>
            </a:extLst>
          </p:cNvPr>
          <p:cNvSpPr>
            <a:spLocks noGrp="1"/>
          </p:cNvSpPr>
          <p:nvPr>
            <p:ph type="title"/>
          </p:nvPr>
        </p:nvSpPr>
        <p:spPr>
          <a:xfrm>
            <a:off x="2215446" y="521187"/>
            <a:ext cx="7958331" cy="590438"/>
          </a:xfrm>
        </p:spPr>
        <p:txBody>
          <a:bodyPr>
            <a:normAutofit/>
          </a:bodyPr>
          <a:lstStyle/>
          <a:p>
            <a:pPr algn="ctr"/>
            <a:r>
              <a:rPr lang="en-US" sz="2800" b="1" dirty="0">
                <a:latin typeface="Times New Roman" panose="02020603050405020304" pitchFamily="18" charset="0"/>
                <a:cs typeface="Times New Roman" panose="02020603050405020304" pitchFamily="18" charset="0"/>
              </a:rPr>
              <a:t>Proposed Future Enhancement</a:t>
            </a:r>
          </a:p>
        </p:txBody>
      </p:sp>
      <p:sp>
        <p:nvSpPr>
          <p:cNvPr id="3" name="Content Placeholder 2">
            <a:extLst>
              <a:ext uri="{FF2B5EF4-FFF2-40B4-BE49-F238E27FC236}">
                <a16:creationId xmlns:a16="http://schemas.microsoft.com/office/drawing/2014/main" id="{1802D164-7A03-C643-B224-3F0A27FE9AA5}"/>
              </a:ext>
            </a:extLst>
          </p:cNvPr>
          <p:cNvSpPr>
            <a:spLocks noGrp="1"/>
          </p:cNvSpPr>
          <p:nvPr>
            <p:ph idx="1"/>
          </p:nvPr>
        </p:nvSpPr>
        <p:spPr>
          <a:xfrm>
            <a:off x="1371600" y="1325547"/>
            <a:ext cx="9448800" cy="6850265"/>
          </a:xfrm>
        </p:spPr>
        <p:txBody>
          <a:bodyPr/>
          <a:lstStyle/>
          <a:p>
            <a:pPr algn="just">
              <a:lnSpc>
                <a:spcPct val="150000"/>
              </a:lnSpc>
            </a:pPr>
            <a:r>
              <a:rPr lang="en-IN" dirty="0">
                <a:latin typeface="Times New Roman" panose="02020603050405020304" pitchFamily="18" charset="0"/>
                <a:cs typeface="Times New Roman" panose="02020603050405020304" pitchFamily="18" charset="0"/>
              </a:rPr>
              <a:t>Acquire an online server (for example: Microsoft Azure) - Install it and then run the application on that machine. We will need to acquire a public IP address &amp; configure a DNS name to point to the service being ran.</a:t>
            </a:r>
          </a:p>
          <a:p>
            <a:pPr lvl="0" algn="just">
              <a:lnSpc>
                <a:spcPct val="150000"/>
              </a:lnSpc>
            </a:pPr>
            <a:r>
              <a:rPr lang="en-IN" dirty="0">
                <a:latin typeface="Times New Roman" panose="02020603050405020304" pitchFamily="18" charset="0"/>
                <a:cs typeface="Times New Roman" panose="02020603050405020304" pitchFamily="18" charset="0"/>
              </a:rPr>
              <a:t>Decouple the different pieces (the database tier, middle /python controller layer and the front-end code) and publish to be ran as separate services.</a:t>
            </a:r>
          </a:p>
          <a:p>
            <a:pPr algn="just">
              <a:lnSpc>
                <a:spcPct val="150000"/>
              </a:lnSpc>
            </a:pPr>
            <a:r>
              <a:rPr lang="en-IN" dirty="0">
                <a:latin typeface="Times New Roman" panose="02020603050405020304" pitchFamily="18" charset="0"/>
                <a:cs typeface="Times New Roman" panose="02020603050405020304" pitchFamily="18" charset="0"/>
              </a:rPr>
              <a:t>Implementation of various security features in the cloud</a:t>
            </a:r>
          </a:p>
          <a:p>
            <a:pPr algn="just">
              <a:lnSpc>
                <a:spcPct val="150000"/>
              </a:lnSpc>
            </a:pPr>
            <a:r>
              <a:rPr lang="en-IN" dirty="0">
                <a:latin typeface="Times New Roman" panose="02020603050405020304" pitchFamily="18" charset="0"/>
                <a:cs typeface="Times New Roman" panose="02020603050405020304" pitchFamily="18" charset="0"/>
              </a:rPr>
              <a:t>A cascading delete would be best so the reference to that object is removed from all related components. For example, if we were to delete a project, all the tasks associated with that project should also be deleted. </a:t>
            </a:r>
          </a:p>
          <a:p>
            <a:pPr lvl="0"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35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137332-A5A2-2E4B-8B0B-227256B9F2F2}"/>
              </a:ext>
            </a:extLst>
          </p:cNvPr>
          <p:cNvSpPr>
            <a:spLocks noGrp="1"/>
          </p:cNvSpPr>
          <p:nvPr>
            <p:ph idx="1"/>
          </p:nvPr>
        </p:nvSpPr>
        <p:spPr>
          <a:xfrm>
            <a:off x="2197730" y="1430086"/>
            <a:ext cx="7796540" cy="3997828"/>
          </a:xfrm>
        </p:spPr>
        <p:txBody>
          <a:bodyPr>
            <a:normAutofit/>
          </a:bodyPr>
          <a:lstStyle/>
          <a:p>
            <a:pPr marL="0" indent="0" algn="ctr">
              <a:buNone/>
            </a:pP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45497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07C0-CA52-9045-952B-E13F0D0BB7C2}"/>
              </a:ext>
            </a:extLst>
          </p:cNvPr>
          <p:cNvSpPr>
            <a:spLocks noGrp="1"/>
          </p:cNvSpPr>
          <p:nvPr>
            <p:ph type="title"/>
          </p:nvPr>
        </p:nvSpPr>
        <p:spPr>
          <a:xfrm>
            <a:off x="2116834" y="871339"/>
            <a:ext cx="7958331" cy="673534"/>
          </a:xfrm>
        </p:spPr>
        <p:txBody>
          <a:bodyPr>
            <a:normAutofit/>
          </a:bodyPr>
          <a:lstStyle/>
          <a:p>
            <a:pPr algn="ctr"/>
            <a:r>
              <a:rPr lang="en-US"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0245991-6261-5649-9981-233AB2C828CF}"/>
              </a:ext>
            </a:extLst>
          </p:cNvPr>
          <p:cNvSpPr>
            <a:spLocks noGrp="1"/>
          </p:cNvSpPr>
          <p:nvPr>
            <p:ph idx="1"/>
          </p:nvPr>
        </p:nvSpPr>
        <p:spPr>
          <a:xfrm>
            <a:off x="2197730" y="1652066"/>
            <a:ext cx="7796540" cy="3997828"/>
          </a:xfrm>
        </p:spPr>
        <p:txBody>
          <a:bodyPr wrap="square"/>
          <a:lstStyle/>
          <a:p>
            <a:pPr marL="0" indent="0" algn="just">
              <a:buNone/>
            </a:pPr>
            <a:r>
              <a:rPr lang="en-US" dirty="0">
                <a:latin typeface="Times New Roman" panose="02020603050405020304" pitchFamily="18" charset="0"/>
                <a:cs typeface="Times New Roman" panose="02020603050405020304" pitchFamily="18" charset="0"/>
              </a:rPr>
              <a:t>The idea behind creation of ‘Collab’ is a Project Management web application, developed to make collaborating easier. It provides a platform where users can login and work together on a single project such that any changes or updates from one member will be accessed by all the members of the team. This reduces the need for redundant file sending and updating for each member of a team. This saves time and increases efficiency in group work and incorporates a sense of organized monitoring of each and every step of the progress of projects.</a:t>
            </a:r>
          </a:p>
        </p:txBody>
      </p:sp>
    </p:spTree>
    <p:extLst>
      <p:ext uri="{BB962C8B-B14F-4D97-AF65-F5344CB8AC3E}">
        <p14:creationId xmlns:p14="http://schemas.microsoft.com/office/powerpoint/2010/main" val="925118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8AD6-C99F-0845-A3D9-EF5079DF8EEC}"/>
              </a:ext>
            </a:extLst>
          </p:cNvPr>
          <p:cNvSpPr>
            <a:spLocks noGrp="1"/>
          </p:cNvSpPr>
          <p:nvPr>
            <p:ph type="title"/>
          </p:nvPr>
        </p:nvSpPr>
        <p:spPr>
          <a:xfrm>
            <a:off x="2116834" y="648921"/>
            <a:ext cx="7958331" cy="698984"/>
          </a:xfrm>
        </p:spPr>
        <p:txBody>
          <a:bodyPr>
            <a:normAutofit/>
          </a:bodyPr>
          <a:lstStyle/>
          <a:p>
            <a:pPr algn="ctr"/>
            <a:r>
              <a:rPr lang="en-US" sz="2800" b="1" dirty="0">
                <a:latin typeface="Times New Roman" panose="02020603050405020304" pitchFamily="18" charset="0"/>
                <a:cs typeface="Times New Roman" panose="02020603050405020304" pitchFamily="18" charset="0"/>
              </a:rPr>
              <a:t>Basis of Collab</a:t>
            </a:r>
          </a:p>
        </p:txBody>
      </p:sp>
      <p:pic>
        <p:nvPicPr>
          <p:cNvPr id="4" name="Content Placeholder 3">
            <a:extLst>
              <a:ext uri="{FF2B5EF4-FFF2-40B4-BE49-F238E27FC236}">
                <a16:creationId xmlns:a16="http://schemas.microsoft.com/office/drawing/2014/main" id="{8F29B225-0E0A-7D4D-9866-448BBBEEE279}"/>
              </a:ext>
            </a:extLst>
          </p:cNvPr>
          <p:cNvPicPr>
            <a:picLocks noGrp="1" noChangeAspect="1"/>
          </p:cNvPicPr>
          <p:nvPr>
            <p:ph idx="1"/>
          </p:nvPr>
        </p:nvPicPr>
        <p:blipFill>
          <a:blip r:embed="rId3"/>
          <a:stretch>
            <a:fillRect/>
          </a:stretch>
        </p:blipFill>
        <p:spPr>
          <a:xfrm>
            <a:off x="7776195" y="1542199"/>
            <a:ext cx="3584432" cy="4146316"/>
          </a:xfrm>
          <a:prstGeom prst="rect">
            <a:avLst/>
          </a:prstGeom>
        </p:spPr>
      </p:pic>
      <p:sp>
        <p:nvSpPr>
          <p:cNvPr id="5" name="TextBox 4">
            <a:extLst>
              <a:ext uri="{FF2B5EF4-FFF2-40B4-BE49-F238E27FC236}">
                <a16:creationId xmlns:a16="http://schemas.microsoft.com/office/drawing/2014/main" id="{835291B4-E0DF-3E44-A041-91AD741F298F}"/>
              </a:ext>
            </a:extLst>
          </p:cNvPr>
          <p:cNvSpPr txBox="1"/>
          <p:nvPr/>
        </p:nvSpPr>
        <p:spPr>
          <a:xfrm>
            <a:off x="1122469" y="1542199"/>
            <a:ext cx="6244305" cy="501675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To create any web application, we require the front-end for interaction with the users. To enable interactivity, we require a server and a database for storage of information which can be pulled up by a trigger from the server. In this project, we made use of the following:</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Html</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JavaScript</a:t>
            </a:r>
          </a:p>
          <a:p>
            <a:pPr marL="285750" indent="-285750" algn="jus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Css</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MongoDB</a:t>
            </a:r>
          </a:p>
          <a:p>
            <a:pPr marL="285750" indent="-285750" algn="jus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Pycharm</a:t>
            </a:r>
            <a:r>
              <a:rPr lang="en-US" sz="2000" dirty="0">
                <a:latin typeface="Times New Roman" panose="02020603050405020304" pitchFamily="18" charset="0"/>
                <a:cs typeface="Times New Roman" panose="02020603050405020304" pitchFamily="18" charset="0"/>
              </a:rPr>
              <a:t> for code editing</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Flask ( to run the project on server)</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Heroku (for deployment of the app)</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packages like </a:t>
            </a:r>
            <a:r>
              <a:rPr lang="en-US" sz="2000" dirty="0" err="1">
                <a:latin typeface="Times New Roman" panose="02020603050405020304" pitchFamily="18" charset="0"/>
                <a:cs typeface="Times New Roman" panose="02020603050405020304" pitchFamily="18" charset="0"/>
              </a:rPr>
              <a:t>pymongo</a:t>
            </a:r>
            <a:r>
              <a:rPr lang="en-US" sz="2000" dirty="0">
                <a:latin typeface="Times New Roman" panose="02020603050405020304" pitchFamily="18" charset="0"/>
                <a:cs typeface="Times New Roman" panose="02020603050405020304" pitchFamily="18" charset="0"/>
              </a:rPr>
              <a:t>, python-</a:t>
            </a:r>
            <a:r>
              <a:rPr lang="en-US" sz="2000" dirty="0" err="1">
                <a:latin typeface="Times New Roman" panose="02020603050405020304" pitchFamily="18" charset="0"/>
                <a:cs typeface="Times New Roman" panose="02020603050405020304" pitchFamily="18" charset="0"/>
              </a:rPr>
              <a:t>dateutil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dnspython</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453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2368-911B-7A42-B5DB-732228EE7045}"/>
              </a:ext>
            </a:extLst>
          </p:cNvPr>
          <p:cNvSpPr>
            <a:spLocks noGrp="1"/>
          </p:cNvSpPr>
          <p:nvPr>
            <p:ph type="title"/>
          </p:nvPr>
        </p:nvSpPr>
        <p:spPr>
          <a:xfrm>
            <a:off x="2312446" y="556719"/>
            <a:ext cx="7958331" cy="649270"/>
          </a:xfrm>
        </p:spPr>
        <p:txBody>
          <a:bodyPr>
            <a:normAutofit/>
          </a:bodyPr>
          <a:lstStyle/>
          <a:p>
            <a:pPr algn="ctr"/>
            <a:r>
              <a:rPr lang="en-US" sz="2800" b="1" dirty="0">
                <a:latin typeface="Times New Roman" panose="02020603050405020304" pitchFamily="18" charset="0"/>
                <a:cs typeface="Times New Roman" panose="02020603050405020304" pitchFamily="18" charset="0"/>
              </a:rPr>
              <a:t>Structural View of Collab</a:t>
            </a:r>
          </a:p>
        </p:txBody>
      </p:sp>
      <p:pic>
        <p:nvPicPr>
          <p:cNvPr id="4" name="Content Placeholder 3">
            <a:extLst>
              <a:ext uri="{FF2B5EF4-FFF2-40B4-BE49-F238E27FC236}">
                <a16:creationId xmlns:a16="http://schemas.microsoft.com/office/drawing/2014/main" id="{C7D6BE54-5812-C347-ABC5-928CCCAB0569}"/>
              </a:ext>
            </a:extLst>
          </p:cNvPr>
          <p:cNvPicPr>
            <a:picLocks noGrp="1" noChangeAspect="1"/>
          </p:cNvPicPr>
          <p:nvPr>
            <p:ph idx="1"/>
          </p:nvPr>
        </p:nvPicPr>
        <p:blipFill>
          <a:blip r:embed="rId3"/>
          <a:stretch>
            <a:fillRect/>
          </a:stretch>
        </p:blipFill>
        <p:spPr>
          <a:xfrm>
            <a:off x="2754683" y="1495737"/>
            <a:ext cx="7073859" cy="4968545"/>
          </a:xfrm>
          <a:prstGeom prst="rect">
            <a:avLst/>
          </a:prstGeom>
        </p:spPr>
      </p:pic>
    </p:spTree>
    <p:extLst>
      <p:ext uri="{BB962C8B-B14F-4D97-AF65-F5344CB8AC3E}">
        <p14:creationId xmlns:p14="http://schemas.microsoft.com/office/powerpoint/2010/main" val="1651311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FAAA-F89A-FD47-B970-21B60A587342}"/>
              </a:ext>
            </a:extLst>
          </p:cNvPr>
          <p:cNvSpPr>
            <a:spLocks noGrp="1"/>
          </p:cNvSpPr>
          <p:nvPr>
            <p:ph type="title"/>
          </p:nvPr>
        </p:nvSpPr>
        <p:spPr>
          <a:xfrm>
            <a:off x="2116834" y="615482"/>
            <a:ext cx="7958331" cy="506395"/>
          </a:xfrm>
        </p:spPr>
        <p:txBody>
          <a:bodyPr>
            <a:noAutofit/>
          </a:bodyPr>
          <a:lstStyle/>
          <a:p>
            <a:pPr algn="ctr"/>
            <a:r>
              <a:rPr lang="en-US" sz="28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5C801FB5-4DA3-8F45-8213-C08A69973CEC}"/>
              </a:ext>
            </a:extLst>
          </p:cNvPr>
          <p:cNvSpPr>
            <a:spLocks noGrp="1"/>
          </p:cNvSpPr>
          <p:nvPr>
            <p:ph idx="1"/>
          </p:nvPr>
        </p:nvSpPr>
        <p:spPr>
          <a:xfrm>
            <a:off x="2258241" y="1365809"/>
            <a:ext cx="7675515" cy="5921682"/>
          </a:xfrm>
        </p:spPr>
        <p:txBody>
          <a:bodyPr/>
          <a:lstStyle/>
          <a:p>
            <a:r>
              <a:rPr lang="en-US" dirty="0">
                <a:latin typeface="Times New Roman" panose="02020603050405020304" pitchFamily="18" charset="0"/>
                <a:cs typeface="Times New Roman" panose="02020603050405020304" pitchFamily="18" charset="0"/>
              </a:rPr>
              <a:t>Login Page </a:t>
            </a:r>
          </a:p>
          <a:p>
            <a:r>
              <a:rPr lang="en-US" dirty="0">
                <a:latin typeface="Times New Roman" panose="02020603050405020304" pitchFamily="18" charset="0"/>
                <a:cs typeface="Times New Roman" panose="02020603050405020304" pitchFamily="18" charset="0"/>
              </a:rPr>
              <a:t>Dashboard</a:t>
            </a:r>
          </a:p>
          <a:p>
            <a:r>
              <a:rPr lang="en-US" dirty="0">
                <a:latin typeface="Times New Roman" panose="02020603050405020304" pitchFamily="18" charset="0"/>
                <a:cs typeface="Times New Roman" panose="02020603050405020304" pitchFamily="18" charset="0"/>
              </a:rPr>
              <a:t>Access Types and views</a:t>
            </a:r>
          </a:p>
          <a:p>
            <a:r>
              <a:rPr lang="en-US" dirty="0">
                <a:latin typeface="Times New Roman" panose="02020603050405020304" pitchFamily="18" charset="0"/>
                <a:cs typeface="Times New Roman" panose="02020603050405020304" pitchFamily="18" charset="0"/>
              </a:rPr>
              <a:t>Projects Functionality</a:t>
            </a:r>
          </a:p>
          <a:p>
            <a:r>
              <a:rPr lang="en-US" dirty="0">
                <a:latin typeface="Times New Roman" panose="02020603050405020304" pitchFamily="18" charset="0"/>
                <a:cs typeface="Times New Roman" panose="02020603050405020304" pitchFamily="18" charset="0"/>
              </a:rPr>
              <a:t>Deployment using Heroku</a:t>
            </a:r>
          </a:p>
          <a:p>
            <a:r>
              <a:rPr lang="en-US" dirty="0">
                <a:latin typeface="Times New Roman" panose="02020603050405020304" pitchFamily="18" charset="0"/>
                <a:cs typeface="Times New Roman" panose="02020603050405020304" pitchFamily="18" charset="0"/>
              </a:rPr>
              <a:t>Proposed Future Enhancement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061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0F685-B8E9-3B48-B697-0DABC7DD1D45}"/>
              </a:ext>
            </a:extLst>
          </p:cNvPr>
          <p:cNvSpPr>
            <a:spLocks noGrp="1"/>
          </p:cNvSpPr>
          <p:nvPr>
            <p:ph type="title"/>
          </p:nvPr>
        </p:nvSpPr>
        <p:spPr>
          <a:xfrm>
            <a:off x="2611808" y="808057"/>
            <a:ext cx="7958331" cy="620694"/>
          </a:xfrm>
        </p:spPr>
        <p:txBody>
          <a:bodyPr>
            <a:normAutofit/>
          </a:bodyPr>
          <a:lstStyle/>
          <a:p>
            <a:pPr algn="ctr"/>
            <a:r>
              <a:rPr lang="en-US" sz="2800" b="1" dirty="0">
                <a:latin typeface="Times New Roman" panose="02020603050405020304" pitchFamily="18" charset="0"/>
                <a:cs typeface="Times New Roman" panose="02020603050405020304" pitchFamily="18" charset="0"/>
              </a:rPr>
              <a:t>Login Page </a:t>
            </a:r>
          </a:p>
        </p:txBody>
      </p:sp>
      <p:pic>
        <p:nvPicPr>
          <p:cNvPr id="4" name="Picture 3" descr="Chart&#10;&#10;Description automatically generated">
            <a:extLst>
              <a:ext uri="{FF2B5EF4-FFF2-40B4-BE49-F238E27FC236}">
                <a16:creationId xmlns:a16="http://schemas.microsoft.com/office/drawing/2014/main" id="{01D7E612-B138-F343-9E46-624891553DC3}"/>
              </a:ext>
            </a:extLst>
          </p:cNvPr>
          <p:cNvPicPr>
            <a:picLocks noChangeAspect="1"/>
          </p:cNvPicPr>
          <p:nvPr/>
        </p:nvPicPr>
        <p:blipFill rotWithShape="1">
          <a:blip r:embed="rId3"/>
          <a:srcRect t="3874" b="5185"/>
          <a:stretch/>
        </p:blipFill>
        <p:spPr bwMode="auto">
          <a:xfrm>
            <a:off x="3209364" y="1693656"/>
            <a:ext cx="6252646" cy="46533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35929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9F524-636F-3C46-8925-8CE7E2C94B28}"/>
              </a:ext>
            </a:extLst>
          </p:cNvPr>
          <p:cNvSpPr>
            <a:spLocks noGrp="1"/>
          </p:cNvSpPr>
          <p:nvPr>
            <p:ph type="title"/>
          </p:nvPr>
        </p:nvSpPr>
        <p:spPr>
          <a:xfrm>
            <a:off x="1947538" y="702150"/>
            <a:ext cx="7958331" cy="677844"/>
          </a:xfrm>
        </p:spPr>
        <p:txBody>
          <a:bodyPr>
            <a:normAutofit/>
          </a:bodyPr>
          <a:lstStyle/>
          <a:p>
            <a:pPr algn="ctr"/>
            <a:r>
              <a:rPr lang="en-US" sz="2800" b="1" dirty="0">
                <a:latin typeface="Times New Roman" panose="02020603050405020304" pitchFamily="18" charset="0"/>
                <a:cs typeface="Times New Roman" panose="02020603050405020304" pitchFamily="18" charset="0"/>
              </a:rPr>
              <a:t>Dashboard</a:t>
            </a:r>
          </a:p>
        </p:txBody>
      </p:sp>
      <p:pic>
        <p:nvPicPr>
          <p:cNvPr id="5" name="Picture 4" descr="Graphical user interface, application&#10;&#10;Description automatically generated">
            <a:extLst>
              <a:ext uri="{FF2B5EF4-FFF2-40B4-BE49-F238E27FC236}">
                <a16:creationId xmlns:a16="http://schemas.microsoft.com/office/drawing/2014/main" id="{071A0054-460A-4273-84A5-29588C9C8C69}"/>
              </a:ext>
            </a:extLst>
          </p:cNvPr>
          <p:cNvPicPr>
            <a:picLocks noChangeAspect="1"/>
          </p:cNvPicPr>
          <p:nvPr/>
        </p:nvPicPr>
        <p:blipFill rotWithShape="1">
          <a:blip r:embed="rId3"/>
          <a:srcRect t="4103" b="7009"/>
          <a:stretch/>
        </p:blipFill>
        <p:spPr bwMode="auto">
          <a:xfrm>
            <a:off x="2639291" y="1379995"/>
            <a:ext cx="7554191" cy="42518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12220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4C9E-207A-D447-8866-B33FCCC3C6B0}"/>
              </a:ext>
            </a:extLst>
          </p:cNvPr>
          <p:cNvSpPr>
            <a:spLocks noGrp="1"/>
          </p:cNvSpPr>
          <p:nvPr>
            <p:ph type="title"/>
          </p:nvPr>
        </p:nvSpPr>
        <p:spPr>
          <a:xfrm>
            <a:off x="2283196" y="542925"/>
            <a:ext cx="7958331" cy="663557"/>
          </a:xfrm>
        </p:spPr>
        <p:txBody>
          <a:bodyPr>
            <a:normAutofit/>
          </a:bodyPr>
          <a:lstStyle/>
          <a:p>
            <a:pPr algn="ctr"/>
            <a:r>
              <a:rPr lang="en-US" sz="2800" b="1" dirty="0">
                <a:latin typeface="Times New Roman" panose="02020603050405020304" pitchFamily="18" charset="0"/>
                <a:cs typeface="Times New Roman" panose="02020603050405020304" pitchFamily="18" charset="0"/>
              </a:rPr>
              <a:t>Access types and views</a:t>
            </a:r>
          </a:p>
        </p:txBody>
      </p:sp>
      <p:pic>
        <p:nvPicPr>
          <p:cNvPr id="4" name="Content Placeholder 3">
            <a:extLst>
              <a:ext uri="{FF2B5EF4-FFF2-40B4-BE49-F238E27FC236}">
                <a16:creationId xmlns:a16="http://schemas.microsoft.com/office/drawing/2014/main" id="{0D9B33CD-8EDB-0B41-BCD4-48E3B6945618}"/>
              </a:ext>
            </a:extLst>
          </p:cNvPr>
          <p:cNvPicPr>
            <a:picLocks noGrp="1" noChangeAspect="1"/>
          </p:cNvPicPr>
          <p:nvPr>
            <p:ph idx="1"/>
          </p:nvPr>
        </p:nvPicPr>
        <p:blipFill>
          <a:blip r:embed="rId3"/>
          <a:stretch>
            <a:fillRect/>
          </a:stretch>
        </p:blipFill>
        <p:spPr>
          <a:xfrm>
            <a:off x="6096000" y="1614488"/>
            <a:ext cx="5447670" cy="4500562"/>
          </a:xfrm>
          <a:prstGeom prst="rect">
            <a:avLst/>
          </a:prstGeom>
        </p:spPr>
      </p:pic>
      <p:sp>
        <p:nvSpPr>
          <p:cNvPr id="5" name="TextBox 4">
            <a:extLst>
              <a:ext uri="{FF2B5EF4-FFF2-40B4-BE49-F238E27FC236}">
                <a16:creationId xmlns:a16="http://schemas.microsoft.com/office/drawing/2014/main" id="{6BFF6F46-4ACB-6A46-9352-DE0915EE6872}"/>
              </a:ext>
            </a:extLst>
          </p:cNvPr>
          <p:cNvSpPr txBox="1"/>
          <p:nvPr/>
        </p:nvSpPr>
        <p:spPr>
          <a:xfrm>
            <a:off x="1057275" y="1636871"/>
            <a:ext cx="4557713" cy="4678204"/>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figure depicts how an employee access is limited to viewing contacts, project team, milestones and Create, Update or Read Tasks. On the other hand, the project manager in Collab has the ability to view and manipulate more things, Create, Read, Update and Delete are the CRUD functions of any web application. In Collab, a project manager may CRUD contacts, clients, projects, milestones, tasks, project team, as well as users. This employs the idea of an admin of a project and their authority over a team.</a:t>
            </a:r>
            <a:endParaRPr lang="en-IN"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640138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BC5A6-F3C1-6B45-B67E-14CF47D159A6}"/>
              </a:ext>
            </a:extLst>
          </p:cNvPr>
          <p:cNvSpPr>
            <a:spLocks noGrp="1"/>
          </p:cNvSpPr>
          <p:nvPr>
            <p:ph type="title"/>
          </p:nvPr>
        </p:nvSpPr>
        <p:spPr>
          <a:xfrm>
            <a:off x="2611808" y="808056"/>
            <a:ext cx="7958331" cy="777857"/>
          </a:xfrm>
        </p:spPr>
        <p:txBody>
          <a:bodyPr>
            <a:normAutofit/>
          </a:bodyPr>
          <a:lstStyle/>
          <a:p>
            <a:pPr algn="ctr"/>
            <a:r>
              <a:rPr lang="en-US" sz="2800" b="1" dirty="0">
                <a:latin typeface="Times New Roman" panose="02020603050405020304" pitchFamily="18" charset="0"/>
                <a:cs typeface="Times New Roman" panose="02020603050405020304" pitchFamily="18" charset="0"/>
              </a:rPr>
              <a:t>Functionality of Projects</a:t>
            </a:r>
          </a:p>
        </p:txBody>
      </p:sp>
      <p:sp>
        <p:nvSpPr>
          <p:cNvPr id="8" name="TextBox 7">
            <a:extLst>
              <a:ext uri="{FF2B5EF4-FFF2-40B4-BE49-F238E27FC236}">
                <a16:creationId xmlns:a16="http://schemas.microsoft.com/office/drawing/2014/main" id="{056DA485-D976-9545-ADB8-131B003E5BEE}"/>
              </a:ext>
            </a:extLst>
          </p:cNvPr>
          <p:cNvSpPr txBox="1"/>
          <p:nvPr/>
        </p:nvSpPr>
        <p:spPr>
          <a:xfrm>
            <a:off x="2234436" y="1549183"/>
            <a:ext cx="237757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Create, Read, Update</a:t>
            </a:r>
          </a:p>
        </p:txBody>
      </p:sp>
      <p:sp>
        <p:nvSpPr>
          <p:cNvPr id="9" name="TextBox 8">
            <a:extLst>
              <a:ext uri="{FF2B5EF4-FFF2-40B4-BE49-F238E27FC236}">
                <a16:creationId xmlns:a16="http://schemas.microsoft.com/office/drawing/2014/main" id="{81662B98-FF5C-2A40-A7FE-01F88B4C48F8}"/>
              </a:ext>
            </a:extLst>
          </p:cNvPr>
          <p:cNvSpPr txBox="1"/>
          <p:nvPr/>
        </p:nvSpPr>
        <p:spPr>
          <a:xfrm>
            <a:off x="8532594" y="3028890"/>
            <a:ext cx="85311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Delete</a:t>
            </a:r>
          </a:p>
        </p:txBody>
      </p:sp>
      <p:pic>
        <p:nvPicPr>
          <p:cNvPr id="10" name="Picture 9" descr="Graphical user interface, application&#10;&#10;Description automatically generated">
            <a:extLst>
              <a:ext uri="{FF2B5EF4-FFF2-40B4-BE49-F238E27FC236}">
                <a16:creationId xmlns:a16="http://schemas.microsoft.com/office/drawing/2014/main" id="{5B0DCD94-4455-F548-8A39-66D3A7DB8FB2}"/>
              </a:ext>
            </a:extLst>
          </p:cNvPr>
          <p:cNvPicPr>
            <a:picLocks noChangeAspect="1"/>
          </p:cNvPicPr>
          <p:nvPr/>
        </p:nvPicPr>
        <p:blipFill rotWithShape="1">
          <a:blip r:embed="rId3"/>
          <a:srcRect t="4103" b="4730"/>
          <a:stretch/>
        </p:blipFill>
        <p:spPr bwMode="auto">
          <a:xfrm>
            <a:off x="2066925" y="1949293"/>
            <a:ext cx="4519613" cy="3048000"/>
          </a:xfrm>
          <a:prstGeom prst="rect">
            <a:avLst/>
          </a:prstGeom>
          <a:ln>
            <a:noFill/>
          </a:ln>
          <a:extLst>
            <a:ext uri="{53640926-AAD7-44D8-BBD7-CCE9431645EC}">
              <a14:shadowObscured xmlns:a14="http://schemas.microsoft.com/office/drawing/2010/main"/>
            </a:ext>
          </a:extLst>
        </p:spPr>
      </p:pic>
      <p:pic>
        <p:nvPicPr>
          <p:cNvPr id="11" name="Picture 10" descr="A screenshot of a computer&#10;&#10;Description automatically generated">
            <a:extLst>
              <a:ext uri="{FF2B5EF4-FFF2-40B4-BE49-F238E27FC236}">
                <a16:creationId xmlns:a16="http://schemas.microsoft.com/office/drawing/2014/main" id="{8107E7A9-220E-354A-A13B-27065B4F5886}"/>
              </a:ext>
            </a:extLst>
          </p:cNvPr>
          <p:cNvPicPr>
            <a:picLocks noChangeAspect="1"/>
          </p:cNvPicPr>
          <p:nvPr/>
        </p:nvPicPr>
        <p:blipFill rotWithShape="1">
          <a:blip r:embed="rId4"/>
          <a:srcRect t="3874" b="5869"/>
          <a:stretch/>
        </p:blipFill>
        <p:spPr bwMode="auto">
          <a:xfrm>
            <a:off x="5110163" y="3568435"/>
            <a:ext cx="4519613" cy="30175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04106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{9034E9C9-B0A4-0844-9693-9CB48E41D59B}tf16401378</Template>
  <TotalTime>66</TotalTime>
  <Words>882</Words>
  <Application>Microsoft Office PowerPoint</Application>
  <PresentationFormat>Widescreen</PresentationFormat>
  <Paragraphs>76</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MS Shell Dlg 2</vt:lpstr>
      <vt:lpstr>Times New Roman</vt:lpstr>
      <vt:lpstr>Wingdings</vt:lpstr>
      <vt:lpstr>Wingdings 3</vt:lpstr>
      <vt:lpstr>Madison</vt:lpstr>
      <vt:lpstr>Emerging Technologies   </vt:lpstr>
      <vt:lpstr>Introduction</vt:lpstr>
      <vt:lpstr>Basis of Collab</vt:lpstr>
      <vt:lpstr>Structural View of Collab</vt:lpstr>
      <vt:lpstr>Implementation</vt:lpstr>
      <vt:lpstr>Login Page </vt:lpstr>
      <vt:lpstr>Dashboard</vt:lpstr>
      <vt:lpstr>Access types and views</vt:lpstr>
      <vt:lpstr>Functionality of Projects</vt:lpstr>
      <vt:lpstr>Deployment using Heroku</vt:lpstr>
      <vt:lpstr>Proposed Future Enhancement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Emerging Technologies   </dc:title>
  <dc:creator>Fatima Aafreen</dc:creator>
  <cp:lastModifiedBy>Affida Haseeb</cp:lastModifiedBy>
  <cp:revision>13</cp:revision>
  <dcterms:created xsi:type="dcterms:W3CDTF">2021-12-07T00:29:18Z</dcterms:created>
  <dcterms:modified xsi:type="dcterms:W3CDTF">2021-12-11T02:13:35Z</dcterms:modified>
</cp:coreProperties>
</file>