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261" r:id="rId5"/>
    <p:sldId id="258" r:id="rId6"/>
    <p:sldId id="352" r:id="rId7"/>
    <p:sldId id="259" r:id="rId8"/>
    <p:sldId id="314" r:id="rId9"/>
    <p:sldId id="260" r:id="rId10"/>
    <p:sldId id="262" r:id="rId11"/>
    <p:sldId id="315" r:id="rId12"/>
    <p:sldId id="316" r:id="rId13"/>
    <p:sldId id="263" r:id="rId14"/>
    <p:sldId id="317" r:id="rId15"/>
    <p:sldId id="264" r:id="rId16"/>
    <p:sldId id="268" r:id="rId17"/>
    <p:sldId id="269" r:id="rId18"/>
    <p:sldId id="270" r:id="rId19"/>
    <p:sldId id="265" r:id="rId20"/>
    <p:sldId id="271" r:id="rId21"/>
    <p:sldId id="318" r:id="rId22"/>
    <p:sldId id="266" r:id="rId23"/>
    <p:sldId id="267" r:id="rId24"/>
    <p:sldId id="319" r:id="rId25"/>
    <p:sldId id="272" r:id="rId26"/>
    <p:sldId id="320" r:id="rId27"/>
    <p:sldId id="284" r:id="rId28"/>
    <p:sldId id="328" r:id="rId29"/>
    <p:sldId id="285" r:id="rId30"/>
    <p:sldId id="321" r:id="rId31"/>
    <p:sldId id="327" r:id="rId32"/>
    <p:sldId id="274" r:id="rId33"/>
    <p:sldId id="275" r:id="rId34"/>
    <p:sldId id="322" r:id="rId35"/>
    <p:sldId id="286" r:id="rId36"/>
    <p:sldId id="276" r:id="rId37"/>
    <p:sldId id="331" r:id="rId38"/>
    <p:sldId id="329" r:id="rId39"/>
    <p:sldId id="330" r:id="rId40"/>
    <p:sldId id="287" r:id="rId41"/>
    <p:sldId id="288" r:id="rId42"/>
    <p:sldId id="332" r:id="rId43"/>
    <p:sldId id="277" r:id="rId44"/>
    <p:sldId id="278" r:id="rId45"/>
    <p:sldId id="333" r:id="rId46"/>
    <p:sldId id="279" r:id="rId47"/>
    <p:sldId id="342" r:id="rId48"/>
    <p:sldId id="324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280" r:id="rId58"/>
    <p:sldId id="281" r:id="rId59"/>
    <p:sldId id="325" r:id="rId60"/>
    <p:sldId id="282" r:id="rId61"/>
    <p:sldId id="283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53" r:id="rId75"/>
    <p:sldId id="301" r:id="rId76"/>
    <p:sldId id="302" r:id="rId77"/>
    <p:sldId id="303" r:id="rId78"/>
    <p:sldId id="304" r:id="rId79"/>
    <p:sldId id="305" r:id="rId80"/>
    <p:sldId id="306" r:id="rId81"/>
    <p:sldId id="351" r:id="rId82"/>
    <p:sldId id="308" r:id="rId83"/>
    <p:sldId id="309" r:id="rId84"/>
    <p:sldId id="310" r:id="rId85"/>
    <p:sldId id="307" r:id="rId86"/>
    <p:sldId id="326" r:id="rId87"/>
    <p:sldId id="311" r:id="rId88"/>
    <p:sldId id="312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1: 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/>
              <a:t>Makine 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Soyutlama:</a:t>
            </a:r>
          </a:p>
          <a:p>
            <a:pPr lvl="1"/>
            <a:r>
              <a:rPr lang="tr-TR" dirty="0" smtClean="0"/>
              <a:t>İşlemci – süreç</a:t>
            </a:r>
          </a:p>
          <a:p>
            <a:pPr lvl="1"/>
            <a:r>
              <a:rPr lang="tr-TR" dirty="0" smtClean="0"/>
              <a:t>Depolama – dosya</a:t>
            </a:r>
          </a:p>
          <a:p>
            <a:pPr lvl="1"/>
            <a:r>
              <a:rPr lang="tr-TR" dirty="0" smtClean="0"/>
              <a:t>Bellek – adres uzayı</a:t>
            </a:r>
          </a:p>
          <a:p>
            <a:pPr lvl="1"/>
            <a:endParaRPr lang="tr-TR" dirty="0"/>
          </a:p>
          <a:p>
            <a:r>
              <a:rPr lang="tr-TR" dirty="0" smtClean="0"/>
              <a:t>4 tip çalışan:</a:t>
            </a:r>
          </a:p>
          <a:p>
            <a:pPr lvl="1"/>
            <a:r>
              <a:rPr lang="tr-TR" dirty="0" smtClean="0"/>
              <a:t>Donanım tasarımcısı</a:t>
            </a:r>
          </a:p>
          <a:p>
            <a:pPr lvl="1"/>
            <a:r>
              <a:rPr lang="tr-TR" dirty="0" smtClean="0"/>
              <a:t>Çekirdek tasarımcısı</a:t>
            </a:r>
          </a:p>
          <a:p>
            <a:pPr lvl="1"/>
            <a:r>
              <a:rPr lang="tr-TR" dirty="0" smtClean="0"/>
              <a:t>Uygulama geliştirici</a:t>
            </a:r>
          </a:p>
          <a:p>
            <a:pPr lvl="1"/>
            <a:r>
              <a:rPr lang="tr-TR" dirty="0" smtClean="0"/>
              <a:t>Son kullanıcı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6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Birden çok programın aynı anda çalışmasına izin </a:t>
            </a:r>
            <a:r>
              <a:rPr lang="tr-TR" dirty="0" smtClean="0"/>
              <a:t>verir.</a:t>
            </a:r>
          </a:p>
          <a:p>
            <a:r>
              <a:rPr lang="tr-TR" dirty="0" smtClean="0"/>
              <a:t>Bellek, </a:t>
            </a:r>
            <a:r>
              <a:rPr lang="tr-TR" dirty="0"/>
              <a:t>G/Ç </a:t>
            </a:r>
            <a:r>
              <a:rPr lang="tr-TR" dirty="0" smtClean="0"/>
              <a:t>cihazları </a:t>
            </a:r>
            <a:r>
              <a:rPr lang="tr-TR" dirty="0"/>
              <a:t>ve diğer kaynakları </a:t>
            </a:r>
            <a:r>
              <a:rPr lang="tr-TR" dirty="0" smtClean="0"/>
              <a:t>yönetir </a:t>
            </a:r>
            <a:r>
              <a:rPr lang="tr-TR" dirty="0"/>
              <a:t>ve </a:t>
            </a:r>
            <a:r>
              <a:rPr lang="tr-TR" dirty="0" smtClean="0"/>
              <a:t>korur.</a:t>
            </a:r>
          </a:p>
          <a:p>
            <a:r>
              <a:rPr lang="tr-TR" dirty="0" smtClean="0"/>
              <a:t>Kaynakları </a:t>
            </a:r>
            <a:r>
              <a:rPr lang="tr-TR" dirty="0"/>
              <a:t>iki farklı şekilde </a:t>
            </a:r>
            <a:r>
              <a:rPr lang="tr-TR" dirty="0" smtClean="0"/>
              <a:t>paylaşır.</a:t>
            </a:r>
          </a:p>
          <a:p>
            <a:pPr lvl="1"/>
            <a:r>
              <a:rPr lang="tr-TR" dirty="0" smtClean="0"/>
              <a:t>Zaman</a:t>
            </a:r>
          </a:p>
          <a:p>
            <a:pPr lvl="1"/>
            <a:r>
              <a:rPr lang="tr-TR" dirty="0" smtClean="0"/>
              <a:t>Boşluk</a:t>
            </a:r>
            <a:endParaRPr lang="tr-TR" dirty="0"/>
          </a:p>
          <a:p>
            <a:r>
              <a:rPr lang="tr-TR" dirty="0" smtClean="0"/>
              <a:t>Birçok program aynı anda yazdırmak isterse ne olur?</a:t>
            </a:r>
          </a:p>
          <a:p>
            <a:r>
              <a:rPr lang="tr-TR" dirty="0"/>
              <a:t>Her sürecin kaynak </a:t>
            </a:r>
            <a:r>
              <a:rPr lang="tr-TR" dirty="0" smtClean="0"/>
              <a:t>kullanımı/ihtiyacı </a:t>
            </a:r>
            <a:r>
              <a:rPr lang="tr-TR" dirty="0"/>
              <a:t>nasıl hesaplanır</a:t>
            </a:r>
            <a:r>
              <a:rPr lang="tr-TR" dirty="0" smtClean="0"/>
              <a:t>?</a:t>
            </a:r>
          </a:p>
          <a:p>
            <a:r>
              <a:rPr lang="tr-TR" dirty="0"/>
              <a:t>Kaynaklar </a:t>
            </a:r>
            <a:r>
              <a:rPr lang="tr-TR" dirty="0" err="1" smtClean="0"/>
              <a:t>çoklanırsa</a:t>
            </a:r>
            <a:r>
              <a:rPr lang="tr-TR" dirty="0" smtClean="0"/>
              <a:t>, adalet </a:t>
            </a:r>
            <a:r>
              <a:rPr lang="tr-TR" dirty="0"/>
              <a:t>ve verimlilik nasıl sağlanır?</a:t>
            </a:r>
          </a:p>
        </p:txBody>
      </p:sp>
    </p:spTree>
    <p:extLst>
      <p:ext uri="{BB962C8B-B14F-4D97-AF65-F5344CB8AC3E}">
        <p14:creationId xmlns:p14="http://schemas.microsoft.com/office/powerpoint/2010/main" val="2205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Vakum Tüpleri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ve yavaş</a:t>
            </a:r>
          </a:p>
          <a:p>
            <a:r>
              <a:rPr lang="tr-TR" dirty="0"/>
              <a:t>Mühendisler </a:t>
            </a:r>
            <a:r>
              <a:rPr lang="tr-TR" dirty="0" smtClean="0"/>
              <a:t>tasarlar</a:t>
            </a:r>
            <a:r>
              <a:rPr lang="tr-TR" dirty="0"/>
              <a:t>, inşa eder, çalıştırır ve bakımını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Makine </a:t>
            </a:r>
            <a:r>
              <a:rPr lang="tr-TR" dirty="0"/>
              <a:t>diliyle veya kablolar kullanılarak </a:t>
            </a:r>
            <a:r>
              <a:rPr lang="tr-TR" dirty="0" smtClean="0"/>
              <a:t>programlanır</a:t>
            </a:r>
          </a:p>
          <a:p>
            <a:r>
              <a:rPr lang="tr-TR" dirty="0" smtClean="0"/>
              <a:t>Takılabilir kartlar ile çalışır</a:t>
            </a:r>
          </a:p>
          <a:p>
            <a:r>
              <a:rPr lang="tr-TR" dirty="0" smtClean="0"/>
              <a:t>Ağırlıklı </a:t>
            </a:r>
            <a:r>
              <a:rPr lang="tr-TR" dirty="0"/>
              <a:t>olarak sayısal </a:t>
            </a:r>
            <a:r>
              <a:rPr lang="tr-TR" dirty="0" smtClean="0"/>
              <a:t>hesaplamalar yapar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1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Bilgisayarlar 3. nesle benzer performansa sahiptir, ancak fiyatları büyük ölçüde </a:t>
            </a:r>
            <a:r>
              <a:rPr lang="tr-TR" dirty="0" smtClean="0"/>
              <a:t>düşmüştür</a:t>
            </a:r>
          </a:p>
          <a:p>
            <a:r>
              <a:rPr lang="tr-TR" dirty="0" smtClean="0"/>
              <a:t>CP/M: İlk </a:t>
            </a:r>
            <a:r>
              <a:rPr lang="tr-TR" dirty="0"/>
              <a:t>disk tabanlı işletim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1980</a:t>
            </a:r>
            <a:r>
              <a:rPr lang="tr-TR" dirty="0"/>
              <a:t>, IBM PC, </a:t>
            </a:r>
            <a:r>
              <a:rPr lang="tr-TR" dirty="0" smtClean="0"/>
              <a:t>Basic Interpreter, </a:t>
            </a:r>
            <a:r>
              <a:rPr lang="tr-TR" dirty="0"/>
              <a:t>DOS, </a:t>
            </a:r>
            <a:r>
              <a:rPr lang="tr-TR" dirty="0" smtClean="0"/>
              <a:t>MS-DOS</a:t>
            </a:r>
          </a:p>
          <a:p>
            <a:r>
              <a:rPr lang="tr-TR" dirty="0" smtClean="0"/>
              <a:t>GUI, Lisa, Apple</a:t>
            </a:r>
            <a:r>
              <a:rPr lang="tr-TR" dirty="0"/>
              <a:t>: kullanıcı </a:t>
            </a:r>
            <a:r>
              <a:rPr lang="tr-TR" dirty="0" smtClean="0"/>
              <a:t>dostu</a:t>
            </a:r>
          </a:p>
          <a:p>
            <a:r>
              <a:rPr lang="tr-TR" dirty="0" smtClean="0"/>
              <a:t>Grafik </a:t>
            </a:r>
            <a:r>
              <a:rPr lang="tr-TR" dirty="0" err="1" smtClean="0"/>
              <a:t>arayüzlü</a:t>
            </a:r>
            <a:r>
              <a:rPr lang="tr-TR" dirty="0" smtClean="0"/>
              <a:t> MS-DOS, Win95/98/ME, </a:t>
            </a:r>
            <a:r>
              <a:rPr lang="tr-TR" dirty="0" err="1" smtClean="0"/>
              <a:t>winNT</a:t>
            </a:r>
            <a:r>
              <a:rPr lang="tr-TR" dirty="0" smtClean="0"/>
              <a:t>/XP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64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Bilgisayarın beyni</a:t>
            </a:r>
          </a:p>
          <a:p>
            <a:r>
              <a:rPr lang="tr-TR" dirty="0" smtClean="0"/>
              <a:t>Komutu </a:t>
            </a:r>
            <a:r>
              <a:rPr lang="tr-TR" dirty="0"/>
              <a:t>bellekten alır ve </a:t>
            </a:r>
            <a:r>
              <a:rPr lang="tr-TR" dirty="0" smtClean="0"/>
              <a:t>yürütür</a:t>
            </a:r>
          </a:p>
          <a:p>
            <a:r>
              <a:rPr lang="tr-TR" dirty="0" smtClean="0"/>
              <a:t>CPU </a:t>
            </a:r>
            <a:r>
              <a:rPr lang="tr-TR" dirty="0"/>
              <a:t>Döngüsü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Getir (</a:t>
            </a:r>
            <a:r>
              <a:rPr lang="tr-TR" dirty="0" err="1" smtClean="0"/>
              <a:t>fetch</a:t>
            </a:r>
            <a:r>
              <a:rPr lang="tr-TR" dirty="0" smtClean="0"/>
              <a:t>), </a:t>
            </a:r>
            <a:r>
              <a:rPr lang="tr-TR" dirty="0"/>
              <a:t>kodunu </a:t>
            </a:r>
            <a:r>
              <a:rPr lang="tr-TR" dirty="0" smtClean="0"/>
              <a:t>çöz (</a:t>
            </a:r>
            <a:r>
              <a:rPr lang="tr-TR" dirty="0" err="1" smtClean="0"/>
              <a:t>decode</a:t>
            </a:r>
            <a:r>
              <a:rPr lang="tr-TR" dirty="0" smtClean="0"/>
              <a:t>), yürüt (</a:t>
            </a:r>
            <a:r>
              <a:rPr lang="tr-TR" dirty="0" err="1" smtClean="0"/>
              <a:t>execute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CPU</a:t>
            </a:r>
            <a:r>
              <a:rPr lang="tr-TR" dirty="0"/>
              <a:t>, </a:t>
            </a:r>
            <a:r>
              <a:rPr lang="tr-TR" dirty="0" smtClean="0"/>
              <a:t>değişken </a:t>
            </a:r>
            <a:r>
              <a:rPr lang="tr-TR" dirty="0"/>
              <a:t>ve geçici </a:t>
            </a:r>
            <a:r>
              <a:rPr lang="tr-TR" dirty="0" smtClean="0"/>
              <a:t>sonuçları saklamak için yazmaçlara sahiptir:</a:t>
            </a:r>
          </a:p>
          <a:p>
            <a:pPr lvl="1"/>
            <a:r>
              <a:rPr lang="tr-TR" dirty="0" smtClean="0"/>
              <a:t>Bellekten yazmaca yükle</a:t>
            </a:r>
          </a:p>
          <a:p>
            <a:pPr lvl="1"/>
            <a:r>
              <a:rPr lang="tr-TR" dirty="0" smtClean="0"/>
              <a:t>Yazmaçtan belleğe sakla</a:t>
            </a:r>
          </a:p>
          <a:p>
            <a:r>
              <a:rPr lang="tr-TR" dirty="0" smtClean="0"/>
              <a:t>Program </a:t>
            </a:r>
            <a:r>
              <a:rPr lang="tr-TR" dirty="0"/>
              <a:t>sayacı: </a:t>
            </a:r>
            <a:r>
              <a:rPr lang="tr-TR" dirty="0" smtClean="0"/>
              <a:t>işletilecek bir </a:t>
            </a:r>
            <a:r>
              <a:rPr lang="tr-TR" dirty="0"/>
              <a:t>sonraki </a:t>
            </a:r>
            <a:r>
              <a:rPr lang="tr-TR" dirty="0" smtClean="0"/>
              <a:t>komut</a:t>
            </a:r>
          </a:p>
          <a:p>
            <a:r>
              <a:rPr lang="tr-TR" dirty="0" err="1" smtClean="0"/>
              <a:t>Yığıt</a:t>
            </a:r>
            <a:r>
              <a:rPr lang="tr-TR" dirty="0" smtClean="0"/>
              <a:t> </a:t>
            </a:r>
            <a:r>
              <a:rPr lang="tr-TR" dirty="0"/>
              <a:t>işaretçisi: geçerli </a:t>
            </a:r>
            <a:r>
              <a:rPr lang="tr-TR" dirty="0" err="1" smtClean="0"/>
              <a:t>yığıtın</a:t>
            </a:r>
            <a:r>
              <a:rPr lang="tr-TR" dirty="0" smtClean="0"/>
              <a:t> en üstü</a:t>
            </a:r>
          </a:p>
          <a:p>
            <a:r>
              <a:rPr lang="tr-TR" dirty="0" smtClean="0"/>
              <a:t>PSW</a:t>
            </a:r>
            <a:r>
              <a:rPr lang="tr-TR" dirty="0"/>
              <a:t>: program durum sözcüğü, öncelik, </a:t>
            </a:r>
            <a:r>
              <a:rPr lang="tr-TR" dirty="0" err="1" smtClean="0"/>
              <a:t>mod</a:t>
            </a:r>
            <a:r>
              <a:rPr lang="tr-TR" dirty="0" smtClean="0"/>
              <a:t>, …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7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RAM,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değiştirilebilir, hızlı, pahalı</a:t>
            </a:r>
            <a:endParaRPr lang="tr-TR" dirty="0"/>
          </a:p>
          <a:p>
            <a:r>
              <a:rPr lang="tr-TR" dirty="0" smtClean="0"/>
              <a:t>ROM, (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değiştirilemez, hızlı, ucuz</a:t>
            </a:r>
            <a:endParaRPr lang="tr-TR" dirty="0"/>
          </a:p>
          <a:p>
            <a:pPr lvl="1"/>
            <a:r>
              <a:rPr lang="tr-TR" dirty="0" smtClean="0"/>
              <a:t>BIOS, İşletim sistemi yükleyici ..</a:t>
            </a:r>
            <a:endParaRPr lang="tr-TR" dirty="0"/>
          </a:p>
          <a:p>
            <a:r>
              <a:rPr lang="tr-TR" dirty="0"/>
              <a:t>EEPROM (</a:t>
            </a:r>
            <a:r>
              <a:rPr lang="tr-TR" dirty="0" err="1"/>
              <a:t>Electrically</a:t>
            </a:r>
            <a:r>
              <a:rPr lang="tr-TR" dirty="0"/>
              <a:t> </a:t>
            </a:r>
            <a:r>
              <a:rPr lang="tr-TR" dirty="0" err="1"/>
              <a:t>Erasable</a:t>
            </a:r>
            <a:r>
              <a:rPr lang="tr-TR" dirty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ROM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Yeniden yazılabilir, yavaş</a:t>
            </a:r>
            <a:endParaRPr lang="tr-TR" dirty="0"/>
          </a:p>
          <a:p>
            <a:pPr lvl="1"/>
            <a:r>
              <a:rPr lang="tr-TR" dirty="0" smtClean="0"/>
              <a:t>Taşınabilir müzik oynatıcılarındaki diskler ..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33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Modern </a:t>
            </a:r>
            <a:r>
              <a:rPr lang="tr-TR" dirty="0" smtClean="0"/>
              <a:t>bilgisayar </a:t>
            </a:r>
            <a:r>
              <a:rPr lang="tr-TR" dirty="0"/>
              <a:t>çok karmaşıktır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Uygulama </a:t>
            </a:r>
            <a:r>
              <a:rPr lang="tr-TR" dirty="0"/>
              <a:t>programcısının her detayı </a:t>
            </a:r>
            <a:r>
              <a:rPr lang="tr-TR" dirty="0" smtClean="0"/>
              <a:t>bilmesi </a:t>
            </a:r>
            <a:r>
              <a:rPr lang="tr-TR" dirty="0"/>
              <a:t>imkansızdır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Kaynakları daha </a:t>
            </a:r>
            <a:r>
              <a:rPr lang="tr-TR" dirty="0"/>
              <a:t>iyi, daha basit, </a:t>
            </a:r>
            <a:r>
              <a:rPr lang="tr-TR" dirty="0" smtClean="0"/>
              <a:t>ve daha sade yönetebilmek </a:t>
            </a:r>
            <a:r>
              <a:rPr lang="tr-TR" dirty="0"/>
              <a:t>için bir bilgisayar yazılımı katmanı </a:t>
            </a:r>
            <a:r>
              <a:rPr lang="tr-TR" dirty="0" smtClean="0"/>
              <a:t>gereklidir.</a:t>
            </a:r>
          </a:p>
          <a:p>
            <a:r>
              <a:rPr lang="tr-TR" dirty="0" smtClean="0"/>
              <a:t>Çeşitli işletim sistemleri; Windows, Linux, </a:t>
            </a:r>
            <a:r>
              <a:rPr lang="tr-TR" dirty="0" err="1" smtClean="0"/>
              <a:t>MacOS</a:t>
            </a:r>
            <a:endParaRPr lang="tr-TR" dirty="0" smtClean="0"/>
          </a:p>
          <a:p>
            <a:r>
              <a:rPr lang="tr-TR" dirty="0"/>
              <a:t>Kullanıcı, kabuk veya </a:t>
            </a:r>
            <a:r>
              <a:rPr lang="tr-TR" dirty="0" smtClean="0"/>
              <a:t>GKA </a:t>
            </a:r>
            <a:r>
              <a:rPr lang="tr-TR" dirty="0"/>
              <a:t>ile etkileşime </a:t>
            </a:r>
            <a:r>
              <a:rPr lang="tr-TR" dirty="0" smtClean="0"/>
              <a:t>girer.</a:t>
            </a:r>
          </a:p>
          <a:p>
            <a:r>
              <a:rPr lang="tr-TR" dirty="0" smtClean="0"/>
              <a:t>Kabuk ve GKA </a:t>
            </a:r>
            <a:r>
              <a:rPr lang="tr-TR" dirty="0"/>
              <a:t>işletim sisteminin bir parçası mı?</a:t>
            </a:r>
            <a:endParaRPr lang="tr-TR" dirty="0" smtClean="0"/>
          </a:p>
          <a:p>
            <a:r>
              <a:rPr lang="tr-TR" dirty="0"/>
              <a:t>Aygıt sürücüsü işletim sisteminin bir parçası mı?</a:t>
            </a:r>
          </a:p>
        </p:txBody>
      </p:sp>
    </p:spTree>
    <p:extLst>
      <p:ext uri="{BB962C8B-B14F-4D97-AF65-F5344CB8AC3E}">
        <p14:creationId xmlns:p14="http://schemas.microsoft.com/office/powerpoint/2010/main" val="3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Bellek, bilgisayarın verileri alıp depoladığı </a:t>
            </a:r>
            <a:r>
              <a:rPr lang="tr-TR" dirty="0" smtClean="0"/>
              <a:t>yerdir</a:t>
            </a:r>
          </a:p>
          <a:p>
            <a:r>
              <a:rPr lang="tr-TR" dirty="0" smtClean="0"/>
              <a:t>İdeal </a:t>
            </a:r>
            <a:r>
              <a:rPr lang="tr-TR" dirty="0"/>
              <a:t>olarak, </a:t>
            </a:r>
            <a:r>
              <a:rPr lang="tr-TR" dirty="0" smtClean="0"/>
              <a:t>çip şeklinde ve büyük olmalıdır</a:t>
            </a:r>
          </a:p>
          <a:p>
            <a:r>
              <a:rPr lang="tr-TR" dirty="0" smtClean="0"/>
              <a:t>Bellek hiyerarşisi göz önünde bulundurulmalıdır</a:t>
            </a:r>
          </a:p>
          <a:p>
            <a:r>
              <a:rPr lang="tr-TR" dirty="0" smtClean="0"/>
              <a:t>Önbellek </a:t>
            </a:r>
            <a:r>
              <a:rPr lang="tr-TR" dirty="0"/>
              <a:t>satırları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Bellek, önbellek </a:t>
            </a:r>
            <a:r>
              <a:rPr lang="tr-TR" dirty="0"/>
              <a:t>satırlarına </a:t>
            </a:r>
            <a:r>
              <a:rPr lang="tr-TR" dirty="0" smtClean="0"/>
              <a:t>bölünür; </a:t>
            </a:r>
            <a:r>
              <a:rPr lang="tr-TR" dirty="0"/>
              <a:t>en çok kullanılanlar </a:t>
            </a:r>
            <a:r>
              <a:rPr lang="tr-TR" dirty="0" smtClean="0"/>
              <a:t>önbellekte saklanır</a:t>
            </a:r>
          </a:p>
          <a:p>
            <a:pPr lvl="1"/>
            <a:r>
              <a:rPr lang="tr-TR" dirty="0" err="1" smtClean="0"/>
              <a:t>Cache</a:t>
            </a:r>
            <a:r>
              <a:rPr lang="tr-TR" dirty="0" smtClean="0"/>
              <a:t> hit/</a:t>
            </a:r>
            <a:r>
              <a:rPr lang="tr-TR" dirty="0" err="1" smtClean="0"/>
              <a:t>miss</a:t>
            </a:r>
            <a:r>
              <a:rPr lang="tr-TR" dirty="0" smtClean="0"/>
              <a:t>, aranan verinin önbellekte olup/olmaması</a:t>
            </a:r>
          </a:p>
          <a:p>
            <a:pPr lvl="1"/>
            <a:r>
              <a:rPr lang="tr-TR" dirty="0" smtClean="0"/>
              <a:t>Performansı </a:t>
            </a:r>
            <a:r>
              <a:rPr lang="tr-TR" dirty="0"/>
              <a:t>artırmak için kullanılır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bellek, önbellek satırlarına bölünmüştür (64 bayt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</a:t>
            </a:r>
            <a:r>
              <a:rPr lang="tr-TR" dirty="0"/>
              <a:t>. satırda 0-63, 2. satırda </a:t>
            </a:r>
            <a:r>
              <a:rPr lang="tr-TR" dirty="0" smtClean="0"/>
              <a:t>64-127</a:t>
            </a:r>
          </a:p>
          <a:p>
            <a:r>
              <a:rPr lang="tr-TR" dirty="0" smtClean="0"/>
              <a:t>Program </a:t>
            </a:r>
            <a:r>
              <a:rPr lang="tr-TR" dirty="0"/>
              <a:t>bir </a:t>
            </a:r>
            <a:r>
              <a:rPr lang="tr-TR" dirty="0" smtClean="0"/>
              <a:t>sözcük (</a:t>
            </a:r>
            <a:r>
              <a:rPr lang="tr-TR" dirty="0" err="1" smtClean="0"/>
              <a:t>word</a:t>
            </a:r>
            <a:r>
              <a:rPr lang="tr-TR" dirty="0" smtClean="0"/>
              <a:t>) </a:t>
            </a:r>
            <a:r>
              <a:rPr lang="tr-TR" dirty="0"/>
              <a:t>okuduğunda, </a:t>
            </a:r>
            <a:r>
              <a:rPr lang="tr-TR" dirty="0" smtClean="0"/>
              <a:t>donanım önbellekte </a:t>
            </a:r>
            <a:r>
              <a:rPr lang="tr-TR" dirty="0"/>
              <a:t>olup olmadığını kontrol eder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Önbellekte ise, </a:t>
            </a:r>
            <a:r>
              <a:rPr lang="tr-TR" dirty="0" err="1" smtClean="0"/>
              <a:t>cache</a:t>
            </a:r>
            <a:r>
              <a:rPr lang="tr-TR" dirty="0" smtClean="0"/>
              <a:t> hit olur </a:t>
            </a:r>
            <a:r>
              <a:rPr lang="tr-TR" dirty="0"/>
              <a:t>(2 </a:t>
            </a:r>
            <a:r>
              <a:rPr lang="tr-TR" dirty="0" smtClean="0"/>
              <a:t>döngü </a:t>
            </a:r>
            <a:r>
              <a:rPr lang="tr-TR" dirty="0" err="1" smtClean="0"/>
              <a:t>cycle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Değilse, veri yolu üzerinden ana bellekten talep et (maliyetli)</a:t>
            </a:r>
          </a:p>
          <a:p>
            <a:r>
              <a:rPr lang="tr-TR" dirty="0" smtClean="0"/>
              <a:t>Önbellek pahalı olduğundan boyutu sınırlıdır</a:t>
            </a:r>
          </a:p>
          <a:p>
            <a:r>
              <a:rPr lang="tr-TR" dirty="0" smtClean="0"/>
              <a:t>Önbellek hiyerarşilere </a:t>
            </a:r>
            <a:r>
              <a:rPr lang="tr-TR" dirty="0"/>
              <a:t>sahip </a:t>
            </a:r>
            <a:r>
              <a:rPr lang="tr-TR" dirty="0" smtClean="0"/>
              <a:t>olabilir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Ucuz, büyük, Yavaş</a:t>
            </a:r>
            <a:endParaRPr lang="tr-TR" dirty="0" smtClean="0"/>
          </a:p>
          <a:p>
            <a:r>
              <a:rPr lang="tr-TR" dirty="0" smtClean="0"/>
              <a:t>Mekanik hareketlere ihtiyaç</a:t>
            </a:r>
          </a:p>
          <a:p>
            <a:r>
              <a:rPr lang="tr-TR" dirty="0" smtClean="0"/>
              <a:t>Bir </a:t>
            </a:r>
            <a:r>
              <a:rPr lang="tr-TR" dirty="0"/>
              <a:t>veya daha fazla </a:t>
            </a:r>
            <a:r>
              <a:rPr lang="tr-TR" dirty="0" smtClean="0"/>
              <a:t>kez tabla </a:t>
            </a:r>
            <a:r>
              <a:rPr lang="tr-TR" dirty="0" smtClean="0"/>
              <a:t>döndürme</a:t>
            </a:r>
          </a:p>
          <a:p>
            <a:r>
              <a:rPr lang="tr-TR" dirty="0" err="1" smtClean="0"/>
              <a:t>Arm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cylinder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, </a:t>
            </a:r>
            <a:r>
              <a:rPr lang="tr-TR" dirty="0" err="1" smtClean="0"/>
              <a:t>head</a:t>
            </a:r>
            <a:r>
              <a:rPr lang="tr-TR" dirty="0" smtClean="0"/>
              <a:t>, </a:t>
            </a:r>
            <a:r>
              <a:rPr lang="tr-TR" dirty="0" err="1" smtClean="0"/>
              <a:t>checksum</a:t>
            </a:r>
            <a:endParaRPr lang="tr-TR" dirty="0" smtClean="0"/>
          </a:p>
          <a:p>
            <a:pPr lvl="1"/>
            <a:r>
              <a:rPr lang="tr-TR" dirty="0"/>
              <a:t>y</a:t>
            </a:r>
            <a:r>
              <a:rPr lang="tr-TR" dirty="0" smtClean="0"/>
              <a:t> diskinde x sektörünü oku komutunu alır. x ve y bilgisini [</a:t>
            </a:r>
            <a:r>
              <a:rPr lang="en-US" dirty="0" smtClean="0"/>
              <a:t>cylinder</a:t>
            </a:r>
            <a:r>
              <a:rPr lang="en-US" dirty="0"/>
              <a:t>, sector, </a:t>
            </a:r>
            <a:r>
              <a:rPr lang="en-US" dirty="0" smtClean="0"/>
              <a:t>head</a:t>
            </a:r>
            <a:r>
              <a:rPr lang="tr-TR" dirty="0" smtClean="0"/>
              <a:t>]</a:t>
            </a:r>
            <a:r>
              <a:rPr lang="en-US" dirty="0" smtClean="0"/>
              <a:t> </a:t>
            </a:r>
            <a:r>
              <a:rPr lang="tr-TR" dirty="0" smtClean="0"/>
              <a:t>adres şekline çevirir. Kolu doğru silindire hareket ettirir. Kafanın doğru sektör üzerine gelmesini bekler. Sürücüden gelen bitleri okur ve saklar. Sağlama yapar. Okunan bitleri sözcük olarak bellekte saklar. </a:t>
            </a:r>
            <a:endParaRPr lang="en-US" dirty="0"/>
          </a:p>
          <a:p>
            <a:pPr lvl="1"/>
            <a:endParaRPr lang="tr-TR" dirty="0" smtClean="0"/>
          </a:p>
          <a:p>
            <a:r>
              <a:rPr lang="tr-TR" dirty="0" smtClean="0"/>
              <a:t>Disk</a:t>
            </a:r>
            <a:r>
              <a:rPr lang="tr-TR" dirty="0"/>
              <a:t>, Sanal Belleğin uygulanmasına yardımcı </a:t>
            </a:r>
            <a:r>
              <a:rPr lang="tr-TR" dirty="0" smtClean="0"/>
              <a:t>olur</a:t>
            </a:r>
          </a:p>
          <a:p>
            <a:pPr lvl="1"/>
            <a:r>
              <a:rPr lang="tr-TR" dirty="0" smtClean="0"/>
              <a:t>Yeterli </a:t>
            </a:r>
            <a:r>
              <a:rPr lang="tr-TR" dirty="0"/>
              <a:t>bellek olmadığında, depolama alanı olarak diskler </a:t>
            </a:r>
            <a:r>
              <a:rPr lang="tr-TR" dirty="0" smtClean="0"/>
              <a:t>kullanılır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21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parça: bir denetleyici ve bir </a:t>
            </a:r>
            <a:r>
              <a:rPr lang="tr-TR" dirty="0" smtClean="0"/>
              <a:t>aygıt</a:t>
            </a:r>
          </a:p>
          <a:p>
            <a:r>
              <a:rPr lang="tr-TR" dirty="0" smtClean="0"/>
              <a:t>Denetleyici</a:t>
            </a:r>
            <a:r>
              <a:rPr lang="tr-TR" dirty="0"/>
              <a:t>: işletim sistemine daha basit bir </a:t>
            </a:r>
            <a:r>
              <a:rPr lang="tr-TR" dirty="0" smtClean="0"/>
              <a:t>arayüz sağlar</a:t>
            </a:r>
          </a:p>
          <a:p>
            <a:r>
              <a:rPr lang="tr-TR" dirty="0" smtClean="0"/>
              <a:t>Aygıt </a:t>
            </a:r>
            <a:r>
              <a:rPr lang="tr-TR" dirty="0"/>
              <a:t>sürücüsü: denetleyiciyle konuşur, komut verir ve </a:t>
            </a:r>
            <a:r>
              <a:rPr lang="tr-TR" dirty="0" smtClean="0"/>
              <a:t>yanıt alır</a:t>
            </a:r>
          </a:p>
          <a:p>
            <a:r>
              <a:rPr lang="tr-TR" dirty="0" smtClean="0"/>
              <a:t>Meşgul </a:t>
            </a:r>
            <a:r>
              <a:rPr lang="tr-TR" dirty="0"/>
              <a:t>bekleme/kesme/DMA</a:t>
            </a:r>
          </a:p>
        </p:txBody>
      </p:sp>
    </p:spTree>
    <p:extLst>
      <p:ext uri="{BB962C8B-B14F-4D97-AF65-F5344CB8AC3E}">
        <p14:creationId xmlns:p14="http://schemas.microsoft.com/office/powerpoint/2010/main" val="29529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Aygıt Sürücüsü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sistemi denetleyiciyle konuşur. (komut verir, yanıt alır)</a:t>
            </a:r>
          </a:p>
          <a:p>
            <a:r>
              <a:rPr lang="tr-TR" dirty="0" smtClean="0"/>
              <a:t>Denetleyici üreticileri, </a:t>
            </a:r>
            <a:r>
              <a:rPr lang="tr-TR" dirty="0"/>
              <a:t>her işletim sistemi için bir sürücü </a:t>
            </a:r>
            <a:r>
              <a:rPr lang="tr-TR" dirty="0" smtClean="0"/>
              <a:t>sağlar</a:t>
            </a:r>
          </a:p>
          <a:p>
            <a:r>
              <a:rPr lang="tr-TR" dirty="0" smtClean="0"/>
              <a:t>Sürücü, </a:t>
            </a:r>
            <a:r>
              <a:rPr lang="tr-TR" dirty="0"/>
              <a:t>çekirdek </a:t>
            </a:r>
            <a:r>
              <a:rPr lang="tr-TR" dirty="0" err="1"/>
              <a:t>modunda</a:t>
            </a:r>
            <a:r>
              <a:rPr lang="tr-TR" dirty="0"/>
              <a:t>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Denetleyici</a:t>
            </a:r>
            <a:r>
              <a:rPr lang="tr-TR" dirty="0"/>
              <a:t>, sürücüyle iletişim kurmak için </a:t>
            </a:r>
            <a:r>
              <a:rPr lang="tr-TR" dirty="0" smtClean="0"/>
              <a:t>yazmaçlar kullanır.</a:t>
            </a:r>
          </a:p>
          <a:p>
            <a:r>
              <a:rPr lang="tr-TR" dirty="0" smtClean="0"/>
              <a:t>Üç </a:t>
            </a:r>
            <a:r>
              <a:rPr lang="tr-TR" dirty="0"/>
              <a:t>iletişim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Sorgulama (</a:t>
            </a:r>
            <a:r>
              <a:rPr lang="tr-TR" dirty="0" err="1" smtClean="0"/>
              <a:t>polling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Kesmeler (</a:t>
            </a:r>
            <a:r>
              <a:rPr lang="tr-TR" dirty="0" err="1" smtClean="0"/>
              <a:t>interrupt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15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 - </a:t>
            </a:r>
            <a:r>
              <a:rPr lang="tr-TR" dirty="0" smtClean="0"/>
              <a:t>Sorgulama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Sürücü, denetleyiciye komut </a:t>
            </a:r>
            <a:r>
              <a:rPr lang="tr-TR" dirty="0" smtClean="0"/>
              <a:t>verir</a:t>
            </a:r>
          </a:p>
          <a:p>
            <a:r>
              <a:rPr lang="tr-TR" dirty="0" smtClean="0"/>
              <a:t>Sürücü</a:t>
            </a:r>
            <a:r>
              <a:rPr lang="tr-TR" dirty="0"/>
              <a:t>, </a:t>
            </a:r>
            <a:r>
              <a:rPr lang="tr-TR" dirty="0" smtClean="0"/>
              <a:t>aygıt hazır </a:t>
            </a:r>
            <a:r>
              <a:rPr lang="tr-TR" dirty="0"/>
              <a:t>olana kadar </a:t>
            </a:r>
            <a:r>
              <a:rPr lang="tr-TR" dirty="0" smtClean="0"/>
              <a:t>sorgular</a:t>
            </a:r>
          </a:p>
          <a:p>
            <a:pPr lvl="1"/>
            <a:r>
              <a:rPr lang="tr-TR" dirty="0" smtClean="0"/>
              <a:t>Örneğin</a:t>
            </a:r>
            <a:r>
              <a:rPr lang="tr-TR" dirty="0"/>
              <a:t>, bir sonraki karakteri kabul etmeye hazır olana kadar yazıcı denetleyicisine karakter </a:t>
            </a:r>
            <a:r>
              <a:rPr lang="tr-TR" dirty="0" smtClean="0"/>
              <a:t>gönder </a:t>
            </a:r>
            <a:r>
              <a:rPr lang="tr-TR" dirty="0"/>
              <a:t>ve </a:t>
            </a:r>
            <a:r>
              <a:rPr lang="tr-TR" dirty="0" smtClean="0"/>
              <a:t>sorgula</a:t>
            </a:r>
          </a:p>
          <a:p>
            <a:r>
              <a:rPr lang="tr-TR" dirty="0" smtClean="0"/>
              <a:t>Büyük </a:t>
            </a:r>
            <a:r>
              <a:rPr lang="tr-TR" dirty="0"/>
              <a:t>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Programlanmış </a:t>
            </a:r>
            <a:r>
              <a:rPr lang="tr-TR" dirty="0"/>
              <a:t>G/Ç olarak </a:t>
            </a:r>
            <a:r>
              <a:rPr lang="tr-TR" dirty="0" smtClean="0"/>
              <a:t>adlandırılır, artık kullanılmıyor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</a:p>
          <a:p>
            <a:r>
              <a:rPr lang="tr-TR" dirty="0" smtClean="0"/>
              <a:t>G/Ç işlemi bittiğinde kesme üret</a:t>
            </a:r>
          </a:p>
          <a:p>
            <a:r>
              <a:rPr lang="tr-TR" dirty="0" smtClean="0"/>
              <a:t>İşlem yapılırken işlemcinin başka işler </a:t>
            </a:r>
          </a:p>
          <a:p>
            <a:pPr marL="0" indent="0">
              <a:buNone/>
            </a:pPr>
            <a:r>
              <a:rPr lang="tr-TR" dirty="0" smtClean="0"/>
              <a:t>yapmasına izin ver.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DMA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Özel (denetleyici) yonga</a:t>
            </a:r>
          </a:p>
          <a:p>
            <a:r>
              <a:rPr lang="tr-TR" dirty="0"/>
              <a:t>Bellek ile veri transferinde işlemci kullanmaktan kaçınır</a:t>
            </a:r>
          </a:p>
          <a:p>
            <a:r>
              <a:rPr lang="tr-TR" dirty="0" smtClean="0"/>
              <a:t>İşlemci, yongaya aktarım hakkında gerekli bilgileri verir</a:t>
            </a:r>
          </a:p>
          <a:p>
            <a:r>
              <a:rPr lang="tr-TR" dirty="0" smtClean="0"/>
              <a:t>Yonga işlem bittiğinde kesme üretir.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4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Veriyolları, </a:t>
            </a:r>
            <a:r>
              <a:rPr lang="tr-TR" dirty="0"/>
              <a:t>bilgisayar </a:t>
            </a:r>
            <a:r>
              <a:rPr lang="tr-TR" dirty="0" smtClean="0"/>
              <a:t>bileşenleri arasında veri </a:t>
            </a:r>
            <a:r>
              <a:rPr lang="tr-TR" dirty="0"/>
              <a:t>ve sinyallerin taşınması için kullanılan </a:t>
            </a:r>
            <a:r>
              <a:rPr lang="tr-TR" dirty="0" smtClean="0"/>
              <a:t>yapılardır. Örneğin</a:t>
            </a:r>
            <a:r>
              <a:rPr lang="tr-TR" dirty="0"/>
              <a:t>, işlemci, bellek, G/Ç cihazları arasında veri taşır.</a:t>
            </a:r>
          </a:p>
          <a:p>
            <a:r>
              <a:rPr lang="tr-TR" dirty="0" smtClean="0"/>
              <a:t>Genişliği </a:t>
            </a:r>
            <a:r>
              <a:rPr lang="tr-TR" dirty="0"/>
              <a:t>ve hızı açısından değişebilir. Örneğin, PCI, PCI-Express, USB gibi.</a:t>
            </a:r>
          </a:p>
          <a:p>
            <a:r>
              <a:rPr lang="tr-TR" dirty="0" smtClean="0"/>
              <a:t>Veri taşınma yönetiminden işletim </a:t>
            </a:r>
            <a:r>
              <a:rPr lang="tr-TR" dirty="0"/>
              <a:t>sistemi </a:t>
            </a:r>
            <a:r>
              <a:rPr lang="tr-TR" dirty="0" smtClean="0"/>
              <a:t>sorumludur.</a:t>
            </a:r>
            <a:endParaRPr lang="tr-TR" dirty="0"/>
          </a:p>
          <a:p>
            <a:r>
              <a:rPr lang="tr-TR" dirty="0" smtClean="0"/>
              <a:t>Bilgisayarın </a:t>
            </a:r>
            <a:r>
              <a:rPr lang="tr-TR" dirty="0"/>
              <a:t>performansını ve kullanılabilirliğini etkiler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Eskiden bir veri yolu vardı, yetmeyince daha hızlı (PCI), özelleştirilmiş (SCSI, USB) veri yolları çıktı.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X86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7" y="1825625"/>
            <a:ext cx="6117900" cy="41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Pentium Sistem 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1029" descr="D:\b\b4\IBM\0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690688"/>
            <a:ext cx="59594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Bilgisayarın Ayağa Kalkması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BIOS: temel </a:t>
            </a:r>
            <a:r>
              <a:rPr lang="tr-TR" dirty="0"/>
              <a:t>giriş/çıkış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Ana kartta yer alır, </a:t>
            </a:r>
            <a:r>
              <a:rPr lang="tr-TR" dirty="0"/>
              <a:t>düşük seviye </a:t>
            </a:r>
            <a:r>
              <a:rPr lang="tr-TR" dirty="0" smtClean="0"/>
              <a:t>G/Ç yazılımı</a:t>
            </a:r>
          </a:p>
          <a:p>
            <a:r>
              <a:rPr lang="tr-TR" dirty="0" smtClean="0"/>
              <a:t>Bellek, </a:t>
            </a:r>
            <a:r>
              <a:rPr lang="tr-TR" dirty="0"/>
              <a:t>klavye ve diğer temel cihazları kontrol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 </a:t>
            </a:r>
            <a:r>
              <a:rPr lang="tr-TR" dirty="0" smtClean="0"/>
              <a:t>belirler (disket</a:t>
            </a:r>
            <a:r>
              <a:rPr lang="tr-TR" dirty="0"/>
              <a:t>, CD-ROM, </a:t>
            </a:r>
            <a:r>
              <a:rPr lang="tr-TR" dirty="0" smtClean="0"/>
              <a:t>disk)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aygıtının ilk sektörü belleğe </a:t>
            </a:r>
            <a:r>
              <a:rPr lang="tr-TR" dirty="0" smtClean="0"/>
              <a:t>okunur</a:t>
            </a:r>
          </a:p>
          <a:p>
            <a:r>
              <a:rPr lang="tr-TR" dirty="0" smtClean="0"/>
              <a:t>Sektör</a:t>
            </a:r>
            <a:r>
              <a:rPr lang="tr-TR" dirty="0"/>
              <a:t>, hangi bölümün aktif olduğunu kontrol etmek için program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Ardından</a:t>
            </a:r>
            <a:r>
              <a:rPr lang="tr-TR" dirty="0"/>
              <a:t>, ikincil bir önyükleyici belleğe </a:t>
            </a:r>
            <a:r>
              <a:rPr lang="tr-TR" dirty="0" smtClean="0"/>
              <a:t>okunur</a:t>
            </a:r>
          </a:p>
          <a:p>
            <a:r>
              <a:rPr lang="tr-TR" dirty="0"/>
              <a:t>İ</a:t>
            </a:r>
            <a:r>
              <a:rPr lang="tr-TR" dirty="0" smtClean="0"/>
              <a:t>şletim sistemi </a:t>
            </a:r>
            <a:r>
              <a:rPr lang="tr-TR" dirty="0"/>
              <a:t>aktif bölümden </a:t>
            </a:r>
            <a:r>
              <a:rPr lang="tr-TR" dirty="0" smtClean="0"/>
              <a:t>okunur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Anabilgisayar </a:t>
            </a:r>
            <a:r>
              <a:rPr lang="tr-TR" dirty="0" smtClean="0"/>
              <a:t>(</a:t>
            </a:r>
            <a:r>
              <a:rPr lang="tr-TR" dirty="0" err="1" smtClean="0"/>
              <a:t>mainframe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Sunucu (server)</a:t>
            </a:r>
          </a:p>
          <a:p>
            <a:r>
              <a:rPr lang="tr-TR" dirty="0" smtClean="0"/>
              <a:t>Çoklu işlemci </a:t>
            </a:r>
            <a:r>
              <a:rPr lang="tr-TR" dirty="0" smtClean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</a:t>
            </a:r>
          </a:p>
          <a:p>
            <a:r>
              <a:rPr lang="tr-TR" dirty="0" smtClean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7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Anabilgisayar (</a:t>
            </a:r>
            <a:r>
              <a:rPr lang="tr-TR" dirty="0" err="1"/>
              <a:t>mainframe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</a:t>
            </a:r>
            <a:r>
              <a:rPr lang="tr-TR" dirty="0"/>
              <a:t>ve karmaşık bilgisayar sistemleri için tasarlanmıştır.</a:t>
            </a:r>
          </a:p>
          <a:p>
            <a:r>
              <a:rPr lang="tr-TR" dirty="0" smtClean="0"/>
              <a:t>Çoklu </a:t>
            </a:r>
            <a:r>
              <a:rPr lang="tr-TR" dirty="0"/>
              <a:t>kullanıcı ve çoklu işlem desteği sunar.</a:t>
            </a:r>
          </a:p>
          <a:p>
            <a:r>
              <a:rPr lang="tr-TR" dirty="0" smtClean="0"/>
              <a:t>Yüksek </a:t>
            </a:r>
            <a:r>
              <a:rPr lang="tr-TR" dirty="0"/>
              <a:t>performans, yüksek güvenilirlik ve yüksek kullanılabilirlik için tasarlanmıştır.</a:t>
            </a:r>
          </a:p>
          <a:p>
            <a:r>
              <a:rPr lang="tr-TR" dirty="0" smtClean="0"/>
              <a:t>Büyük </a:t>
            </a:r>
            <a:r>
              <a:rPr lang="tr-TR" dirty="0"/>
              <a:t>veri setleri ve yüksek trafikli işlemler için kullanılır.</a:t>
            </a:r>
          </a:p>
          <a:p>
            <a:r>
              <a:rPr lang="tr-TR" dirty="0" smtClean="0"/>
              <a:t>Endüstriyel </a:t>
            </a:r>
            <a:r>
              <a:rPr lang="tr-TR" dirty="0"/>
              <a:t>ve kurumsal uygulamalar için kullanılır.</a:t>
            </a:r>
          </a:p>
          <a:p>
            <a:r>
              <a:rPr lang="tr-TR" dirty="0" smtClean="0"/>
              <a:t>IBM </a:t>
            </a:r>
            <a:r>
              <a:rPr lang="tr-TR" dirty="0"/>
              <a:t>z/OS, </a:t>
            </a:r>
            <a:r>
              <a:rPr lang="tr-TR" dirty="0" err="1"/>
              <a:t>Unisys</a:t>
            </a:r>
            <a:r>
              <a:rPr lang="tr-TR" dirty="0"/>
              <a:t> MCP, </a:t>
            </a:r>
            <a:r>
              <a:rPr lang="tr-TR" dirty="0" err="1"/>
              <a:t>Fujitsu</a:t>
            </a:r>
            <a:r>
              <a:rPr lang="tr-TR" dirty="0"/>
              <a:t> BS2000/OSD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8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(server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Çoklu </a:t>
            </a:r>
            <a:r>
              <a:rPr lang="tr-TR" dirty="0"/>
              <a:t>kullanıcı, çoklu işlem ve yüksek kullanılabilirlik için optimize edilmiştir.</a:t>
            </a:r>
          </a:p>
          <a:p>
            <a:r>
              <a:rPr lang="tr-TR" dirty="0" smtClean="0"/>
              <a:t>Sunucu </a:t>
            </a:r>
            <a:r>
              <a:rPr lang="tr-TR" dirty="0"/>
              <a:t>cihazlarında veri depolama, dosya paylaşımı, veritabanı işlemleri, web sunucusu hizmetleri ve diğer hizmetleri sağlar.</a:t>
            </a:r>
          </a:p>
          <a:p>
            <a:r>
              <a:rPr lang="tr-TR" dirty="0" smtClean="0"/>
              <a:t>Sunucu </a:t>
            </a:r>
            <a:r>
              <a:rPr lang="tr-TR" dirty="0"/>
              <a:t>işletim sistemleri, kurumsal ve endüstriyel ortamlarda yaygın olarak kullanılır.</a:t>
            </a:r>
          </a:p>
          <a:p>
            <a:r>
              <a:rPr lang="tr-TR" dirty="0" smtClean="0"/>
              <a:t>Kuruluşların </a:t>
            </a:r>
            <a:r>
              <a:rPr lang="tr-TR" dirty="0"/>
              <a:t>veri merkezleri, bulut bilişim ve diğer hizmetleri sağlamak için kullanılır.</a:t>
            </a:r>
            <a:endParaRPr lang="tr-TR" dirty="0"/>
          </a:p>
          <a:p>
            <a:r>
              <a:rPr lang="tr-TR" dirty="0"/>
              <a:t>Windows Server, Linux, UNIX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57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işlemci </a:t>
            </a:r>
            <a:r>
              <a:rPr lang="tr-TR" dirty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Birden </a:t>
            </a:r>
            <a:r>
              <a:rPr lang="tr-TR" dirty="0"/>
              <a:t>fazla işlemciye sahip bilgisayarlarda paralel işlemleri gerçekleştirmek için kullanılır.</a:t>
            </a:r>
          </a:p>
          <a:p>
            <a:r>
              <a:rPr lang="tr-TR" dirty="0" smtClean="0"/>
              <a:t>İşlemlerin </a:t>
            </a:r>
            <a:r>
              <a:rPr lang="tr-TR" dirty="0"/>
              <a:t>işlemci üzerinde aynı anda çalışmasını sağlar ve bu sayede işlemlerin hızını arttırır.</a:t>
            </a:r>
          </a:p>
          <a:p>
            <a:r>
              <a:rPr lang="tr-TR" dirty="0" smtClean="0"/>
              <a:t>Linux</a:t>
            </a:r>
            <a:r>
              <a:rPr lang="tr-TR" dirty="0"/>
              <a:t>, UNIX, Windows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Ev </a:t>
            </a:r>
            <a:r>
              <a:rPr lang="tr-TR" dirty="0"/>
              <a:t>kullanıcıları, öğrenciler ve küçük işletmeler </a:t>
            </a:r>
            <a:r>
              <a:rPr lang="tr-TR" dirty="0" smtClean="0"/>
              <a:t>için </a:t>
            </a:r>
            <a:r>
              <a:rPr lang="tr-TR" dirty="0"/>
              <a:t>tasarlanmıştır.</a:t>
            </a:r>
          </a:p>
          <a:p>
            <a:r>
              <a:rPr lang="tr-TR" dirty="0" smtClean="0"/>
              <a:t>Kullanıcıların çeşitli </a:t>
            </a:r>
            <a:r>
              <a:rPr lang="tr-TR" dirty="0"/>
              <a:t>uygulamaları ve yazılımları yüklemek, internette gezinmek ve dosyaları yönetmek gibi işlemleri gerçekleştirmek için kullanılır.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/>
              <a:t>dostu </a:t>
            </a:r>
            <a:r>
              <a:rPr lang="tr-TR" dirty="0" err="1" smtClean="0"/>
              <a:t>arayüzler</a:t>
            </a:r>
            <a:r>
              <a:rPr lang="tr-TR" dirty="0" smtClean="0"/>
              <a:t> </a:t>
            </a:r>
            <a:r>
              <a:rPr lang="tr-TR" dirty="0"/>
              <a:t>ve kolay kullanımı </a:t>
            </a:r>
            <a:r>
              <a:rPr lang="tr-TR" dirty="0" smtClean="0"/>
              <a:t>sunar.</a:t>
            </a:r>
            <a:endParaRPr lang="tr-TR" dirty="0"/>
          </a:p>
          <a:p>
            <a:r>
              <a:rPr lang="tr-TR" dirty="0"/>
              <a:t>Windows, </a:t>
            </a:r>
            <a:r>
              <a:rPr lang="tr-TR" dirty="0" err="1"/>
              <a:t>MacOS</a:t>
            </a:r>
            <a:r>
              <a:rPr lang="tr-TR" dirty="0"/>
              <a:t>, Linux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Taşınabilir </a:t>
            </a:r>
            <a:r>
              <a:rPr lang="tr-TR" dirty="0"/>
              <a:t>cihazlar için tasarlanmıştır</a:t>
            </a:r>
            <a:r>
              <a:rPr lang="tr-TR" dirty="0" smtClean="0"/>
              <a:t>. (akıllı </a:t>
            </a:r>
            <a:r>
              <a:rPr lang="tr-TR" dirty="0"/>
              <a:t>telefonlar, </a:t>
            </a:r>
            <a:r>
              <a:rPr lang="tr-TR" dirty="0" smtClean="0"/>
              <a:t>tabletler)</a:t>
            </a:r>
            <a:endParaRPr lang="tr-TR" dirty="0"/>
          </a:p>
          <a:p>
            <a:r>
              <a:rPr lang="tr-TR" dirty="0" smtClean="0"/>
              <a:t>İnternet </a:t>
            </a:r>
            <a:r>
              <a:rPr lang="tr-TR" dirty="0"/>
              <a:t>erişimi, e-posta, sosyal medya, </a:t>
            </a:r>
            <a:r>
              <a:rPr lang="tr-TR" dirty="0" err="1"/>
              <a:t>navigasyon</a:t>
            </a:r>
            <a:r>
              <a:rPr lang="tr-TR" dirty="0"/>
              <a:t>, müzik ve video oynatma </a:t>
            </a:r>
            <a:r>
              <a:rPr lang="tr-TR" dirty="0" smtClean="0"/>
              <a:t>gibi hizmetler </a:t>
            </a:r>
            <a:r>
              <a:rPr lang="tr-TR" dirty="0"/>
              <a:t>sağlar.</a:t>
            </a:r>
          </a:p>
          <a:p>
            <a:r>
              <a:rPr lang="tr-TR" dirty="0" err="1" smtClean="0"/>
              <a:t>iOS</a:t>
            </a:r>
            <a:r>
              <a:rPr lang="tr-TR" dirty="0"/>
              <a:t>, </a:t>
            </a:r>
            <a:r>
              <a:rPr lang="tr-TR" dirty="0" err="1"/>
              <a:t>Android</a:t>
            </a:r>
            <a:r>
              <a:rPr lang="tr-TR" dirty="0"/>
              <a:t>, Windows Phone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Otomatikleştirilmiş </a:t>
            </a:r>
            <a:r>
              <a:rPr lang="tr-TR" dirty="0"/>
              <a:t>sistemler, cep telefonları, ev otomasyonu, araba sistemleri, hava taşıtları </a:t>
            </a:r>
            <a:r>
              <a:rPr lang="tr-TR" dirty="0" smtClean="0"/>
              <a:t>gibi </a:t>
            </a:r>
            <a:r>
              <a:rPr lang="tr-TR" dirty="0"/>
              <a:t>cihazlar için </a:t>
            </a:r>
            <a:r>
              <a:rPr lang="tr-TR" dirty="0" smtClean="0"/>
              <a:t>tasarlanmıştır.</a:t>
            </a:r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ve cihazların özelliklerini optimize etmek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Linux, </a:t>
            </a:r>
            <a:r>
              <a:rPr lang="tr-TR" dirty="0" err="1"/>
              <a:t>VxWorks</a:t>
            </a:r>
            <a:r>
              <a:rPr lang="tr-TR" dirty="0"/>
              <a:t>, QNX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Sensör</a:t>
            </a:r>
            <a:r>
              <a:rPr lang="tr-TR" dirty="0" smtClean="0"/>
              <a:t>, </a:t>
            </a:r>
            <a:r>
              <a:rPr lang="tr-TR" dirty="0" err="1" smtClean="0"/>
              <a:t>IoT</a:t>
            </a:r>
            <a:r>
              <a:rPr lang="tr-TR" dirty="0" smtClean="0"/>
              <a:t>, M2M </a:t>
            </a:r>
            <a:r>
              <a:rPr lang="tr-TR" dirty="0"/>
              <a:t>ağları </a:t>
            </a:r>
            <a:r>
              <a:rPr lang="tr-TR" dirty="0" smtClean="0"/>
              <a:t>için </a:t>
            </a:r>
            <a:r>
              <a:rPr lang="tr-TR" dirty="0"/>
              <a:t>tasarlanmıştır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err="1" smtClean="0"/>
              <a:t>Sensör</a:t>
            </a:r>
            <a:r>
              <a:rPr lang="tr-TR" dirty="0" smtClean="0"/>
              <a:t> </a:t>
            </a:r>
            <a:r>
              <a:rPr lang="tr-TR" dirty="0"/>
              <a:t>verilerini toplamak, işlemek ve iletmek için kullanılır.</a:t>
            </a:r>
          </a:p>
          <a:p>
            <a:r>
              <a:rPr lang="tr-TR" dirty="0" smtClean="0"/>
              <a:t>Enerji </a:t>
            </a:r>
            <a:r>
              <a:rPr lang="tr-TR" dirty="0"/>
              <a:t>verimliliği ve güç tüketimi için optimize edilmiştir.</a:t>
            </a:r>
          </a:p>
          <a:p>
            <a:r>
              <a:rPr lang="tr-TR" dirty="0" err="1" smtClean="0"/>
              <a:t>TinyOS</a:t>
            </a:r>
            <a:r>
              <a:rPr lang="tr-TR" dirty="0"/>
              <a:t>, </a:t>
            </a:r>
            <a:r>
              <a:rPr lang="tr-TR" dirty="0" err="1"/>
              <a:t>Contiki</a:t>
            </a:r>
            <a:r>
              <a:rPr lang="tr-TR" dirty="0"/>
              <a:t>, RIOT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7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Zaman kritik </a:t>
            </a:r>
            <a:r>
              <a:rPr lang="tr-TR" dirty="0"/>
              <a:t>işlemlerin zamanında yerine getirilmesi için gerçek zamanlı uygulamalar </a:t>
            </a:r>
            <a:r>
              <a:rPr lang="tr-TR" dirty="0" smtClean="0"/>
              <a:t>tarafından kullanılır</a:t>
            </a:r>
            <a:r>
              <a:rPr lang="tr-TR" dirty="0"/>
              <a:t>.</a:t>
            </a:r>
          </a:p>
          <a:p>
            <a:r>
              <a:rPr lang="tr-TR" dirty="0" smtClean="0"/>
              <a:t>Ses</a:t>
            </a:r>
            <a:r>
              <a:rPr lang="tr-TR" dirty="0"/>
              <a:t>, video, hareket ve diğer </a:t>
            </a:r>
            <a:r>
              <a:rPr lang="tr-TR" dirty="0" err="1"/>
              <a:t>sensör</a:t>
            </a:r>
            <a:r>
              <a:rPr lang="tr-TR" dirty="0"/>
              <a:t> verilerini işlemek için kullanılır.</a:t>
            </a:r>
          </a:p>
          <a:p>
            <a:r>
              <a:rPr lang="tr-TR" dirty="0" smtClean="0"/>
              <a:t>Tahmin </a:t>
            </a:r>
            <a:r>
              <a:rPr lang="tr-TR" dirty="0"/>
              <a:t>ve kontrol uygulamaları, otomatik </a:t>
            </a:r>
            <a:r>
              <a:rPr lang="tr-TR" dirty="0" smtClean="0"/>
              <a:t>sistemler, </a:t>
            </a:r>
            <a:r>
              <a:rPr lang="tr-TR" dirty="0"/>
              <a:t>tren kontrol </a:t>
            </a:r>
            <a:r>
              <a:rPr lang="tr-TR" dirty="0" smtClean="0"/>
              <a:t>sistemleri, askeri araçlar gibi alanlarda kullanılır.</a:t>
            </a:r>
            <a:endParaRPr lang="tr-TR" dirty="0"/>
          </a:p>
          <a:p>
            <a:r>
              <a:rPr lang="tr-TR" dirty="0" err="1" smtClean="0"/>
              <a:t>VxWorks</a:t>
            </a:r>
            <a:r>
              <a:rPr lang="tr-TR" dirty="0"/>
              <a:t>, QNX, </a:t>
            </a:r>
            <a:r>
              <a:rPr lang="tr-TR" dirty="0" err="1"/>
              <a:t>RTLinux</a:t>
            </a:r>
            <a:r>
              <a:rPr lang="tr-TR" dirty="0"/>
              <a:t>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kart (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Akıllı kartlar, </a:t>
            </a:r>
            <a:r>
              <a:rPr lang="tr-TR" dirty="0"/>
              <a:t>küçük boyutlu ve güvenli cihazlar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Kimlik </a:t>
            </a:r>
            <a:r>
              <a:rPr lang="tr-TR" dirty="0"/>
              <a:t>doğrulama, para transferi, elektronik </a:t>
            </a:r>
            <a:r>
              <a:rPr lang="tr-TR" dirty="0" smtClean="0"/>
              <a:t>para, </a:t>
            </a:r>
            <a:r>
              <a:rPr lang="tr-TR" dirty="0" err="1" smtClean="0"/>
              <a:t>kriptografik</a:t>
            </a:r>
            <a:r>
              <a:rPr lang="tr-TR" dirty="0" smtClean="0"/>
              <a:t> </a:t>
            </a:r>
            <a:r>
              <a:rPr lang="tr-TR" dirty="0"/>
              <a:t>işlemler ve güvenli veri depolama için kullanılır.</a:t>
            </a:r>
          </a:p>
          <a:p>
            <a:r>
              <a:rPr lang="tr-TR" dirty="0" smtClean="0"/>
              <a:t>Kredi </a:t>
            </a:r>
            <a:r>
              <a:rPr lang="tr-TR" dirty="0"/>
              <a:t>kartları, banka kartları, yolcu uçuş kartları, kimlik kartları ve diğer kartlar için kullanılır.</a:t>
            </a:r>
            <a:endParaRPr lang="tr-TR" dirty="0"/>
          </a:p>
          <a:p>
            <a:r>
              <a:rPr lang="tr-TR" dirty="0" err="1"/>
              <a:t>JavaCard</a:t>
            </a:r>
            <a:r>
              <a:rPr lang="tr-TR" dirty="0"/>
              <a:t>, MULTOS …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1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tarafından yürütülen </a:t>
            </a:r>
            <a:r>
              <a:rPr lang="tr-TR" dirty="0" smtClean="0"/>
              <a:t>programlardır, işletim </a:t>
            </a:r>
            <a:r>
              <a:rPr lang="tr-TR" dirty="0"/>
              <a:t>sistemi tarafından </a:t>
            </a:r>
            <a:r>
              <a:rPr lang="tr-TR" dirty="0" smtClean="0"/>
              <a:t>yönetilir. </a:t>
            </a:r>
          </a:p>
          <a:p>
            <a:r>
              <a:rPr lang="tr-TR" dirty="0" smtClean="0"/>
              <a:t>Bir programın çalıştırılabilmesi için gerekli tüm bilgiyi tutan konteyner olarak düşünülebilir. </a:t>
            </a:r>
            <a:r>
              <a:rPr lang="tr-TR" dirty="0" smtClean="0"/>
              <a:t>Süreç tablosunda tutulurlar.</a:t>
            </a:r>
            <a:endParaRPr lang="tr-TR" dirty="0" smtClean="0"/>
          </a:p>
          <a:p>
            <a:r>
              <a:rPr lang="tr-TR" dirty="0" smtClean="0"/>
              <a:t>İşletim sistemi tarafından atanmış kaynaklar </a:t>
            </a:r>
            <a:r>
              <a:rPr lang="tr-TR" dirty="0"/>
              <a:t>(örneğin bellek, CPU) </a:t>
            </a:r>
            <a:r>
              <a:rPr lang="tr-TR" dirty="0" smtClean="0"/>
              <a:t>ile ilişkilidir</a:t>
            </a:r>
            <a:r>
              <a:rPr lang="tr-TR" dirty="0" smtClean="0"/>
              <a:t>. Diğer süreçlerle konuşabilirler (IPC).</a:t>
            </a:r>
            <a:endParaRPr lang="tr-TR" dirty="0"/>
          </a:p>
          <a:p>
            <a:r>
              <a:rPr lang="tr-TR" dirty="0" smtClean="0"/>
              <a:t>Bellekte </a:t>
            </a:r>
            <a:r>
              <a:rPr lang="tr-TR" dirty="0"/>
              <a:t>saklanır ve </a:t>
            </a:r>
            <a:r>
              <a:rPr lang="tr-TR" dirty="0" smtClean="0"/>
              <a:t>yürütülürler. </a:t>
            </a:r>
            <a:r>
              <a:rPr lang="tr-TR" dirty="0"/>
              <a:t>Adres uzayı ile ilişkilidir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Adres uzayı: 0-4G, </a:t>
            </a:r>
            <a:r>
              <a:rPr lang="tr-TR" dirty="0"/>
              <a:t>yürütülebilir program, programın verileri ve </a:t>
            </a:r>
            <a:r>
              <a:rPr lang="tr-TR" dirty="0" smtClean="0"/>
              <a:t>yığını</a:t>
            </a:r>
          </a:p>
          <a:p>
            <a:r>
              <a:rPr lang="tr-TR" dirty="0" smtClean="0"/>
              <a:t>Yazmaçlar, </a:t>
            </a:r>
            <a:r>
              <a:rPr lang="tr-TR" dirty="0"/>
              <a:t>dosyalar, alarmlar, ilgili </a:t>
            </a:r>
            <a:r>
              <a:rPr lang="tr-TR" dirty="0" smtClean="0"/>
              <a:t>süreçler…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Süreç ağacı. A süreci, B ve C olmak üzere 2 çocuk süreç başlatır. B süreci D, E ve F olmak üzere 3 çocuk süreç başlatır. 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76158"/>
            <a:ext cx="4732998" cy="372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Kavram olarak bir </a:t>
            </a:r>
            <a:r>
              <a:rPr lang="tr-TR" dirty="0" smtClean="0"/>
              <a:t>süreç tarafından </a:t>
            </a:r>
            <a:r>
              <a:rPr lang="tr-TR" dirty="0"/>
              <a:t>kullanılan </a:t>
            </a:r>
            <a:r>
              <a:rPr lang="tr-TR" dirty="0" smtClean="0"/>
              <a:t>bellek</a:t>
            </a:r>
          </a:p>
          <a:p>
            <a:r>
              <a:rPr lang="tr-TR" dirty="0" smtClean="0"/>
              <a:t>İşletim sistemi, </a:t>
            </a:r>
            <a:r>
              <a:rPr lang="tr-TR" dirty="0"/>
              <a:t>bellekte aynı anda birden çok </a:t>
            </a:r>
            <a:r>
              <a:rPr lang="tr-TR" dirty="0" smtClean="0"/>
              <a:t>sürece izin verir</a:t>
            </a:r>
          </a:p>
          <a:p>
            <a:r>
              <a:rPr lang="tr-TR" dirty="0" smtClean="0"/>
              <a:t>Bazı </a:t>
            </a:r>
            <a:r>
              <a:rPr lang="tr-TR" dirty="0"/>
              <a:t>işlemler, fiziksel olarak mevcut olandan daha fazla belleğe ihtiyaç </a:t>
            </a:r>
            <a:r>
              <a:rPr lang="tr-TR" dirty="0" smtClean="0"/>
              <a:t>duyar, bu durumda </a:t>
            </a:r>
            <a:r>
              <a:rPr lang="tr-TR" dirty="0"/>
              <a:t>sanal </a:t>
            </a:r>
            <a:r>
              <a:rPr lang="tr-TR" dirty="0" smtClean="0"/>
              <a:t>bellek devreye girer.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 descr="C:\B\b4\JPG\foo\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43" y="1928313"/>
            <a:ext cx="6754313" cy="3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 </a:t>
            </a:r>
            <a:r>
              <a:rPr lang="tr-TR" dirty="0"/>
              <a:t>depolama birimleridir.</a:t>
            </a:r>
          </a:p>
          <a:p>
            <a:r>
              <a:rPr lang="tr-TR" dirty="0"/>
              <a:t>Dosyalar, veri, metin, resim, video, ses ve diğer türlerde olabilir.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veri depolama işlemleri gerçekleştirilir.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belirlenen dizin yapısına göre saklanır.</a:t>
            </a:r>
          </a:p>
          <a:p>
            <a:r>
              <a:rPr lang="tr-TR" dirty="0" smtClean="0"/>
              <a:t>Kullanıcılar </a:t>
            </a:r>
            <a:r>
              <a:rPr lang="tr-TR" dirty="0"/>
              <a:t>tarafından </a:t>
            </a:r>
            <a:r>
              <a:rPr lang="tr-TR" dirty="0" smtClean="0"/>
              <a:t>erişilebilir, okunabilir</a:t>
            </a:r>
            <a:r>
              <a:rPr lang="tr-TR" dirty="0"/>
              <a:t>, yazılabilir veya silinebilir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 tabanlı (disk), karakter tabanlı (yazıcı, modem) olabilir.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Örnek dosya sistemi.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1" y="1690688"/>
            <a:ext cx="70438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(</a:t>
            </a:r>
            <a:r>
              <a:rPr lang="tr-TR" dirty="0" err="1" smtClean="0"/>
              <a:t>mount</a:t>
            </a:r>
            <a:r>
              <a:rPr lang="tr-TR" dirty="0" smtClean="0"/>
              <a:t>) önce</a:t>
            </a:r>
            <a:r>
              <a:rPr lang="tr-TR" dirty="0"/>
              <a:t>, CD-ROM'daki dosyalara erişilemez.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Bağlandıktan </a:t>
            </a:r>
            <a:r>
              <a:rPr lang="tr-TR" dirty="0"/>
              <a:t>sonra, dosya hiyerarşisinin bir parçasıdırlar.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4" y="3080825"/>
            <a:ext cx="9128956" cy="3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2 süreç boru (</a:t>
            </a:r>
            <a:r>
              <a:rPr lang="tr-TR" dirty="0" err="1" smtClean="0"/>
              <a:t>pipe</a:t>
            </a:r>
            <a:r>
              <a:rPr lang="tr-TR" dirty="0" smtClean="0"/>
              <a:t>) ile bağlanmış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0" y="3231845"/>
            <a:ext cx="4915755" cy="20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çağrıları, işletim sistemi tarafından sağlanan hizmetlere erişmek için kullanılır. Örneğin, dosya işlemleri, bellek yönetimi, zaman hizmetleri,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tanımlanmış bir </a:t>
            </a:r>
            <a:r>
              <a:rPr lang="tr-TR" dirty="0" err="1"/>
              <a:t>arayüze</a:t>
            </a:r>
            <a:r>
              <a:rPr lang="tr-TR" dirty="0"/>
              <a:t> göre gerçekleştirilir.</a:t>
            </a:r>
          </a:p>
          <a:p>
            <a:r>
              <a:rPr lang="tr-TR" dirty="0"/>
              <a:t>Sistem çağrıları, uygulama programları tarafından kullanılır ve işletim sistemi tarafından yürütülür</a:t>
            </a:r>
            <a:r>
              <a:rPr lang="tr-TR" dirty="0" smtClean="0"/>
              <a:t>.</a:t>
            </a:r>
          </a:p>
          <a:p>
            <a:r>
              <a:rPr lang="tr-TR" dirty="0"/>
              <a:t>Sistem çağrıları sistemden sisteme değişir, ancak temel kavramlar benzerdir.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/>
              <a:t>, buffer,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  <a:r>
              <a:rPr lang="tr-TR" dirty="0" smtClean="0"/>
              <a:t> sistem </a:t>
            </a:r>
          </a:p>
          <a:p>
            <a:pPr marL="0" indent="0">
              <a:buNone/>
            </a:pPr>
            <a:r>
              <a:rPr lang="tr-TR" dirty="0" smtClean="0"/>
              <a:t>çağrısının adım adım gösterimi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7" y="1690688"/>
            <a:ext cx="60329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Başlıca POSIX sistem </a:t>
            </a:r>
            <a:r>
              <a:rPr lang="tr-TR" dirty="0" smtClean="0"/>
              <a:t>çağrıları. Hata durumunda -1 döner. </a:t>
            </a:r>
          </a:p>
          <a:p>
            <a:pPr marL="0" indent="0">
              <a:buNone/>
            </a:pPr>
            <a:r>
              <a:rPr lang="tr-TR" dirty="0" smtClean="0"/>
              <a:t>pid: işlem kimliği. </a:t>
            </a:r>
          </a:p>
          <a:p>
            <a:pPr marL="0" indent="0">
              <a:buNone/>
            </a:pPr>
            <a:r>
              <a:rPr lang="tr-TR" dirty="0" smtClean="0"/>
              <a:t>s: geri dönüş kodu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00000"/>
            <a:ext cx="10800000" cy="27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fd</a:t>
            </a:r>
            <a:r>
              <a:rPr lang="tr-TR" dirty="0"/>
              <a:t>: dosya tanıtıcı,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tr-TR" dirty="0"/>
              <a:t>: bayt sayısı, 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: dosya içinde göreli konum (</a:t>
            </a:r>
            <a:r>
              <a:rPr lang="tr-TR" dirty="0" err="1" smtClean="0"/>
              <a:t>offset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362171"/>
            <a:ext cx="10800000" cy="329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221575"/>
            <a:ext cx="10800000" cy="338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seconds</a:t>
            </a:r>
            <a:r>
              <a:rPr lang="tr-TR" dirty="0" smtClean="0"/>
              <a:t>: geçen süre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29195"/>
            <a:ext cx="10800000" cy="25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</a:t>
            </a:r>
            <a:r>
              <a:rPr lang="tr-TR" dirty="0" err="1" smtClean="0"/>
              <a:t>Modu</a:t>
            </a:r>
            <a:r>
              <a:rPr lang="tr-TR" dirty="0" smtClean="0"/>
              <a:t> ve Kullanıcı </a:t>
            </a:r>
            <a:r>
              <a:rPr lang="tr-TR" dirty="0" err="1" smtClean="0"/>
              <a:t>Modu</a:t>
            </a:r>
            <a:r>
              <a:rPr lang="nn-NO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Çoğu bilgisayarın iki çalışma </a:t>
            </a:r>
            <a:r>
              <a:rPr lang="tr-TR" dirty="0" err="1"/>
              <a:t>modu</a:t>
            </a:r>
            <a:r>
              <a:rPr lang="tr-TR" dirty="0"/>
              <a:t> vardır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/>
              <a:t>İşletim sistemi, tüm donanıma tam erişime sahip olan ve herhangi bir talimatı yürütebilen çekirdek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Yazılımın </a:t>
            </a:r>
            <a:r>
              <a:rPr lang="tr-TR" dirty="0"/>
              <a:t>geri kalanı, sınırlı kapasiteye sahip kullanıcı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Kabuk </a:t>
            </a:r>
            <a:r>
              <a:rPr lang="tr-TR" dirty="0"/>
              <a:t>veya </a:t>
            </a:r>
            <a:r>
              <a:rPr lang="tr-TR" dirty="0" smtClean="0"/>
              <a:t>GKA, </a:t>
            </a:r>
            <a:r>
              <a:rPr lang="tr-TR" dirty="0"/>
              <a:t>kullanıcı </a:t>
            </a:r>
            <a:r>
              <a:rPr lang="tr-TR" dirty="0" err="1"/>
              <a:t>modu</a:t>
            </a:r>
            <a:r>
              <a:rPr lang="tr-TR" dirty="0"/>
              <a:t> yazılımının en düşük </a:t>
            </a:r>
            <a:r>
              <a:rPr lang="tr-TR" dirty="0" smtClean="0"/>
              <a:t>seviyesidir.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25625"/>
            <a:ext cx="10800000" cy="46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Süreçlerin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Süreçler 3 kesime sahiptir. metin, veri, </a:t>
            </a:r>
            <a:r>
              <a:rPr lang="tr-TR" dirty="0" smtClean="0"/>
              <a:t>yığın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570187"/>
            <a:ext cx="39147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err="1" smtClean="0"/>
              <a:t>usr</a:t>
            </a:r>
            <a:r>
              <a:rPr lang="tr-TR" dirty="0" smtClean="0"/>
              <a:t>/</a:t>
            </a:r>
            <a:r>
              <a:rPr lang="tr-TR" dirty="0" err="1" smtClean="0"/>
              <a:t>jim</a:t>
            </a:r>
            <a:r>
              <a:rPr lang="tr-TR" dirty="0" smtClean="0"/>
              <a:t>/</a:t>
            </a:r>
            <a:r>
              <a:rPr lang="tr-TR" dirty="0" err="1" smtClean="0"/>
              <a:t>memo'yu</a:t>
            </a:r>
            <a:r>
              <a:rPr lang="tr-TR" dirty="0" smtClean="0"/>
              <a:t> </a:t>
            </a:r>
            <a:r>
              <a:rPr lang="tr-TR" dirty="0" err="1"/>
              <a:t>ast'nin</a:t>
            </a:r>
            <a:r>
              <a:rPr lang="tr-TR" dirty="0"/>
              <a:t> dizinine bağlamadan </a:t>
            </a:r>
            <a:r>
              <a:rPr lang="tr-TR" dirty="0" smtClean="0"/>
              <a:t>önce.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bağlandıktan sonra.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8968"/>
            <a:ext cx="10440000" cy="3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önce dosya sistemi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Bağlamadan sonra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164155"/>
            <a:ext cx="9720000" cy="31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Kilitlenme (</a:t>
            </a:r>
            <a:r>
              <a:rPr lang="tr-TR" dirty="0" err="1" smtClean="0"/>
              <a:t>Deadlock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Potansiyel kilitlenme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Gerçekleşmiş kilitlenme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16" y="3095675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12888"/>
            <a:ext cx="10440000" cy="50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932"/>
          <a:stretch>
            <a:fillRect/>
          </a:stretch>
        </p:blipFill>
        <p:spPr bwMode="auto">
          <a:xfrm>
            <a:off x="748136" y="1511702"/>
            <a:ext cx="10080000" cy="5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İşletim sisteminin temel </a:t>
            </a:r>
            <a:r>
              <a:rPr lang="tr-TR" dirty="0" smtClean="0"/>
              <a:t>yapısı</a:t>
            </a:r>
          </a:p>
          <a:p>
            <a:endParaRPr lang="tr-TR" dirty="0" smtClean="0"/>
          </a:p>
          <a:p>
            <a:r>
              <a:rPr lang="tr-TR" dirty="0"/>
              <a:t>İstenen hizmet prosedürünü başlatan bir ana program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Sistem </a:t>
            </a:r>
            <a:r>
              <a:rPr lang="tr-TR" dirty="0"/>
              <a:t>çağrılarını gerçekleştiren bir dizi hizmet prosedürü</a:t>
            </a:r>
            <a:r>
              <a:rPr lang="tr-TR" dirty="0" smtClean="0"/>
              <a:t>.</a:t>
            </a:r>
          </a:p>
          <a:p>
            <a:r>
              <a:rPr lang="tr-TR" dirty="0" smtClean="0"/>
              <a:t>Hizmet </a:t>
            </a:r>
            <a:r>
              <a:rPr lang="tr-TR" dirty="0"/>
              <a:t>prosedürlerine yardımcı olan bir dizi yardımcı prosedür.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7" y="1993509"/>
            <a:ext cx="8671486" cy="39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Katmanlı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80" y="2141904"/>
            <a:ext cx="840464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Genişletilmiş </a:t>
            </a:r>
            <a:r>
              <a:rPr lang="nn-NO" dirty="0" smtClean="0"/>
              <a:t>Makine 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5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Mikrokernel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Çekirdekte az sayıda </a:t>
            </a:r>
            <a:r>
              <a:rPr lang="tr-TR" dirty="0" smtClean="0"/>
              <a:t>sürecin yürütülmesine izin verilir</a:t>
            </a:r>
          </a:p>
          <a:p>
            <a:r>
              <a:rPr lang="tr-TR" dirty="0" smtClean="0"/>
              <a:t>Hataların </a:t>
            </a:r>
            <a:r>
              <a:rPr lang="tr-TR" dirty="0"/>
              <a:t>etkilerini en aza indirir </a:t>
            </a:r>
            <a:endParaRPr lang="tr-TR" dirty="0" smtClean="0"/>
          </a:p>
          <a:p>
            <a:pPr lvl="1"/>
            <a:r>
              <a:rPr lang="tr-TR" dirty="0" smtClean="0"/>
              <a:t>Sürücüdeki bir hatanın </a:t>
            </a:r>
            <a:r>
              <a:rPr lang="tr-TR" dirty="0"/>
              <a:t>sistemi </a:t>
            </a:r>
            <a:r>
              <a:rPr lang="tr-TR" dirty="0" smtClean="0"/>
              <a:t>çökertmesi istenmez</a:t>
            </a:r>
          </a:p>
          <a:p>
            <a:r>
              <a:rPr lang="tr-TR" dirty="0" smtClean="0"/>
              <a:t>Mekanizma çekirdekte, ilke (</a:t>
            </a:r>
            <a:r>
              <a:rPr lang="tr-TR" dirty="0" err="1" smtClean="0"/>
              <a:t>policy</a:t>
            </a:r>
            <a:r>
              <a:rPr lang="tr-TR" dirty="0" smtClean="0"/>
              <a:t>) </a:t>
            </a:r>
            <a:r>
              <a:rPr lang="tr-TR" dirty="0"/>
              <a:t>çekirdeğin </a:t>
            </a:r>
            <a:r>
              <a:rPr lang="tr-TR" dirty="0" smtClean="0"/>
              <a:t>dışındadır</a:t>
            </a:r>
          </a:p>
          <a:p>
            <a:pPr lvl="1"/>
            <a:r>
              <a:rPr lang="tr-TR" dirty="0" smtClean="0"/>
              <a:t>Mekanizma, süreçler önceliklerine göre çizelgelenir (</a:t>
            </a:r>
            <a:r>
              <a:rPr lang="tr-TR" dirty="0" err="1" smtClean="0"/>
              <a:t>kernel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İlke, süreç öncelikleri kullanıcı </a:t>
            </a:r>
            <a:r>
              <a:rPr lang="tr-TR" dirty="0" err="1" smtClean="0"/>
              <a:t>modunda</a:t>
            </a:r>
            <a:r>
              <a:rPr lang="tr-TR" dirty="0" smtClean="0"/>
              <a:t> tanımlanır (</a:t>
            </a:r>
            <a:r>
              <a:rPr lang="tr-TR" dirty="0" err="1" smtClean="0"/>
              <a:t>user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7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Mikrokernel</a:t>
            </a:r>
            <a:r>
              <a:rPr lang="tr-TR" dirty="0"/>
              <a:t> </a:t>
            </a:r>
            <a:r>
              <a:rPr lang="tr-TR" dirty="0" smtClean="0"/>
              <a:t>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49" y="1825625"/>
            <a:ext cx="7947302" cy="41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İstemci Sunucu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0662"/>
            <a:ext cx="10080000" cy="30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Makine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703131"/>
            <a:ext cx="9720000" cy="267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Makine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Tip 1 </a:t>
            </a:r>
            <a:r>
              <a:rPr lang="tr-TR" dirty="0" err="1"/>
              <a:t>hipervizör</a:t>
            </a:r>
            <a:r>
              <a:rPr lang="tr-TR" dirty="0"/>
              <a:t>. (b) </a:t>
            </a:r>
            <a:r>
              <a:rPr lang="tr-TR" dirty="0" smtClean="0"/>
              <a:t>Yalın 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 (c) Pratik </a:t>
            </a:r>
            <a:r>
              <a:rPr lang="tr-TR" dirty="0" smtClean="0"/>
              <a:t>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103441"/>
            <a:ext cx="10080000" cy="32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</a:t>
            </a:r>
            <a:r>
              <a:rPr lang="tr-TR" dirty="0" smtClean="0"/>
              <a:t>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2" y="1690688"/>
            <a:ext cx="4074177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</a:t>
            </a:r>
            <a:r>
              <a:rPr lang="tr-TR" dirty="0" smtClean="0"/>
              <a:t>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preprocessor</a:t>
            </a:r>
            <a:r>
              <a:rPr lang="tr-TR" dirty="0" smtClean="0"/>
              <a:t> (</a:t>
            </a:r>
            <a:r>
              <a:rPr lang="tr-TR" dirty="0" err="1" smtClean="0"/>
              <a:t>önişlemci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makroları</a:t>
            </a:r>
            <a:r>
              <a:rPr lang="en-US" dirty="0"/>
              <a:t> </a:t>
            </a:r>
            <a:r>
              <a:rPr lang="en-US" dirty="0" err="1"/>
              <a:t>genişletir</a:t>
            </a:r>
            <a:r>
              <a:rPr lang="en-US" dirty="0"/>
              <a:t>,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derlemeyi</a:t>
            </a:r>
            <a:r>
              <a:rPr lang="en-US" dirty="0"/>
              <a:t> </a:t>
            </a:r>
            <a:r>
              <a:rPr lang="tr-TR" dirty="0" smtClean="0"/>
              <a:t>ele alır.</a:t>
            </a:r>
          </a:p>
          <a:p>
            <a:r>
              <a:rPr lang="en-US" dirty="0" smtClean="0"/>
              <a:t>Compiler</a:t>
            </a:r>
            <a:r>
              <a:rPr lang="tr-TR" dirty="0" smtClean="0"/>
              <a:t> (derleyici)</a:t>
            </a:r>
            <a:endParaRPr lang="en-US" dirty="0"/>
          </a:p>
          <a:p>
            <a:pPr lvl="1"/>
            <a:r>
              <a:rPr lang="en-US" dirty="0"/>
              <a:t>.c -.o </a:t>
            </a:r>
            <a:r>
              <a:rPr lang="tr-TR" dirty="0" smtClean="0"/>
              <a:t>, kaynak koda göre nesne dosyalarını oluşturur.</a:t>
            </a:r>
            <a:endParaRPr lang="en-US" dirty="0"/>
          </a:p>
          <a:p>
            <a:r>
              <a:rPr lang="en-US" dirty="0" smtClean="0"/>
              <a:t>Linker</a:t>
            </a:r>
            <a:r>
              <a:rPr lang="tr-TR" dirty="0" smtClean="0"/>
              <a:t> (bağlayıcı)</a:t>
            </a:r>
            <a:endParaRPr lang="en-US" dirty="0"/>
          </a:p>
          <a:p>
            <a:pPr lvl="1"/>
            <a:r>
              <a:rPr lang="tr-TR" dirty="0" smtClean="0"/>
              <a:t>.o uzantılı nesne dosyalarını birleştirerek yürütülebilir dosyayı oluşturur.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 ve 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68965"/>
            <a:ext cx="10080000" cy="31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 smtClean="0"/>
              <a:t>Makine </a:t>
            </a:r>
            <a:r>
              <a:rPr lang="nn-NO" dirty="0"/>
              <a:t>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2870</Words>
  <Application>Microsoft Office PowerPoint</Application>
  <PresentationFormat>Widescreen</PresentationFormat>
  <Paragraphs>490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</vt:lpstr>
      <vt:lpstr>İşletim Sistemi Nerede Yer Alır</vt:lpstr>
      <vt:lpstr>İşletim Sistemi Nerede Yer Alır</vt:lpstr>
      <vt:lpstr>İşletim Sistemi Nerede Yer Alır</vt:lpstr>
      <vt:lpstr>Çekirdek Modu ve Kullanıcı Modu </vt:lpstr>
      <vt:lpstr>Genişletilmiş Makine Olarak İşletim Sistemi </vt:lpstr>
      <vt:lpstr>Genişletilmiş Makine Olarak İşletim Sistemi </vt:lpstr>
      <vt:lpstr>Genişletilmiş Makine Olarak İşletim Sistemi </vt:lpstr>
      <vt:lpstr>Kaynak Yöneticisi Olarak İşletim Sistemi </vt:lpstr>
      <vt:lpstr>Kaynak Yöneticisi Olarak İşletim Sistemi </vt:lpstr>
      <vt:lpstr>İşletim Sistemlerinin Tarihi</vt:lpstr>
      <vt:lpstr>Vakum Tüpleri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Bilgisayarlar</vt:lpstr>
      <vt:lpstr>Kişisel Bilgisayarın Bazı Bileşenleri</vt:lpstr>
      <vt:lpstr>İşlemciler</vt:lpstr>
      <vt:lpstr>İşlemciler</vt:lpstr>
      <vt:lpstr>İşlemciler</vt:lpstr>
      <vt:lpstr>Bellek</vt:lpstr>
      <vt:lpstr>Bellek</vt:lpstr>
      <vt:lpstr>Ana Bellek</vt:lpstr>
      <vt:lpstr>Bellek</vt:lpstr>
      <vt:lpstr>Bellek</vt:lpstr>
      <vt:lpstr>Önbellek</vt:lpstr>
      <vt:lpstr>Önbellekleme sistemi sorunları</vt:lpstr>
      <vt:lpstr>Disk</vt:lpstr>
      <vt:lpstr>Disk</vt:lpstr>
      <vt:lpstr>Disk Sürücüsünün Yapısı</vt:lpstr>
      <vt:lpstr>G/Ç Cihazları</vt:lpstr>
      <vt:lpstr>G/Ç Cihazları</vt:lpstr>
      <vt:lpstr>Aygıt Sürücüsü</vt:lpstr>
      <vt:lpstr>G/Ç Cihazları - Sorgulama</vt:lpstr>
      <vt:lpstr>G/Ç Cihazları - Kesme</vt:lpstr>
      <vt:lpstr>G/Ç Cihazları - Kesme</vt:lpstr>
      <vt:lpstr>G/Ç Cihazları - DMA</vt:lpstr>
      <vt:lpstr>Veriyolları</vt:lpstr>
      <vt:lpstr>X86 Sistem Yapısı</vt:lpstr>
      <vt:lpstr>Pentium Sistem Veriyolları</vt:lpstr>
      <vt:lpstr>Bilgisayarın Ayağa Kalkması</vt:lpstr>
      <vt:lpstr>İşletim Sistemi Çeşitleri</vt:lpstr>
      <vt:lpstr>Anabilgisayar (mainframe) İşletim Sistemi</vt:lpstr>
      <vt:lpstr>Sunucu (server) İşletim Sistemi</vt:lpstr>
      <vt:lpstr>Çoklu işlemci (multiprocessor) İşletim Sistemi</vt:lpstr>
      <vt:lpstr>Kişisel (personal) İşletim Sistemi</vt:lpstr>
      <vt:lpstr>Mobil (handheld) İşletim Sistemi</vt:lpstr>
      <vt:lpstr>Gömülü (embedded) İşletim Sistemi</vt:lpstr>
      <vt:lpstr>Algılayıcı düğüm (sensor node) İşletim Sistemi</vt:lpstr>
      <vt:lpstr>Gerçek zamanlı (real-time) İşletim Sistemi</vt:lpstr>
      <vt:lpstr>Akıllı kart (smart card) İşletim Sistemi</vt:lpstr>
      <vt:lpstr>Süreçler </vt:lpstr>
      <vt:lpstr>Süreçler</vt:lpstr>
      <vt:lpstr>Adres Uzayı</vt:lpstr>
      <vt:lpstr>Dosyalar</vt:lpstr>
      <vt:lpstr>Dosyalar</vt:lpstr>
      <vt:lpstr>Dosyalar</vt:lpstr>
      <vt:lpstr>Dosyalar</vt:lpstr>
      <vt:lpstr>Sistem Çağrıları</vt:lpstr>
      <vt:lpstr>Sistem Çağrıları</vt:lpstr>
      <vt:lpstr>Sistem Çağrıları</vt:lpstr>
      <vt:lpstr>Sistem Çağrıları</vt:lpstr>
      <vt:lpstr>Sistem Çağrıları</vt:lpstr>
      <vt:lpstr>Sistem Çağrıları</vt:lpstr>
      <vt:lpstr>Süreç Yönetimi</vt:lpstr>
      <vt:lpstr>Süreçlerin Bellek Yönetimi</vt:lpstr>
      <vt:lpstr>Dizin Yönetimi</vt:lpstr>
      <vt:lpstr>Dizin Yönetimi</vt:lpstr>
      <vt:lpstr>Kilitlenme (Deadlock)</vt:lpstr>
      <vt:lpstr>The Windows Win32 API </vt:lpstr>
      <vt:lpstr>The Windows Win32 API </vt:lpstr>
      <vt:lpstr>Monolitik Sistem</vt:lpstr>
      <vt:lpstr>Monolitik Sistem Yapısı</vt:lpstr>
      <vt:lpstr>Katmanlı Sistem Yapısı</vt:lpstr>
      <vt:lpstr>Mikrokernel</vt:lpstr>
      <vt:lpstr>Mikrokernel Sistem Yapısı</vt:lpstr>
      <vt:lpstr>İstemci Sunucu Modeli</vt:lpstr>
      <vt:lpstr>Sanal Makine Yapısı</vt:lpstr>
      <vt:lpstr>Sanal Makine Yapısı</vt:lpstr>
      <vt:lpstr>Yürütülebilir Dosya Oluşturma</vt:lpstr>
      <vt:lpstr>Yürütülebilir Dosya Oluşturma</vt:lpstr>
      <vt:lpstr>Metrik ve Birimleri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86</cp:revision>
  <dcterms:created xsi:type="dcterms:W3CDTF">2023-01-12T09:23:55Z</dcterms:created>
  <dcterms:modified xsi:type="dcterms:W3CDTF">2023-01-13T10:42:26Z</dcterms:modified>
</cp:coreProperties>
</file>