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jpeg" ContentType="image/jpeg"/>
  <Default Extension="wmf" ContentType="image/x-wmf"/>
  <Default Extension="emf" ContentType="image/x-emf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935" r:id="rId1"/>
  </p:sldMasterIdLst>
  <p:sldIdLst>
    <p:sldId id="256" r:id="rId2"/>
    <p:sldId id="257" r:id="rId3"/>
    <p:sldId id="405" r:id="rId4"/>
    <p:sldId id="313" r:id="rId5"/>
    <p:sldId id="315" r:id="rId6"/>
    <p:sldId id="316" r:id="rId7"/>
    <p:sldId id="317" r:id="rId8"/>
    <p:sldId id="318" r:id="rId9"/>
    <p:sldId id="319" r:id="rId10"/>
    <p:sldId id="320" r:id="rId11"/>
    <p:sldId id="327" r:id="rId12"/>
    <p:sldId id="328" r:id="rId13"/>
    <p:sldId id="321" r:id="rId14"/>
    <p:sldId id="322" r:id="rId15"/>
    <p:sldId id="329" r:id="rId16"/>
    <p:sldId id="323" r:id="rId17"/>
    <p:sldId id="406" r:id="rId18"/>
    <p:sldId id="407" r:id="rId19"/>
    <p:sldId id="408" r:id="rId20"/>
    <p:sldId id="324" r:id="rId21"/>
    <p:sldId id="325" r:id="rId22"/>
    <p:sldId id="326" r:id="rId23"/>
    <p:sldId id="330" r:id="rId24"/>
    <p:sldId id="331" r:id="rId25"/>
    <p:sldId id="409" r:id="rId26"/>
    <p:sldId id="332" r:id="rId27"/>
    <p:sldId id="333" r:id="rId28"/>
    <p:sldId id="334" r:id="rId29"/>
    <p:sldId id="335" r:id="rId30"/>
    <p:sldId id="336" r:id="rId31"/>
    <p:sldId id="337" r:id="rId32"/>
    <p:sldId id="338" r:id="rId33"/>
    <p:sldId id="339" r:id="rId34"/>
    <p:sldId id="340" r:id="rId35"/>
    <p:sldId id="341" r:id="rId36"/>
    <p:sldId id="342" r:id="rId37"/>
    <p:sldId id="343" r:id="rId38"/>
    <p:sldId id="344" r:id="rId39"/>
    <p:sldId id="345" r:id="rId40"/>
    <p:sldId id="346" r:id="rId41"/>
    <p:sldId id="347" r:id="rId42"/>
    <p:sldId id="348" r:id="rId43"/>
    <p:sldId id="349" r:id="rId44"/>
    <p:sldId id="350" r:id="rId45"/>
    <p:sldId id="351" r:id="rId46"/>
    <p:sldId id="353" r:id="rId47"/>
    <p:sldId id="354" r:id="rId48"/>
    <p:sldId id="355" r:id="rId49"/>
    <p:sldId id="356" r:id="rId50"/>
    <p:sldId id="357" r:id="rId51"/>
    <p:sldId id="358" r:id="rId52"/>
    <p:sldId id="359" r:id="rId53"/>
    <p:sldId id="360" r:id="rId54"/>
    <p:sldId id="361" r:id="rId55"/>
    <p:sldId id="362" r:id="rId56"/>
    <p:sldId id="364" r:id="rId57"/>
    <p:sldId id="365" r:id="rId58"/>
    <p:sldId id="366" r:id="rId59"/>
    <p:sldId id="367" r:id="rId60"/>
    <p:sldId id="368" r:id="rId61"/>
    <p:sldId id="369" r:id="rId62"/>
    <p:sldId id="370" r:id="rId63"/>
    <p:sldId id="363" r:id="rId64"/>
    <p:sldId id="404" r:id="rId65"/>
    <p:sldId id="371" r:id="rId66"/>
    <p:sldId id="372" r:id="rId67"/>
    <p:sldId id="373" r:id="rId68"/>
    <p:sldId id="374" r:id="rId69"/>
    <p:sldId id="375" r:id="rId70"/>
    <p:sldId id="376" r:id="rId71"/>
    <p:sldId id="377" r:id="rId72"/>
    <p:sldId id="378" r:id="rId73"/>
    <p:sldId id="379" r:id="rId74"/>
    <p:sldId id="380" r:id="rId75"/>
    <p:sldId id="381" r:id="rId76"/>
    <p:sldId id="382" r:id="rId77"/>
    <p:sldId id="383" r:id="rId78"/>
    <p:sldId id="384" r:id="rId79"/>
    <p:sldId id="385" r:id="rId80"/>
    <p:sldId id="386" r:id="rId81"/>
    <p:sldId id="387" r:id="rId82"/>
    <p:sldId id="388" r:id="rId83"/>
    <p:sldId id="389" r:id="rId84"/>
    <p:sldId id="390" r:id="rId85"/>
    <p:sldId id="391" r:id="rId86"/>
    <p:sldId id="392" r:id="rId87"/>
    <p:sldId id="393" r:id="rId88"/>
    <p:sldId id="394" r:id="rId89"/>
    <p:sldId id="395" r:id="rId90"/>
    <p:sldId id="396" r:id="rId91"/>
    <p:sldId id="397" r:id="rId92"/>
    <p:sldId id="398" r:id="rId93"/>
    <p:sldId id="399" r:id="rId94"/>
    <p:sldId id="400" r:id="rId95"/>
    <p:sldId id="401" r:id="rId96"/>
    <p:sldId id="402" r:id="rId97"/>
    <p:sldId id="403" r:id="rId98"/>
    <p:sldId id="312" r:id="rId9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slide" Target="slides/slide83.xml"/><Relationship Id="rId89" Type="http://schemas.openxmlformats.org/officeDocument/2006/relationships/slide" Target="slides/slide88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92" Type="http://schemas.openxmlformats.org/officeDocument/2006/relationships/slide" Target="slides/slide9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66" Type="http://schemas.openxmlformats.org/officeDocument/2006/relationships/slide" Target="slides/slide65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87" Type="http://schemas.openxmlformats.org/officeDocument/2006/relationships/slide" Target="slides/slide86.xml"/><Relationship Id="rId102" Type="http://schemas.openxmlformats.org/officeDocument/2006/relationships/theme" Target="theme/theme1.xml"/><Relationship Id="rId5" Type="http://schemas.openxmlformats.org/officeDocument/2006/relationships/slide" Target="slides/slide4.xml"/><Relationship Id="rId61" Type="http://schemas.openxmlformats.org/officeDocument/2006/relationships/slide" Target="slides/slide60.xml"/><Relationship Id="rId82" Type="http://schemas.openxmlformats.org/officeDocument/2006/relationships/slide" Target="slides/slide81.xml"/><Relationship Id="rId90" Type="http://schemas.openxmlformats.org/officeDocument/2006/relationships/slide" Target="slides/slide89.xml"/><Relationship Id="rId95" Type="http://schemas.openxmlformats.org/officeDocument/2006/relationships/slide" Target="slides/slide9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100" Type="http://schemas.openxmlformats.org/officeDocument/2006/relationships/presProps" Target="presProp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slide" Target="slides/slide84.xml"/><Relationship Id="rId93" Type="http://schemas.openxmlformats.org/officeDocument/2006/relationships/slide" Target="slides/slide92.xml"/><Relationship Id="rId98" Type="http://schemas.openxmlformats.org/officeDocument/2006/relationships/slide" Target="slides/slide9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103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slide" Target="slides/slide82.xml"/><Relationship Id="rId88" Type="http://schemas.openxmlformats.org/officeDocument/2006/relationships/slide" Target="slides/slide87.xml"/><Relationship Id="rId91" Type="http://schemas.openxmlformats.org/officeDocument/2006/relationships/slide" Target="slides/slide90.xml"/><Relationship Id="rId96" Type="http://schemas.openxmlformats.org/officeDocument/2006/relationships/slide" Target="slides/slide9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slide" Target="slides/slide85.xml"/><Relationship Id="rId94" Type="http://schemas.openxmlformats.org/officeDocument/2006/relationships/slide" Target="slides/slide93.xml"/><Relationship Id="rId99" Type="http://schemas.openxmlformats.org/officeDocument/2006/relationships/slide" Target="slides/slide98.xml"/><Relationship Id="rId10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97" Type="http://schemas.openxmlformats.org/officeDocument/2006/relationships/slide" Target="slides/slide96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30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e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0.emf"/><Relationship Id="rId2" Type="http://schemas.openxmlformats.org/officeDocument/2006/relationships/image" Target="../media/image39.emf"/><Relationship Id="rId1" Type="http://schemas.openxmlformats.org/officeDocument/2006/relationships/image" Target="../media/image38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1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84462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260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2741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8757502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05852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23247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14711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801274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6865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597818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3602848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smtClean="0"/>
              <a:pPr/>
              <a:t>1/16/2023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57F1E4F-1CFF-5643-939E-217C01CDF565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8192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36" r:id="rId1"/>
    <p:sldLayoutId id="2147483937" r:id="rId2"/>
    <p:sldLayoutId id="2147483938" r:id="rId3"/>
    <p:sldLayoutId id="2147483939" r:id="rId4"/>
    <p:sldLayoutId id="2147483940" r:id="rId5"/>
    <p:sldLayoutId id="2147483941" r:id="rId6"/>
    <p:sldLayoutId id="2147483942" r:id="rId7"/>
    <p:sldLayoutId id="2147483943" r:id="rId8"/>
    <p:sldLayoutId id="2147483944" r:id="rId9"/>
    <p:sldLayoutId id="2147483945" r:id="rId10"/>
    <p:sldLayoutId id="2147483946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e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e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jpe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jpe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jpe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jpe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wmf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wmf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wmf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wmf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30.emf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31.emf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jpe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emf"/><Relationship Id="rId3" Type="http://schemas.openxmlformats.org/officeDocument/2006/relationships/oleObject" Target="../embeddings/oleObject3.bin"/><Relationship Id="rId7" Type="http://schemas.openxmlformats.org/officeDocument/2006/relationships/oleObject" Target="../embeddings/oleObject5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39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38.emf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1.emf"/><Relationship Id="rId4" Type="http://schemas.openxmlformats.org/officeDocument/2006/relationships/oleObject" Target="../embeddings/oleObject6.bin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44.emf"/></Relationships>
</file>

<file path=ppt/slides/_rels/slide8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9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tr-TR" dirty="0" smtClean="0"/>
              <a:t>Bölüm 2: Süreçler</a:t>
            </a:r>
            <a:endParaRPr lang="tr-TR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tr-TR" dirty="0" smtClean="0"/>
              <a:t>İşletim Sistemleri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511195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yapılı bir işletim sisteminin en alt katmanı </a:t>
            </a:r>
            <a:r>
              <a:rPr lang="tr-TR" dirty="0" smtClean="0"/>
              <a:t>kesilmeleri ve çizelgelemeyi yönetir</a:t>
            </a:r>
            <a:r>
              <a:rPr lang="tr-TR" dirty="0"/>
              <a:t>. Bu katmanın üzerinde sıralı süreçler bulunur.</a:t>
            </a:r>
          </a:p>
        </p:txBody>
      </p:sp>
      <p:pic>
        <p:nvPicPr>
          <p:cNvPr id="4" name="Picture 6" descr="02-0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57537" y="2926218"/>
            <a:ext cx="5876925" cy="30956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651702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</a:t>
            </a:r>
            <a:r>
              <a:rPr lang="tr-TR" dirty="0" smtClean="0"/>
              <a:t>tablosunda bulunan bazı alanlar.</a:t>
            </a:r>
            <a:endParaRPr lang="tr-TR" dirty="0"/>
          </a:p>
        </p:txBody>
      </p:sp>
      <p:pic>
        <p:nvPicPr>
          <p:cNvPr id="5" name="Picture 6" descr="02-0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82623" y="2328887"/>
            <a:ext cx="7223555" cy="4176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551825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Süreçleri Gerçekleştirme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Bir </a:t>
            </a:r>
            <a:r>
              <a:rPr lang="tr-TR" dirty="0" smtClean="0"/>
              <a:t>kesilme oluştuğunda işletim </a:t>
            </a:r>
            <a:r>
              <a:rPr lang="tr-TR" dirty="0"/>
              <a:t>sisteminin en düşük </a:t>
            </a:r>
            <a:r>
              <a:rPr lang="tr-TR" dirty="0" smtClean="0"/>
              <a:t>seviyesi </a:t>
            </a:r>
            <a:r>
              <a:rPr lang="tr-TR" dirty="0"/>
              <a:t>ne </a:t>
            </a:r>
            <a:r>
              <a:rPr lang="tr-TR" dirty="0" smtClean="0"/>
              <a:t>yapar.</a:t>
            </a:r>
            <a:endParaRPr lang="tr-TR" dirty="0"/>
          </a:p>
        </p:txBody>
      </p:sp>
      <p:pic>
        <p:nvPicPr>
          <p:cNvPr id="6" name="Picture 6" descr="02-05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65726" y="2819038"/>
            <a:ext cx="8460547" cy="32551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2978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Programlama Modellemesi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Bellekte bulunan süreç sayısının </a:t>
            </a:r>
            <a:r>
              <a:rPr lang="tr-TR" dirty="0"/>
              <a:t>bir fonksiyonu olarak CPU </a:t>
            </a:r>
            <a:r>
              <a:rPr lang="tr-TR" dirty="0" smtClean="0"/>
              <a:t>kullanımı grafiği.</a:t>
            </a:r>
            <a:endParaRPr lang="tr-TR" dirty="0"/>
          </a:p>
        </p:txBody>
      </p:sp>
      <p:pic>
        <p:nvPicPr>
          <p:cNvPr id="4" name="Picture 6" descr="02-06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4000" y="2794050"/>
            <a:ext cx="6604000" cy="3711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3822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3 iş parçacığına sahip bir uygulama</a:t>
            </a:r>
            <a:endParaRPr lang="tr-TR" dirty="0"/>
          </a:p>
        </p:txBody>
      </p:sp>
      <p:pic>
        <p:nvPicPr>
          <p:cNvPr id="4" name="Picture 4" descr="2-9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92350" y="2253481"/>
            <a:ext cx="7607300" cy="38242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0737057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Çoklu iş parçacığına sahip bir web sunucusu</a:t>
            </a:r>
          </a:p>
          <a:p>
            <a:pPr marL="0" indent="0">
              <a:buNone/>
            </a:pPr>
            <a:endParaRPr lang="tr-TR" dirty="0"/>
          </a:p>
        </p:txBody>
      </p:sp>
      <p:pic>
        <p:nvPicPr>
          <p:cNvPr id="5" name="Picture 4" descr="2-1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2100" y="2416357"/>
            <a:ext cx="6527800" cy="43259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73199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Parçacığı Kullanımı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İşlemci zamanlayıcı (</a:t>
            </a:r>
            <a:r>
              <a:rPr lang="tr-TR" dirty="0" err="1"/>
              <a:t>d</a:t>
            </a:r>
            <a:r>
              <a:rPr lang="tr-TR" dirty="0" err="1" smtClean="0"/>
              <a:t>ispatcher</a:t>
            </a:r>
            <a:r>
              <a:rPr lang="tr-TR" dirty="0" smtClean="0"/>
              <a:t>) iş </a:t>
            </a:r>
            <a:r>
              <a:rPr lang="tr-TR" dirty="0"/>
              <a:t>p</a:t>
            </a:r>
            <a:r>
              <a:rPr lang="tr-TR" dirty="0" smtClean="0"/>
              <a:t>arçacığı </a:t>
            </a:r>
          </a:p>
          <a:p>
            <a:pPr marL="514350" indent="-514350">
              <a:buAutoNum type="alphaLcParenBoth"/>
            </a:pPr>
            <a:r>
              <a:rPr lang="tr-TR" dirty="0" smtClean="0"/>
              <a:t>İşçi (</a:t>
            </a:r>
            <a:r>
              <a:rPr lang="tr-TR" dirty="0" err="1" smtClean="0"/>
              <a:t>worker</a:t>
            </a:r>
            <a:r>
              <a:rPr lang="tr-TR" dirty="0" smtClean="0"/>
              <a:t>) iş parçacığı 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13249" y="3301229"/>
            <a:ext cx="8765502" cy="232886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748148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Sunucusu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Eğer sayfa </a:t>
            </a:r>
            <a:r>
              <a:rPr lang="tr-TR" dirty="0"/>
              <a:t>yoksa, iş parçacığı </a:t>
            </a:r>
            <a:r>
              <a:rPr lang="tr-TR" dirty="0" smtClean="0"/>
              <a:t>bloklar</a:t>
            </a:r>
          </a:p>
          <a:p>
            <a:r>
              <a:rPr lang="tr-TR" dirty="0" smtClean="0"/>
              <a:t>Sayfa beklenirken, işlemci </a:t>
            </a:r>
            <a:r>
              <a:rPr lang="tr-TR" dirty="0"/>
              <a:t>hiçbir şey </a:t>
            </a:r>
            <a:r>
              <a:rPr lang="tr-TR" dirty="0" smtClean="0"/>
              <a:t>yapmaz</a:t>
            </a:r>
          </a:p>
          <a:p>
            <a:r>
              <a:rPr lang="tr-TR" dirty="0" smtClean="0"/>
              <a:t>İş </a:t>
            </a:r>
            <a:r>
              <a:rPr lang="tr-TR" dirty="0"/>
              <a:t>parçacığı yapısı, sunucunun başka bir sayfayı başlatmasını ve bir şeyler yapmasını sağlar</a:t>
            </a:r>
          </a:p>
          <a:p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2645072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Bloke </a:t>
            </a:r>
            <a:r>
              <a:rPr lang="tr-TR" dirty="0"/>
              <a:t>O</a:t>
            </a:r>
            <a:r>
              <a:rPr lang="tr-TR" dirty="0" smtClean="0"/>
              <a:t>lmayan Çağrı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Eğer sayfa </a:t>
            </a:r>
            <a:r>
              <a:rPr lang="tr-TR" dirty="0"/>
              <a:t>yoksa, </a:t>
            </a:r>
            <a:r>
              <a:rPr lang="tr-TR" dirty="0" smtClean="0"/>
              <a:t>bloke olmayan </a:t>
            </a:r>
            <a:r>
              <a:rPr lang="tr-TR" dirty="0"/>
              <a:t>bir </a:t>
            </a:r>
            <a:r>
              <a:rPr lang="tr-TR" dirty="0" smtClean="0"/>
              <a:t>çağrı oluştur</a:t>
            </a:r>
          </a:p>
          <a:p>
            <a:r>
              <a:rPr lang="tr-TR" dirty="0" smtClean="0"/>
              <a:t>İş </a:t>
            </a:r>
            <a:r>
              <a:rPr lang="tr-TR" dirty="0"/>
              <a:t>parçacığı sayfayı döndürdüğünde CPU'ya kesme gönder, (sinyal</a:t>
            </a:r>
            <a:r>
              <a:rPr lang="tr-TR" dirty="0" smtClean="0"/>
              <a:t>)</a:t>
            </a:r>
          </a:p>
          <a:p>
            <a:r>
              <a:rPr lang="tr-TR" dirty="0" smtClean="0"/>
              <a:t>Süreç bağlamı anahtarla (pahalı</a:t>
            </a:r>
            <a:r>
              <a:rPr lang="tr-TR" dirty="0"/>
              <a:t>)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357459425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Web Sunucusu için 3 Yol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İş </a:t>
            </a:r>
            <a:r>
              <a:rPr lang="tr-TR" dirty="0" smtClean="0"/>
              <a:t>Parçacığı</a:t>
            </a:r>
          </a:p>
          <a:p>
            <a:pPr lvl="1"/>
            <a:r>
              <a:rPr lang="tr-TR" dirty="0"/>
              <a:t>Paralellik, sistem çağrılarını </a:t>
            </a:r>
            <a:r>
              <a:rPr lang="tr-TR" dirty="0" err="1" smtClean="0"/>
              <a:t>bloklama</a:t>
            </a:r>
            <a:endParaRPr lang="tr-TR" dirty="0" smtClean="0"/>
          </a:p>
          <a:p>
            <a:r>
              <a:rPr lang="tr-TR" dirty="0" smtClean="0"/>
              <a:t>Tek </a:t>
            </a:r>
            <a:r>
              <a:rPr lang="tr-TR" dirty="0"/>
              <a:t>iş parçacıklı </a:t>
            </a:r>
            <a:r>
              <a:rPr lang="tr-TR" dirty="0" smtClean="0"/>
              <a:t>süreç </a:t>
            </a:r>
          </a:p>
          <a:p>
            <a:pPr lvl="1"/>
            <a:r>
              <a:rPr lang="tr-TR" dirty="0"/>
              <a:t>Paralellik yok, sistem çağrılarını </a:t>
            </a:r>
            <a:r>
              <a:rPr lang="tr-TR" dirty="0" err="1" smtClean="0"/>
              <a:t>bloklama</a:t>
            </a:r>
            <a:endParaRPr lang="tr-TR" dirty="0" smtClean="0"/>
          </a:p>
          <a:p>
            <a:r>
              <a:rPr lang="tr-TR" dirty="0" smtClean="0"/>
              <a:t>Sonlu </a:t>
            </a:r>
            <a:r>
              <a:rPr lang="tr-TR" dirty="0"/>
              <a:t>durum </a:t>
            </a:r>
            <a:r>
              <a:rPr lang="tr-TR" dirty="0" smtClean="0"/>
              <a:t>makinesi</a:t>
            </a:r>
          </a:p>
          <a:p>
            <a:pPr lvl="1"/>
            <a:r>
              <a:rPr lang="tr-TR" dirty="0"/>
              <a:t>Paralellik, </a:t>
            </a:r>
            <a:r>
              <a:rPr lang="tr-TR" dirty="0" err="1" smtClean="0"/>
              <a:t>bloklanmayan</a:t>
            </a:r>
            <a:r>
              <a:rPr lang="tr-TR" dirty="0" smtClean="0"/>
              <a:t> sistem </a:t>
            </a:r>
            <a:r>
              <a:rPr lang="tr-TR" dirty="0"/>
              <a:t>çağrıları, </a:t>
            </a:r>
            <a:r>
              <a:rPr lang="tr-TR" dirty="0" smtClean="0"/>
              <a:t>kesmeler</a:t>
            </a:r>
            <a:endParaRPr lang="tr-TR" dirty="0" smtClean="0"/>
          </a:p>
        </p:txBody>
      </p:sp>
    </p:spTree>
    <p:extLst>
      <p:ext uri="{BB962C8B-B14F-4D97-AF65-F5344CB8AC3E}">
        <p14:creationId xmlns:p14="http://schemas.microsoft.com/office/powerpoint/2010/main" val="1915198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Yazmaçlar, </a:t>
            </a:r>
            <a:r>
              <a:rPr lang="tr-TR" dirty="0"/>
              <a:t>değişkenler ve bir program </a:t>
            </a:r>
            <a:r>
              <a:rPr lang="tr-TR" dirty="0" smtClean="0"/>
              <a:t>sayacına sahip </a:t>
            </a:r>
            <a:r>
              <a:rPr lang="tr-TR" dirty="0"/>
              <a:t>bir program </a:t>
            </a:r>
            <a:r>
              <a:rPr lang="tr-TR" dirty="0" smtClean="0"/>
              <a:t>örneği</a:t>
            </a:r>
          </a:p>
          <a:p>
            <a:r>
              <a:rPr lang="tr-TR" dirty="0" smtClean="0"/>
              <a:t>Program, girdi, çıktı </a:t>
            </a:r>
            <a:r>
              <a:rPr lang="tr-TR" dirty="0"/>
              <a:t>ve durumu vardır</a:t>
            </a:r>
            <a:r>
              <a:rPr lang="tr-TR" dirty="0" smtClean="0"/>
              <a:t>.</a:t>
            </a:r>
          </a:p>
          <a:p>
            <a:r>
              <a:rPr lang="tr-TR" dirty="0" smtClean="0"/>
              <a:t>Bu </a:t>
            </a:r>
            <a:r>
              <a:rPr lang="tr-TR" dirty="0"/>
              <a:t>fikir neden gerekli</a:t>
            </a:r>
            <a:r>
              <a:rPr lang="tr-TR" dirty="0" smtClean="0"/>
              <a:t>?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bilgisayar aynı anda birçok hesaplamayı yönetir - bunu nasıl yaptığını açıklamak için bir soyutlamaya ihtiyaç duyar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1882329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 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Süreç içerisindeki tüm iş parçacıkları ile paylaşılanlar</a:t>
            </a:r>
          </a:p>
          <a:p>
            <a:r>
              <a:rPr lang="tr-TR" dirty="0" smtClean="0"/>
              <a:t>Her bir iş parçacığına özel veriler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4895"/>
          <a:stretch>
            <a:fillRect/>
          </a:stretch>
        </p:blipFill>
        <p:spPr bwMode="auto">
          <a:xfrm>
            <a:off x="1828800" y="3043101"/>
            <a:ext cx="8534400" cy="2984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96810135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Parçacığı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Kendi program sayacı, </a:t>
            </a:r>
            <a:r>
              <a:rPr lang="tr-TR" dirty="0" smtClean="0"/>
              <a:t>yazmaç kümesi ve </a:t>
            </a:r>
            <a:r>
              <a:rPr lang="tr-TR" dirty="0"/>
              <a:t>yığını </a:t>
            </a:r>
            <a:r>
              <a:rPr lang="tr-TR" dirty="0" smtClean="0"/>
              <a:t>vardır</a:t>
            </a:r>
          </a:p>
          <a:p>
            <a:r>
              <a:rPr lang="tr-TR" dirty="0" smtClean="0"/>
              <a:t>Kod (</a:t>
            </a:r>
            <a:r>
              <a:rPr lang="tr-TR" dirty="0" err="1" smtClean="0"/>
              <a:t>text</a:t>
            </a:r>
            <a:r>
              <a:rPr lang="tr-TR" dirty="0" smtClean="0"/>
              <a:t>), global veri ve </a:t>
            </a:r>
            <a:r>
              <a:rPr lang="tr-TR" dirty="0"/>
              <a:t>açık dosyaları </a:t>
            </a:r>
            <a:r>
              <a:rPr lang="tr-TR" dirty="0" smtClean="0"/>
              <a:t>paylaşır</a:t>
            </a:r>
          </a:p>
          <a:p>
            <a:pPr lvl="1"/>
            <a:r>
              <a:rPr lang="tr-TR" dirty="0" smtClean="0"/>
              <a:t>Aynı süreci sonlandırmak için paralel çalıştığı iş parçacıkları ile</a:t>
            </a:r>
          </a:p>
          <a:p>
            <a:r>
              <a:rPr lang="tr-TR" dirty="0" smtClean="0"/>
              <a:t>Kendi süreç kontrol bloğuna (PCB) sahip olabilir</a:t>
            </a:r>
          </a:p>
          <a:p>
            <a:pPr lvl="1"/>
            <a:r>
              <a:rPr lang="tr-TR" dirty="0" smtClean="0"/>
              <a:t>İşletim </a:t>
            </a:r>
            <a:r>
              <a:rPr lang="tr-TR" dirty="0"/>
              <a:t>sistemine </a:t>
            </a:r>
            <a:r>
              <a:rPr lang="tr-TR" dirty="0" smtClean="0"/>
              <a:t>bağlıdır</a:t>
            </a:r>
          </a:p>
          <a:p>
            <a:pPr lvl="1"/>
            <a:r>
              <a:rPr lang="tr-TR" dirty="0" smtClean="0"/>
              <a:t>Bağlam</a:t>
            </a:r>
            <a:r>
              <a:rPr lang="tr-TR" dirty="0"/>
              <a:t>, iş parçacığı kimliğini, program sayacını, kayıt kümesini, yığın işaretçisini </a:t>
            </a:r>
            <a:r>
              <a:rPr lang="tr-TR" dirty="0" smtClean="0"/>
              <a:t>içerir</a:t>
            </a:r>
          </a:p>
          <a:p>
            <a:pPr lvl="1"/>
            <a:r>
              <a:rPr lang="tr-TR" dirty="0" smtClean="0"/>
              <a:t>Aynı süreçteki diğer </a:t>
            </a:r>
            <a:r>
              <a:rPr lang="tr-TR" dirty="0"/>
              <a:t>iş parçacıklarıyla </a:t>
            </a:r>
            <a:r>
              <a:rPr lang="tr-TR" dirty="0" smtClean="0"/>
              <a:t>bellek adres uzayı paylaşılır</a:t>
            </a:r>
          </a:p>
          <a:p>
            <a:pPr lvl="2"/>
            <a:r>
              <a:rPr lang="tr-TR" dirty="0" smtClean="0"/>
              <a:t>bellek </a:t>
            </a:r>
            <a:r>
              <a:rPr lang="tr-TR" dirty="0"/>
              <a:t>yönetimi </a:t>
            </a:r>
            <a:r>
              <a:rPr lang="tr-TR" dirty="0" smtClean="0"/>
              <a:t>bilgileri paylaşılır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65588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 Arasında Çakışma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Global bir </a:t>
            </a:r>
            <a:r>
              <a:rPr lang="tr-TR" dirty="0"/>
              <a:t>değişkenin kullanımıyla ilgili iş parçacıkları </a:t>
            </a:r>
            <a:r>
              <a:rPr lang="tr-TR" dirty="0" smtClean="0"/>
              <a:t>arasında yaşanabilecek çakışma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8593" t="42694" r="26979" b="36827"/>
          <a:stretch>
            <a:fillRect/>
          </a:stretch>
        </p:blipFill>
        <p:spPr bwMode="auto">
          <a:xfrm>
            <a:off x="4367167" y="2363837"/>
            <a:ext cx="6557963" cy="42767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9436904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İş Parçacıklı Programlama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 smtClean="0"/>
              <a:t>İş parçacıkları kendilerine ait global </a:t>
            </a:r>
            <a:r>
              <a:rPr lang="tr-TR" dirty="0"/>
              <a:t>değişkenlere sahip olabilir</a:t>
            </a:r>
          </a:p>
        </p:txBody>
      </p:sp>
      <p:pic>
        <p:nvPicPr>
          <p:cNvPr id="4" name="Picture 4" descr="2-17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71950" y="2532112"/>
            <a:ext cx="3848100" cy="4108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68719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Parçacıklarının </a:t>
            </a:r>
            <a:r>
              <a:rPr lang="tr-TR" dirty="0" smtClean="0"/>
              <a:t>Kullanılma Nedeni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Sistem çağrılarını </a:t>
            </a:r>
            <a:r>
              <a:rPr lang="tr-TR" dirty="0" err="1" smtClean="0"/>
              <a:t>bloklayarak</a:t>
            </a:r>
            <a:r>
              <a:rPr lang="tr-TR" dirty="0" smtClean="0"/>
              <a:t> paralelliği </a:t>
            </a:r>
            <a:r>
              <a:rPr lang="tr-TR" dirty="0"/>
              <a:t>(web sunucusu) </a:t>
            </a:r>
            <a:r>
              <a:rPr lang="tr-TR" dirty="0" smtClean="0"/>
              <a:t>etkinleştirir</a:t>
            </a:r>
          </a:p>
          <a:p>
            <a:r>
              <a:rPr lang="tr-TR" dirty="0" smtClean="0"/>
              <a:t>İş </a:t>
            </a:r>
            <a:r>
              <a:rPr lang="tr-TR" dirty="0"/>
              <a:t>parçacıkları oluşturmak ve yok etmek, </a:t>
            </a:r>
            <a:r>
              <a:rPr lang="tr-TR" dirty="0" smtClean="0"/>
              <a:t>süreçlerden daha hızlıdır</a:t>
            </a:r>
          </a:p>
          <a:p>
            <a:r>
              <a:rPr lang="tr-TR" dirty="0" smtClean="0"/>
              <a:t>Çoklu çekirdekli sistemler </a:t>
            </a:r>
            <a:r>
              <a:rPr lang="tr-TR" dirty="0"/>
              <a:t>için </a:t>
            </a:r>
            <a:r>
              <a:rPr lang="tr-TR" dirty="0" smtClean="0"/>
              <a:t>doğal</a:t>
            </a:r>
          </a:p>
          <a:p>
            <a:r>
              <a:rPr lang="tr-TR" dirty="0" smtClean="0"/>
              <a:t>Kolay </a:t>
            </a:r>
            <a:r>
              <a:rPr lang="tr-TR" dirty="0"/>
              <a:t>programlama modeli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749832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 Parçacıklarının 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Kullanıcı </a:t>
            </a:r>
            <a:r>
              <a:rPr lang="tr-TR" dirty="0" smtClean="0"/>
              <a:t>duyarlılığı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iş parçacığı bloke olduğunda, diğeri kullanıcı G/Ç'sini </a:t>
            </a:r>
            <a:r>
              <a:rPr lang="tr-TR" dirty="0" smtClean="0"/>
              <a:t>işleyebilir. Ancak</a:t>
            </a:r>
            <a:r>
              <a:rPr lang="tr-TR" dirty="0"/>
              <a:t>: iş parçacığı uygulamasına </a:t>
            </a:r>
            <a:r>
              <a:rPr lang="tr-TR" dirty="0" smtClean="0"/>
              <a:t>bağlı</a:t>
            </a:r>
          </a:p>
          <a:p>
            <a:r>
              <a:rPr lang="tr-TR" dirty="0" smtClean="0"/>
              <a:t>Kaynak </a:t>
            </a:r>
            <a:r>
              <a:rPr lang="tr-TR" dirty="0"/>
              <a:t>paylaşımı: </a:t>
            </a:r>
            <a:r>
              <a:rPr lang="tr-TR" dirty="0" smtClean="0"/>
              <a:t>ekonomi</a:t>
            </a:r>
          </a:p>
          <a:p>
            <a:pPr lvl="1"/>
            <a:r>
              <a:rPr lang="tr-TR" dirty="0" smtClean="0"/>
              <a:t>Bellek </a:t>
            </a:r>
            <a:r>
              <a:rPr lang="tr-TR" dirty="0"/>
              <a:t>paylaşılır (yani adres alanı paylaşılır</a:t>
            </a:r>
            <a:r>
              <a:rPr lang="tr-TR" dirty="0" smtClean="0"/>
              <a:t>), Açık </a:t>
            </a:r>
            <a:r>
              <a:rPr lang="tr-TR" dirty="0"/>
              <a:t>dosyalar, </a:t>
            </a:r>
            <a:r>
              <a:rPr lang="tr-TR" dirty="0" smtClean="0"/>
              <a:t>soketler</a:t>
            </a:r>
          </a:p>
          <a:p>
            <a:r>
              <a:rPr lang="tr-TR" dirty="0" smtClean="0"/>
              <a:t>Hız</a:t>
            </a:r>
          </a:p>
          <a:p>
            <a:pPr lvl="1"/>
            <a:r>
              <a:rPr lang="tr-TR" dirty="0" smtClean="0"/>
              <a:t>İş parçacığı oluşturma süreç </a:t>
            </a:r>
            <a:r>
              <a:rPr lang="tr-TR" dirty="0"/>
              <a:t>oluşturmaya göre yaklaşık 30 kat daha </a:t>
            </a:r>
            <a:r>
              <a:rPr lang="tr-TR" dirty="0" smtClean="0"/>
              <a:t>hızlı, bağlam geçişi 5 </a:t>
            </a:r>
            <a:r>
              <a:rPr lang="tr-TR" dirty="0"/>
              <a:t>kat daha hızlı </a:t>
            </a:r>
            <a:endParaRPr lang="tr-TR" dirty="0" smtClean="0"/>
          </a:p>
          <a:p>
            <a:r>
              <a:rPr lang="tr-TR" dirty="0" smtClean="0"/>
              <a:t>Donanım </a:t>
            </a:r>
            <a:r>
              <a:rPr lang="tr-TR" dirty="0"/>
              <a:t>paralelliğinden </a:t>
            </a:r>
            <a:r>
              <a:rPr lang="tr-TR" dirty="0" smtClean="0"/>
              <a:t>yararlanma</a:t>
            </a:r>
          </a:p>
          <a:p>
            <a:pPr lvl="1"/>
            <a:r>
              <a:rPr lang="tr-TR" dirty="0" smtClean="0"/>
              <a:t>Ağır süreçler, çoklu </a:t>
            </a:r>
            <a:r>
              <a:rPr lang="tr-TR" dirty="0"/>
              <a:t>işlemcili mimarilerden de faydalanabilir</a:t>
            </a:r>
          </a:p>
        </p:txBody>
      </p:sp>
    </p:spTree>
    <p:extLst>
      <p:ext uri="{BB962C8B-B14F-4D97-AF65-F5344CB8AC3E}">
        <p14:creationId xmlns:p14="http://schemas.microsoft.com/office/powerpoint/2010/main" val="14449600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İş Parçacıklarının </a:t>
            </a:r>
            <a:r>
              <a:rPr lang="tr-TR" dirty="0" smtClean="0"/>
              <a:t>Dezavantajları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Senkronizasyon</a:t>
            </a:r>
          </a:p>
          <a:p>
            <a:pPr lvl="1"/>
            <a:r>
              <a:rPr lang="tr-TR" dirty="0"/>
              <a:t>P</a:t>
            </a:r>
            <a:r>
              <a:rPr lang="tr-TR" dirty="0" smtClean="0"/>
              <a:t>aylaşımlı bellek ve değişkenlere </a:t>
            </a:r>
            <a:r>
              <a:rPr lang="tr-TR" dirty="0"/>
              <a:t>erişim kontrol edilmelidir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Program </a:t>
            </a:r>
            <a:r>
              <a:rPr lang="tr-TR" dirty="0"/>
              <a:t>koduna karmaşıklık, hatalar </a:t>
            </a:r>
            <a:r>
              <a:rPr lang="tr-TR" dirty="0" smtClean="0"/>
              <a:t>ekleyebilir. Yarış </a:t>
            </a:r>
            <a:r>
              <a:rPr lang="tr-TR" dirty="0"/>
              <a:t>koşullarından, kilitlenmelerden ve diğer sorunlardan kaçınmak </a:t>
            </a:r>
            <a:r>
              <a:rPr lang="tr-TR" dirty="0" smtClean="0"/>
              <a:t>gerekir</a:t>
            </a:r>
          </a:p>
          <a:p>
            <a:r>
              <a:rPr lang="tr-TR" dirty="0" smtClean="0"/>
              <a:t>Bağımsızlık eksikliği</a:t>
            </a:r>
          </a:p>
          <a:p>
            <a:pPr lvl="1"/>
            <a:r>
              <a:rPr lang="tr-TR" dirty="0" smtClean="0"/>
              <a:t>Ağır </a:t>
            </a:r>
            <a:r>
              <a:rPr lang="tr-TR" dirty="0"/>
              <a:t>Ağırlık </a:t>
            </a:r>
            <a:r>
              <a:rPr lang="tr-TR" dirty="0" smtClean="0"/>
              <a:t>İşlemde </a:t>
            </a:r>
            <a:r>
              <a:rPr lang="tr-TR" dirty="0"/>
              <a:t>(HWP) </a:t>
            </a:r>
            <a:r>
              <a:rPr lang="tr-TR" dirty="0" smtClean="0"/>
              <a:t>iş parçacıkları bağımsız değildir</a:t>
            </a:r>
          </a:p>
          <a:p>
            <a:pPr lvl="1"/>
            <a:r>
              <a:rPr lang="tr-TR" dirty="0" smtClean="0"/>
              <a:t>RAM </a:t>
            </a:r>
            <a:r>
              <a:rPr lang="tr-TR" dirty="0"/>
              <a:t>adres </a:t>
            </a:r>
            <a:r>
              <a:rPr lang="tr-TR" dirty="0" smtClean="0"/>
              <a:t>uzayı paylaşıldığından bellek </a:t>
            </a:r>
            <a:r>
              <a:rPr lang="tr-TR" dirty="0"/>
              <a:t>koruması </a:t>
            </a:r>
            <a:r>
              <a:rPr lang="tr-TR" dirty="0" smtClean="0"/>
              <a:t>yoktur</a:t>
            </a:r>
          </a:p>
          <a:p>
            <a:pPr lvl="1"/>
            <a:r>
              <a:rPr lang="tr-TR" dirty="0" smtClean="0"/>
              <a:t>Her </a:t>
            </a:r>
            <a:r>
              <a:rPr lang="tr-TR" dirty="0"/>
              <a:t>iş parçacığının </a:t>
            </a:r>
            <a:r>
              <a:rPr lang="tr-TR" dirty="0" smtClean="0"/>
              <a:t>yığınları bellekte ayrı yerde olması amaçlanır, </a:t>
            </a:r>
            <a:r>
              <a:rPr lang="tr-TR" dirty="0"/>
              <a:t>ancak bir iş parçacığının </a:t>
            </a:r>
            <a:r>
              <a:rPr lang="tr-TR" dirty="0" smtClean="0"/>
              <a:t>hatası nedeniyle </a:t>
            </a:r>
            <a:r>
              <a:rPr lang="tr-TR" dirty="0"/>
              <a:t>başka bir iş parçacığının yığınının üzerine </a:t>
            </a:r>
            <a:r>
              <a:rPr lang="tr-TR" dirty="0" smtClean="0"/>
              <a:t>yazma yapılabilir.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33553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 Arası İletişim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Yarış durumu: iki süreç aynı bellek alanına aynı anda erişmek istediğinde</a:t>
            </a:r>
            <a:endParaRPr lang="tr-TR" dirty="0"/>
          </a:p>
        </p:txBody>
      </p:sp>
      <p:pic>
        <p:nvPicPr>
          <p:cNvPr id="4" name="Picture 4" descr="2-1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635375" y="2775313"/>
            <a:ext cx="4921250" cy="36115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5161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Yarış Durumu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İki veya daha fazla </a:t>
            </a:r>
            <a:r>
              <a:rPr lang="tr-TR" dirty="0" smtClean="0"/>
              <a:t>süreç, bazı </a:t>
            </a:r>
            <a:r>
              <a:rPr lang="tr-TR" dirty="0"/>
              <a:t>paylaşılan verileri okuyor veya yazıyor ve nihai sonuç </a:t>
            </a:r>
            <a:r>
              <a:rPr lang="tr-TR" dirty="0" smtClean="0"/>
              <a:t>hangisinin ne </a:t>
            </a:r>
            <a:r>
              <a:rPr lang="tr-TR" dirty="0"/>
              <a:t>zaman çalıştığına bağlı</a:t>
            </a:r>
            <a:r>
              <a:rPr lang="tr-TR" dirty="0" smtClean="0"/>
              <a:t>.</a:t>
            </a:r>
          </a:p>
          <a:p>
            <a:endParaRPr lang="tr-TR" dirty="0"/>
          </a:p>
          <a:p>
            <a:r>
              <a:rPr lang="tr-TR" dirty="0"/>
              <a:t>Karşılıklı </a:t>
            </a:r>
            <a:r>
              <a:rPr lang="tr-TR" dirty="0" smtClean="0"/>
              <a:t>dışlama</a:t>
            </a:r>
          </a:p>
          <a:p>
            <a:pPr lvl="1"/>
            <a:r>
              <a:rPr lang="tr-TR" dirty="0" smtClean="0"/>
              <a:t>Birden </a:t>
            </a:r>
            <a:r>
              <a:rPr lang="tr-TR" dirty="0"/>
              <a:t>fazla işlemin paylaşılan verileri aynı anda okumasını ve yazmasını </a:t>
            </a:r>
            <a:r>
              <a:rPr lang="tr-TR" dirty="0" smtClean="0"/>
              <a:t>engelleme</a:t>
            </a:r>
          </a:p>
          <a:p>
            <a:r>
              <a:rPr lang="tr-TR" dirty="0"/>
              <a:t>K</a:t>
            </a:r>
            <a:r>
              <a:rPr lang="tr-TR" dirty="0" smtClean="0"/>
              <a:t>ritik bölge</a:t>
            </a:r>
          </a:p>
          <a:p>
            <a:pPr lvl="1"/>
            <a:r>
              <a:rPr lang="tr-TR" dirty="0" smtClean="0"/>
              <a:t>Programın </a:t>
            </a:r>
            <a:r>
              <a:rPr lang="tr-TR" dirty="0"/>
              <a:t>p</a:t>
            </a:r>
            <a:r>
              <a:rPr lang="tr-TR" dirty="0" smtClean="0"/>
              <a:t>aylaşılan alana erişim yaptığı kod bölümü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9469729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Karşılıklı Dışlama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Karşılıklı dışlama sağlamak için dört </a:t>
            </a:r>
            <a:r>
              <a:rPr lang="tr-TR" dirty="0" smtClean="0"/>
              <a:t>koşul</a:t>
            </a:r>
          </a:p>
          <a:p>
            <a:r>
              <a:rPr lang="tr-TR" dirty="0" smtClean="0"/>
              <a:t>İki süreç aynı anda kritik </a:t>
            </a:r>
            <a:r>
              <a:rPr lang="tr-TR" dirty="0"/>
              <a:t>bölgede </a:t>
            </a:r>
            <a:r>
              <a:rPr lang="tr-TR" dirty="0" smtClean="0"/>
              <a:t>olmamalı</a:t>
            </a:r>
          </a:p>
          <a:p>
            <a:r>
              <a:rPr lang="tr-TR" dirty="0" smtClean="0"/>
              <a:t>İşlemci hızı ve sayısı </a:t>
            </a:r>
            <a:r>
              <a:rPr lang="tr-TR" dirty="0"/>
              <a:t>hakkında varsayım </a:t>
            </a:r>
            <a:r>
              <a:rPr lang="tr-TR" dirty="0" smtClean="0"/>
              <a:t>yapılmamalı</a:t>
            </a:r>
          </a:p>
          <a:p>
            <a:r>
              <a:rPr lang="tr-TR" dirty="0" smtClean="0"/>
              <a:t>Kritik </a:t>
            </a:r>
            <a:r>
              <a:rPr lang="tr-TR" dirty="0"/>
              <a:t>bölgesinin dışında çalışan hiçbir </a:t>
            </a:r>
            <a:r>
              <a:rPr lang="tr-TR" dirty="0" smtClean="0"/>
              <a:t>süreç başka </a:t>
            </a:r>
            <a:r>
              <a:rPr lang="tr-TR" dirty="0"/>
              <a:t>bir </a:t>
            </a:r>
            <a:r>
              <a:rPr lang="tr-TR" dirty="0" smtClean="0"/>
              <a:t>süreci engellememeli</a:t>
            </a:r>
          </a:p>
          <a:p>
            <a:r>
              <a:rPr lang="tr-TR" dirty="0" smtClean="0"/>
              <a:t>Hiçbir </a:t>
            </a:r>
            <a:r>
              <a:rPr lang="tr-TR" dirty="0"/>
              <a:t>süreç kritik bölgesine girmek için sonsuza kadar </a:t>
            </a:r>
            <a:r>
              <a:rPr lang="tr-TR" dirty="0" smtClean="0"/>
              <a:t>beklememeli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667309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Sözde Paralellik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Tüm modern bilgisayarlar aynı anda birçok </a:t>
            </a:r>
            <a:r>
              <a:rPr lang="tr-TR" dirty="0" smtClean="0"/>
              <a:t>iş yapar.</a:t>
            </a:r>
          </a:p>
          <a:p>
            <a:r>
              <a:rPr lang="tr-TR" dirty="0" smtClean="0"/>
              <a:t>Tek </a:t>
            </a:r>
            <a:r>
              <a:rPr lang="tr-TR" dirty="0"/>
              <a:t>işlemcili bir sistemde, herhangi bir anda, </a:t>
            </a:r>
            <a:r>
              <a:rPr lang="tr-TR" dirty="0" smtClean="0"/>
              <a:t>işlemci sadece bir </a:t>
            </a:r>
            <a:r>
              <a:rPr lang="tr-TR" dirty="0"/>
              <a:t>işlem </a:t>
            </a:r>
            <a:r>
              <a:rPr lang="tr-TR" dirty="0" smtClean="0"/>
              <a:t>yürütebilir.</a:t>
            </a:r>
          </a:p>
          <a:p>
            <a:r>
              <a:rPr lang="tr-TR" dirty="0" smtClean="0"/>
              <a:t>Ancak </a:t>
            </a:r>
            <a:r>
              <a:rPr lang="tr-TR" dirty="0"/>
              <a:t>çoklu programlama sisteminde </a:t>
            </a:r>
            <a:r>
              <a:rPr lang="tr-TR" dirty="0" smtClean="0"/>
              <a:t>işlemci, </a:t>
            </a:r>
            <a:r>
              <a:rPr lang="tr-TR" dirty="0"/>
              <a:t>her biri onlarca veya yüzlerce </a:t>
            </a:r>
            <a:r>
              <a:rPr lang="tr-TR" dirty="0" err="1" smtClean="0"/>
              <a:t>ms</a:t>
            </a:r>
            <a:r>
              <a:rPr lang="tr-TR" dirty="0" smtClean="0"/>
              <a:t> </a:t>
            </a:r>
            <a:r>
              <a:rPr lang="tr-TR" dirty="0"/>
              <a:t>boyunca çalışan </a:t>
            </a:r>
            <a:r>
              <a:rPr lang="tr-TR" dirty="0" smtClean="0"/>
              <a:t>işlemler arasında hızlıca geçiş </a:t>
            </a:r>
            <a:r>
              <a:rPr lang="tr-TR" dirty="0"/>
              <a:t>yapar</a:t>
            </a:r>
            <a:r>
              <a:rPr lang="tr-TR" dirty="0" smtClean="0"/>
              <a:t>.</a:t>
            </a:r>
          </a:p>
          <a:p>
            <a:r>
              <a:rPr lang="tr-TR" dirty="0" smtClean="0"/>
              <a:t>Sözde paralellik kullanıcılar için çok faydalıdır. Ancak; yönetimi bir o </a:t>
            </a:r>
            <a:r>
              <a:rPr lang="tr-TR" smtClean="0"/>
              <a:t>kadar zordur.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577351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Kritik Bölge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248150" y="1898106"/>
            <a:ext cx="3695700" cy="4038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6830812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Kritik Bölge Kullanarak Karşılıklı Dışlama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43100" y="2312217"/>
            <a:ext cx="8305800" cy="40370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333542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Meşgul Bekleme ile Karşılıklı Dışlama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Kesmeleri </a:t>
            </a:r>
            <a:r>
              <a:rPr lang="tr-TR" dirty="0"/>
              <a:t>devre dışı </a:t>
            </a:r>
            <a:r>
              <a:rPr lang="tr-TR" dirty="0" smtClean="0"/>
              <a:t>bırakma</a:t>
            </a:r>
          </a:p>
          <a:p>
            <a:pPr lvl="1"/>
            <a:r>
              <a:rPr lang="tr-TR" dirty="0" smtClean="0"/>
              <a:t>Kritik </a:t>
            </a:r>
            <a:r>
              <a:rPr lang="tr-TR" dirty="0"/>
              <a:t>bölgeye girdikten sonra tüm </a:t>
            </a:r>
            <a:r>
              <a:rPr lang="tr-TR" dirty="0" smtClean="0"/>
              <a:t>kesmeleri devre </a:t>
            </a:r>
            <a:r>
              <a:rPr lang="tr-TR" dirty="0"/>
              <a:t>dışı </a:t>
            </a:r>
            <a:r>
              <a:rPr lang="tr-TR" dirty="0" smtClean="0"/>
              <a:t>bırak</a:t>
            </a:r>
          </a:p>
          <a:p>
            <a:pPr lvl="1"/>
            <a:r>
              <a:rPr lang="tr-TR" dirty="0" err="1" smtClean="0"/>
              <a:t>Clock</a:t>
            </a:r>
            <a:r>
              <a:rPr lang="tr-TR" dirty="0" smtClean="0"/>
              <a:t> </a:t>
            </a:r>
            <a:r>
              <a:rPr lang="tr-TR" dirty="0"/>
              <a:t>yalnızca bir kesme olduğundan, hiçbir CPU önalımı </a:t>
            </a:r>
            <a:r>
              <a:rPr lang="tr-TR" dirty="0" smtClean="0"/>
              <a:t>(</a:t>
            </a:r>
            <a:r>
              <a:rPr lang="en-US" altLang="zh-CN" dirty="0"/>
              <a:t>preemption </a:t>
            </a:r>
            <a:r>
              <a:rPr lang="tr-TR" dirty="0" smtClean="0"/>
              <a:t>) gerçekleşemez.</a:t>
            </a:r>
          </a:p>
          <a:p>
            <a:pPr lvl="1"/>
            <a:r>
              <a:rPr lang="tr-TR" dirty="0" smtClean="0"/>
              <a:t>Kesmeleri </a:t>
            </a:r>
            <a:r>
              <a:rPr lang="tr-TR" dirty="0"/>
              <a:t>devre dışı bırakmak, işletim sisteminin kendisi için yararlıdır, ancak kullanıcılar için </a:t>
            </a:r>
            <a:r>
              <a:rPr lang="tr-TR" dirty="0" smtClean="0"/>
              <a:t>değildir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36429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Meşgul Bekleme ile Karşılıklı Dışlama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Lock</a:t>
            </a:r>
            <a:r>
              <a:rPr lang="tr-TR" dirty="0" smtClean="0"/>
              <a:t> değişkeni</a:t>
            </a:r>
          </a:p>
          <a:p>
            <a:pPr lvl="1"/>
            <a:r>
              <a:rPr lang="tr-TR" dirty="0" err="1" smtClean="0"/>
              <a:t>Yazılımsal</a:t>
            </a:r>
            <a:r>
              <a:rPr lang="tr-TR" dirty="0" smtClean="0"/>
              <a:t> bir çözüm</a:t>
            </a:r>
          </a:p>
          <a:p>
            <a:pPr lvl="1"/>
            <a:r>
              <a:rPr lang="tr-TR" dirty="0" smtClean="0"/>
              <a:t>Tek ve paylaşımlı bir değişen (</a:t>
            </a:r>
            <a:r>
              <a:rPr lang="tr-TR" dirty="0" err="1" smtClean="0"/>
              <a:t>lock</a:t>
            </a:r>
            <a:r>
              <a:rPr lang="tr-TR" dirty="0" smtClean="0"/>
              <a:t>) tanımlanır</a:t>
            </a:r>
          </a:p>
          <a:p>
            <a:pPr lvl="1"/>
            <a:r>
              <a:rPr lang="tr-TR" dirty="0" smtClean="0"/>
              <a:t>Kritik bölgeye girmeden önce değeri kontrol edilir</a:t>
            </a:r>
          </a:p>
          <a:p>
            <a:pPr lvl="1"/>
            <a:r>
              <a:rPr lang="tr-TR" dirty="0" smtClean="0"/>
              <a:t>Değer 0 ise kritik bölgeye girilmez, beklenir</a:t>
            </a:r>
          </a:p>
          <a:p>
            <a:pPr lvl="1"/>
            <a:r>
              <a:rPr lang="tr-TR" dirty="0" smtClean="0"/>
              <a:t>Değer 1 ise kritik bölgeye girilir.</a:t>
            </a:r>
          </a:p>
          <a:p>
            <a:pPr lvl="1"/>
            <a:endParaRPr lang="tr-TR" dirty="0"/>
          </a:p>
          <a:p>
            <a:r>
              <a:rPr lang="tr-TR" dirty="0" smtClean="0"/>
              <a:t>Sorun ne?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424672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Önerilen Çözüm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5925" y="2544128"/>
            <a:ext cx="8820150" cy="2895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030669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Kavramlar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en-US" dirty="0"/>
              <a:t>Busy waiting</a:t>
            </a:r>
          </a:p>
          <a:p>
            <a:pPr lvl="1"/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 smtClean="0"/>
              <a:t>değer</a:t>
            </a:r>
            <a:r>
              <a:rPr lang="tr-TR" dirty="0" smtClean="0"/>
              <a:t>e</a:t>
            </a:r>
            <a:r>
              <a:rPr lang="en-US" dirty="0" smtClean="0"/>
              <a:t> </a:t>
            </a:r>
            <a:r>
              <a:rPr lang="tr-TR" dirty="0" smtClean="0"/>
              <a:t>ulaşana </a:t>
            </a:r>
            <a:r>
              <a:rPr lang="en-US" dirty="0" err="1" smtClean="0"/>
              <a:t>kadar</a:t>
            </a:r>
            <a:r>
              <a:rPr lang="en-US" dirty="0" smtClean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değişkeni</a:t>
            </a:r>
            <a:r>
              <a:rPr lang="en-US" dirty="0"/>
              <a:t> </a:t>
            </a:r>
            <a:r>
              <a:rPr lang="en-US" dirty="0" err="1"/>
              <a:t>sürekli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test </a:t>
            </a:r>
            <a:r>
              <a:rPr lang="en-US" dirty="0" err="1" smtClean="0"/>
              <a:t>etme</a:t>
            </a:r>
            <a:endParaRPr lang="tr-TR" dirty="0" smtClean="0"/>
          </a:p>
          <a:p>
            <a:pPr lvl="1"/>
            <a:endParaRPr lang="en-US" dirty="0"/>
          </a:p>
          <a:p>
            <a:r>
              <a:rPr lang="en-US" dirty="0"/>
              <a:t>Spin lock</a:t>
            </a:r>
          </a:p>
          <a:p>
            <a:pPr lvl="1"/>
            <a:r>
              <a:rPr lang="en-US" dirty="0" err="1"/>
              <a:t>Meşgul</a:t>
            </a:r>
            <a:r>
              <a:rPr lang="en-US" dirty="0"/>
              <a:t> </a:t>
            </a:r>
            <a:r>
              <a:rPr lang="en-US" dirty="0" err="1"/>
              <a:t>beklemeyi</a:t>
            </a:r>
            <a:r>
              <a:rPr lang="en-US" dirty="0"/>
              <a:t> </a:t>
            </a:r>
            <a:r>
              <a:rPr lang="en-US" dirty="0" err="1"/>
              <a:t>kullanan</a:t>
            </a:r>
            <a:r>
              <a:rPr lang="en-US" dirty="0"/>
              <a:t> </a:t>
            </a:r>
            <a:r>
              <a:rPr lang="en-US" dirty="0" err="1"/>
              <a:t>bir</a:t>
            </a:r>
            <a:r>
              <a:rPr lang="en-US" dirty="0"/>
              <a:t> </a:t>
            </a:r>
            <a:r>
              <a:rPr lang="en-US" dirty="0" err="1"/>
              <a:t>kilit</a:t>
            </a:r>
            <a:r>
              <a:rPr lang="en-US" dirty="0"/>
              <a:t>, </a:t>
            </a:r>
            <a:r>
              <a:rPr lang="en-US" dirty="0" err="1"/>
              <a:t>döndürme</a:t>
            </a:r>
            <a:r>
              <a:rPr lang="en-US" dirty="0"/>
              <a:t> </a:t>
            </a:r>
            <a:r>
              <a:rPr lang="en-US" dirty="0" err="1"/>
              <a:t>kilidi</a:t>
            </a:r>
            <a:r>
              <a:rPr lang="en-US" dirty="0"/>
              <a:t> </a:t>
            </a:r>
            <a:r>
              <a:rPr lang="en-US" dirty="0" err="1"/>
              <a:t>olarak</a:t>
            </a:r>
            <a:r>
              <a:rPr lang="en-US" dirty="0"/>
              <a:t> </a:t>
            </a:r>
            <a:r>
              <a:rPr lang="en-US" dirty="0" err="1"/>
              <a:t>adlandırılır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593853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Peterson’un</a:t>
            </a:r>
            <a:r>
              <a:rPr lang="tr-TR" dirty="0" smtClean="0"/>
              <a:t> Çözümü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55887" y="1412925"/>
            <a:ext cx="6880225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269218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TSL Komutu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02631" y="2034767"/>
            <a:ext cx="8186737" cy="32527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327347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Uyuma ve Uyanma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Meşgul beklemenin </a:t>
            </a:r>
            <a:r>
              <a:rPr lang="tr-TR" dirty="0" smtClean="0"/>
              <a:t>dezavantajı</a:t>
            </a:r>
          </a:p>
          <a:p>
            <a:pPr lvl="1"/>
            <a:r>
              <a:rPr lang="tr-TR" dirty="0" smtClean="0"/>
              <a:t>Düşük </a:t>
            </a:r>
            <a:r>
              <a:rPr lang="tr-TR" dirty="0"/>
              <a:t>öncelikli bir süreç kritik </a:t>
            </a:r>
            <a:r>
              <a:rPr lang="tr-TR" dirty="0" smtClean="0"/>
              <a:t>bölgede iken, </a:t>
            </a:r>
          </a:p>
          <a:p>
            <a:pPr lvl="1"/>
            <a:r>
              <a:rPr lang="tr-TR" dirty="0" smtClean="0"/>
              <a:t>Yüksek </a:t>
            </a:r>
            <a:r>
              <a:rPr lang="tr-TR" dirty="0"/>
              <a:t>öncelikli bir süreç </a:t>
            </a:r>
            <a:r>
              <a:rPr lang="tr-TR" dirty="0" smtClean="0"/>
              <a:t>geldiğinde daha </a:t>
            </a:r>
            <a:r>
              <a:rPr lang="tr-TR" dirty="0"/>
              <a:t>düşük öncelikli süreci engeller, </a:t>
            </a:r>
            <a:endParaRPr lang="tr-TR" dirty="0" smtClean="0"/>
          </a:p>
          <a:p>
            <a:pPr lvl="1"/>
            <a:r>
              <a:rPr lang="tr-TR" dirty="0" err="1" smtClean="0"/>
              <a:t>Lock’tan</a:t>
            </a:r>
            <a:r>
              <a:rPr lang="tr-TR" dirty="0" smtClean="0"/>
              <a:t> dolayı meşgul </a:t>
            </a:r>
            <a:r>
              <a:rPr lang="tr-TR" dirty="0"/>
              <a:t>beklemede CPU'yu boşa </a:t>
            </a:r>
            <a:r>
              <a:rPr lang="tr-TR" dirty="0" smtClean="0"/>
              <a:t>harcar</a:t>
            </a:r>
            <a:r>
              <a:rPr lang="tr-TR" dirty="0"/>
              <a:t>, </a:t>
            </a:r>
            <a:endParaRPr lang="tr-TR" dirty="0" smtClean="0"/>
          </a:p>
          <a:p>
            <a:pPr lvl="1"/>
            <a:r>
              <a:rPr lang="tr-TR" dirty="0" smtClean="0"/>
              <a:t>Daha </a:t>
            </a:r>
            <a:r>
              <a:rPr lang="tr-TR" dirty="0"/>
              <a:t>düşük öncelikli </a:t>
            </a:r>
            <a:r>
              <a:rPr lang="tr-TR" dirty="0" smtClean="0"/>
              <a:t>süreç kritik bölge dışına çıkamaz</a:t>
            </a:r>
          </a:p>
          <a:p>
            <a:pPr lvl="1"/>
            <a:r>
              <a:rPr lang="tr-TR" dirty="0" smtClean="0"/>
              <a:t>Öncelikleri değiştirmek/ölümcül kilitlenme</a:t>
            </a:r>
          </a:p>
          <a:p>
            <a:pPr lvl="1"/>
            <a:endParaRPr lang="tr-TR" dirty="0"/>
          </a:p>
          <a:p>
            <a:r>
              <a:rPr lang="tr-TR" dirty="0" smtClean="0"/>
              <a:t>Meşgul </a:t>
            </a:r>
            <a:r>
              <a:rPr lang="tr-TR" dirty="0"/>
              <a:t>beklemek yerine </a:t>
            </a:r>
            <a:r>
              <a:rPr lang="tr-TR" dirty="0" err="1" smtClean="0"/>
              <a:t>block</a:t>
            </a:r>
            <a:endParaRPr lang="tr-TR" dirty="0" smtClean="0"/>
          </a:p>
          <a:p>
            <a:pPr lvl="1"/>
            <a:r>
              <a:rPr lang="tr-TR" dirty="0" smtClean="0"/>
              <a:t>Önce Uyandır, sonra uyut (</a:t>
            </a:r>
            <a:r>
              <a:rPr lang="tr-TR" dirty="0" err="1" smtClean="0"/>
              <a:t>wake</a:t>
            </a:r>
            <a:r>
              <a:rPr lang="tr-TR" dirty="0" smtClean="0"/>
              <a:t> </a:t>
            </a:r>
            <a:r>
              <a:rPr lang="tr-TR" dirty="0" err="1" smtClean="0"/>
              <a:t>up</a:t>
            </a:r>
            <a:r>
              <a:rPr lang="tr-TR" dirty="0" smtClean="0"/>
              <a:t>, </a:t>
            </a:r>
            <a:r>
              <a:rPr lang="tr-TR" dirty="0" err="1" smtClean="0"/>
              <a:t>sleep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41906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 Tüketici Problemi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İki işlem ortak, sabit boyutlu bir arabelleği </a:t>
            </a:r>
            <a:r>
              <a:rPr lang="tr-TR" dirty="0" smtClean="0"/>
              <a:t>paylaşmakta</a:t>
            </a:r>
          </a:p>
          <a:p>
            <a:r>
              <a:rPr lang="tr-TR" dirty="0" smtClean="0"/>
              <a:t>Üretici </a:t>
            </a:r>
            <a:r>
              <a:rPr lang="tr-TR" dirty="0"/>
              <a:t>arabelleğe </a:t>
            </a:r>
            <a:r>
              <a:rPr lang="tr-TR" dirty="0" smtClean="0"/>
              <a:t>veri yazar</a:t>
            </a:r>
          </a:p>
          <a:p>
            <a:r>
              <a:rPr lang="tr-TR" dirty="0" smtClean="0"/>
              <a:t>Tüketici </a:t>
            </a:r>
            <a:r>
              <a:rPr lang="tr-TR" dirty="0"/>
              <a:t>arabellekten </a:t>
            </a:r>
            <a:r>
              <a:rPr lang="tr-TR" dirty="0" smtClean="0"/>
              <a:t>veri okur</a:t>
            </a:r>
          </a:p>
          <a:p>
            <a:endParaRPr lang="tr-TR" dirty="0"/>
          </a:p>
          <a:p>
            <a:r>
              <a:rPr lang="tr-TR" dirty="0" smtClean="0"/>
              <a:t>Basit </a:t>
            </a:r>
            <a:r>
              <a:rPr lang="tr-TR" dirty="0"/>
              <a:t>bir çözüm</a:t>
            </a:r>
          </a:p>
        </p:txBody>
      </p:sp>
    </p:spTree>
    <p:extLst>
      <p:ext uri="{BB962C8B-B14F-4D97-AF65-F5344CB8AC3E}">
        <p14:creationId xmlns:p14="http://schemas.microsoft.com/office/powerpoint/2010/main" val="22815124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Programlama Süreç </a:t>
            </a:r>
            <a:r>
              <a:rPr lang="tr-TR" dirty="0" smtClean="0"/>
              <a:t>Modeli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Dört programın çoklu programlanması. (b) Birbirinden bağımsız dört ardışık sürecin kavramsal modeli. (c) Aynı anda </a:t>
            </a:r>
            <a:r>
              <a:rPr lang="tr-TR" dirty="0" smtClean="0"/>
              <a:t>bir </a:t>
            </a:r>
            <a:r>
              <a:rPr lang="tr-TR" dirty="0"/>
              <a:t>program etkindir.</a:t>
            </a:r>
          </a:p>
        </p:txBody>
      </p:sp>
      <p:pic>
        <p:nvPicPr>
          <p:cNvPr id="4" name="Picture 6" descr="02-0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199" y="3195994"/>
            <a:ext cx="9298577" cy="298387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9584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Ölümcül Yarış Durumu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39281" y="1619275"/>
            <a:ext cx="5913437" cy="5092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2291374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Veri Kaybı Sorunu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Paylaşılan değişken: </a:t>
            </a:r>
            <a:r>
              <a:rPr lang="tr-TR" dirty="0" smtClean="0"/>
              <a:t>sayaç</a:t>
            </a:r>
          </a:p>
          <a:p>
            <a:r>
              <a:rPr lang="tr-TR" dirty="0" smtClean="0"/>
              <a:t>Eşzamanlılıktan </a:t>
            </a:r>
            <a:r>
              <a:rPr lang="tr-TR" dirty="0"/>
              <a:t>kaynaklanan </a:t>
            </a:r>
            <a:r>
              <a:rPr lang="tr-TR" dirty="0" smtClean="0"/>
              <a:t>sorun</a:t>
            </a:r>
          </a:p>
          <a:p>
            <a:r>
              <a:rPr lang="tr-TR" dirty="0" smtClean="0"/>
              <a:t>Tüketici </a:t>
            </a:r>
            <a:r>
              <a:rPr lang="tr-TR" dirty="0"/>
              <a:t>0 ile </a:t>
            </a:r>
            <a:r>
              <a:rPr lang="tr-TR" dirty="0" smtClean="0"/>
              <a:t>sayaç değişkenini okuduğunda; </a:t>
            </a:r>
            <a:r>
              <a:rPr lang="tr-TR" dirty="0"/>
              <a:t>ancak zamanında uykuya </a:t>
            </a:r>
            <a:r>
              <a:rPr lang="tr-TR" dirty="0" smtClean="0"/>
              <a:t>geçmediğinde, </a:t>
            </a:r>
            <a:r>
              <a:rPr lang="tr-TR" dirty="0"/>
              <a:t>sinyal kaybolacaktır.</a:t>
            </a:r>
          </a:p>
        </p:txBody>
      </p:sp>
    </p:spTree>
    <p:extLst>
      <p:ext uri="{BB962C8B-B14F-4D97-AF65-F5344CB8AC3E}">
        <p14:creationId xmlns:p14="http://schemas.microsoft.com/office/powerpoint/2010/main" val="23784685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Semafor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/>
              <a:t>Dijkstra</a:t>
            </a:r>
            <a:r>
              <a:rPr lang="tr-TR" dirty="0"/>
              <a:t> tarafından </a:t>
            </a:r>
            <a:r>
              <a:rPr lang="tr-TR" dirty="0" smtClean="0"/>
              <a:t>önerilen </a:t>
            </a:r>
            <a:r>
              <a:rPr lang="tr-TR" dirty="0"/>
              <a:t>yeni bir değişken türü </a:t>
            </a:r>
            <a:endParaRPr lang="tr-TR" dirty="0" smtClean="0"/>
          </a:p>
          <a:p>
            <a:r>
              <a:rPr lang="tr-TR" dirty="0" smtClean="0"/>
              <a:t>Atomik Eylem, tek ve bölünmez</a:t>
            </a:r>
          </a:p>
          <a:p>
            <a:r>
              <a:rPr lang="tr-TR" dirty="0" err="1" smtClean="0"/>
              <a:t>Down</a:t>
            </a:r>
            <a:r>
              <a:rPr lang="tr-TR" dirty="0" smtClean="0"/>
              <a:t> </a:t>
            </a:r>
            <a:r>
              <a:rPr lang="tr-TR" dirty="0"/>
              <a:t>(P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semafor </a:t>
            </a:r>
            <a:r>
              <a:rPr lang="tr-TR" dirty="0"/>
              <a:t>kontrol </a:t>
            </a:r>
            <a:r>
              <a:rPr lang="tr-TR" dirty="0" smtClean="0"/>
              <a:t>edilir, değeri 0 ise uyku, değilse </a:t>
            </a:r>
            <a:r>
              <a:rPr lang="tr-TR" dirty="0"/>
              <a:t>değeri </a:t>
            </a:r>
            <a:r>
              <a:rPr lang="tr-TR" dirty="0" smtClean="0"/>
              <a:t>azalt </a:t>
            </a:r>
            <a:r>
              <a:rPr lang="tr-TR" dirty="0"/>
              <a:t>ve devam </a:t>
            </a:r>
            <a:r>
              <a:rPr lang="tr-TR" dirty="0" smtClean="0"/>
              <a:t>et</a:t>
            </a:r>
          </a:p>
          <a:p>
            <a:r>
              <a:rPr lang="tr-TR" dirty="0" err="1" smtClean="0"/>
              <a:t>Up</a:t>
            </a:r>
            <a:r>
              <a:rPr lang="tr-TR" dirty="0" smtClean="0"/>
              <a:t> </a:t>
            </a:r>
            <a:r>
              <a:rPr lang="tr-TR" dirty="0"/>
              <a:t>(v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semafor </a:t>
            </a:r>
            <a:r>
              <a:rPr lang="tr-TR" dirty="0"/>
              <a:t>kontrol </a:t>
            </a:r>
            <a:r>
              <a:rPr lang="tr-TR" dirty="0" smtClean="0"/>
              <a:t>edilir, </a:t>
            </a:r>
          </a:p>
          <a:p>
            <a:pPr lvl="1"/>
            <a:r>
              <a:rPr lang="tr-TR" dirty="0" smtClean="0"/>
              <a:t>Süreçler </a:t>
            </a:r>
            <a:r>
              <a:rPr lang="tr-TR" dirty="0"/>
              <a:t>semaforda bekliyorsa, işletim sistemi devam etmeyi seçecek ve düşüşünü tamamlayacaktır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Kaynak </a:t>
            </a:r>
            <a:r>
              <a:rPr lang="tr-TR" dirty="0"/>
              <a:t>sayısının bir işareti </a:t>
            </a:r>
            <a:r>
              <a:rPr lang="tr-TR"/>
              <a:t>olarak </a:t>
            </a:r>
            <a:r>
              <a:rPr lang="tr-TR" smtClean="0"/>
              <a:t>farz edilir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2761649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Üretici-Tüketici </a:t>
            </a:r>
            <a:r>
              <a:rPr lang="tr-TR" dirty="0"/>
              <a:t>S</a:t>
            </a:r>
            <a:r>
              <a:rPr lang="tr-TR" dirty="0" smtClean="0"/>
              <a:t>orununa Çözüm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Full: </a:t>
            </a:r>
            <a:r>
              <a:rPr lang="tr-TR" dirty="0"/>
              <a:t>dolu yuvaların </a:t>
            </a:r>
            <a:r>
              <a:rPr lang="tr-TR" dirty="0" smtClean="0"/>
              <a:t>sayısı, </a:t>
            </a:r>
            <a:r>
              <a:rPr lang="tr-TR" dirty="0"/>
              <a:t>başlangıç değeri </a:t>
            </a:r>
            <a:r>
              <a:rPr lang="tr-TR" dirty="0" smtClean="0"/>
              <a:t>0</a:t>
            </a:r>
          </a:p>
          <a:p>
            <a:r>
              <a:rPr lang="tr-TR" dirty="0" err="1" smtClean="0"/>
              <a:t>Empty</a:t>
            </a:r>
            <a:r>
              <a:rPr lang="tr-TR" dirty="0" smtClean="0"/>
              <a:t>: </a:t>
            </a:r>
            <a:r>
              <a:rPr lang="tr-TR" dirty="0"/>
              <a:t>boş </a:t>
            </a:r>
            <a:r>
              <a:rPr lang="tr-TR" dirty="0" smtClean="0"/>
              <a:t>yuvaların sayısı, </a:t>
            </a:r>
            <a:r>
              <a:rPr lang="tr-TR" dirty="0"/>
              <a:t>başlangıç değeri </a:t>
            </a:r>
            <a:r>
              <a:rPr lang="tr-TR" dirty="0" smtClean="0"/>
              <a:t>N</a:t>
            </a:r>
          </a:p>
          <a:p>
            <a:r>
              <a:rPr lang="tr-TR" dirty="0" err="1" smtClean="0"/>
              <a:t>Mutex</a:t>
            </a:r>
            <a:r>
              <a:rPr lang="tr-TR" dirty="0"/>
              <a:t>: </a:t>
            </a:r>
            <a:r>
              <a:rPr lang="tr-TR" dirty="0" smtClean="0"/>
              <a:t>arabelleğe (</a:t>
            </a:r>
            <a:r>
              <a:rPr lang="tr-TR" dirty="0" err="1" smtClean="0"/>
              <a:t>buffer</a:t>
            </a:r>
            <a:r>
              <a:rPr lang="tr-TR" dirty="0" smtClean="0"/>
              <a:t>) </a:t>
            </a:r>
            <a:r>
              <a:rPr lang="tr-TR" dirty="0"/>
              <a:t>aynı anda erişimi </a:t>
            </a:r>
            <a:r>
              <a:rPr lang="tr-TR" dirty="0" smtClean="0"/>
              <a:t>engeller, </a:t>
            </a:r>
            <a:r>
              <a:rPr lang="tr-TR" dirty="0"/>
              <a:t>başlangıç değeri 0 (ikili semafor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 smtClean="0"/>
              <a:t>Senkronizasyon/karşılıklı </a:t>
            </a:r>
            <a:r>
              <a:rPr lang="tr-TR" dirty="0"/>
              <a:t>dışlama</a:t>
            </a:r>
          </a:p>
        </p:txBody>
      </p:sp>
    </p:spTree>
    <p:extLst>
      <p:ext uri="{BB962C8B-B14F-4D97-AF65-F5344CB8AC3E}">
        <p14:creationId xmlns:p14="http://schemas.microsoft.com/office/powerpoint/2010/main" val="9934193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Semafor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4901" y="2373132"/>
            <a:ext cx="12002198" cy="41324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56360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mutex_lock</a:t>
            </a:r>
            <a:r>
              <a:rPr lang="tr-TR" dirty="0"/>
              <a:t> </a:t>
            </a:r>
            <a:r>
              <a:rPr lang="tr-TR" dirty="0" smtClean="0"/>
              <a:t>ve </a:t>
            </a:r>
            <a:r>
              <a:rPr lang="tr-TR" dirty="0" err="1" smtClean="0"/>
              <a:t>mutex_unlock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89353" y="2204447"/>
            <a:ext cx="9413293" cy="36346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50195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Bazı </a:t>
            </a:r>
            <a:r>
              <a:rPr lang="tr-TR" dirty="0" err="1" smtClean="0"/>
              <a:t>Pthreads</a:t>
            </a:r>
            <a:r>
              <a:rPr lang="tr-TR" dirty="0" smtClean="0"/>
              <a:t> Çağrıları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6" descr="02-30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54262" y="2460127"/>
            <a:ext cx="7483475" cy="29305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05852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Bazı </a:t>
            </a:r>
            <a:r>
              <a:rPr lang="tr-TR" dirty="0" err="1"/>
              <a:t>Pthreads</a:t>
            </a:r>
            <a:r>
              <a:rPr lang="tr-TR" dirty="0"/>
              <a:t> Çağrıları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6" descr="02-3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5462" y="2525577"/>
            <a:ext cx="8601075" cy="282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7391818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 smtClean="0"/>
              <a:t>Pthreads</a:t>
            </a:r>
            <a:r>
              <a:rPr lang="tr-TR" dirty="0" smtClean="0"/>
              <a:t> </a:t>
            </a:r>
            <a:r>
              <a:rPr lang="tr-TR" dirty="0" err="1" smtClean="0"/>
              <a:t>Mutex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7" descr="02-3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05326" y="1825625"/>
            <a:ext cx="3981347" cy="49498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657656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Süreçler Arası İletişim Problemleri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en-US" dirty="0"/>
              <a:t>Dining philosopher </a:t>
            </a:r>
            <a:r>
              <a:rPr lang="en-US" dirty="0" smtClean="0"/>
              <a:t>problem</a:t>
            </a:r>
            <a:r>
              <a:rPr lang="tr-TR" dirty="0" smtClean="0"/>
              <a:t>i</a:t>
            </a:r>
            <a:endParaRPr lang="en-US" dirty="0"/>
          </a:p>
          <a:p>
            <a:pPr lvl="1"/>
            <a:r>
              <a:rPr lang="en-US" dirty="0" err="1" smtClean="0"/>
              <a:t>Bir</a:t>
            </a:r>
            <a:r>
              <a:rPr lang="en-US" dirty="0" smtClean="0"/>
              <a:t> </a:t>
            </a:r>
            <a:r>
              <a:rPr lang="en-US" dirty="0" err="1"/>
              <a:t>filozof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</a:t>
            </a:r>
            <a:r>
              <a:rPr lang="en-US" dirty="0" err="1"/>
              <a:t>yer</a:t>
            </a:r>
            <a:r>
              <a:rPr lang="en-US" dirty="0"/>
              <a:t> </a:t>
            </a:r>
            <a:r>
              <a:rPr lang="en-US" dirty="0" err="1"/>
              <a:t>ya</a:t>
            </a:r>
            <a:r>
              <a:rPr lang="en-US" dirty="0"/>
              <a:t> da </a:t>
            </a:r>
            <a:r>
              <a:rPr lang="en-US" dirty="0" err="1" smtClean="0"/>
              <a:t>düşünür</a:t>
            </a:r>
            <a:endParaRPr lang="tr-TR" dirty="0" smtClean="0"/>
          </a:p>
          <a:p>
            <a:pPr lvl="1"/>
            <a:r>
              <a:rPr lang="en-US" dirty="0" err="1" smtClean="0"/>
              <a:t>Aç</a:t>
            </a:r>
            <a:r>
              <a:rPr lang="en-US" dirty="0" smtClean="0"/>
              <a:t> </a:t>
            </a:r>
            <a:r>
              <a:rPr lang="en-US" dirty="0" err="1" smtClean="0"/>
              <a:t>kalırsa</a:t>
            </a:r>
            <a:r>
              <a:rPr lang="en-US" dirty="0" smtClean="0"/>
              <a:t>, </a:t>
            </a:r>
            <a:r>
              <a:rPr lang="en-US" dirty="0" err="1"/>
              <a:t>iki</a:t>
            </a:r>
            <a:r>
              <a:rPr lang="en-US" dirty="0"/>
              <a:t> </a:t>
            </a:r>
            <a:r>
              <a:rPr lang="en-US" dirty="0" err="1"/>
              <a:t>çatal</a:t>
            </a:r>
            <a:r>
              <a:rPr lang="en-US" dirty="0"/>
              <a:t> </a:t>
            </a:r>
            <a:r>
              <a:rPr lang="en-US" dirty="0" err="1"/>
              <a:t>alıp</a:t>
            </a:r>
            <a:r>
              <a:rPr lang="en-US" dirty="0"/>
              <a:t> </a:t>
            </a:r>
            <a:r>
              <a:rPr lang="en-US" dirty="0" err="1"/>
              <a:t>yemeye</a:t>
            </a:r>
            <a:r>
              <a:rPr lang="en-US" dirty="0"/>
              <a:t> </a:t>
            </a:r>
            <a:r>
              <a:rPr lang="en-US" dirty="0" err="1" smtClean="0"/>
              <a:t>çalış</a:t>
            </a:r>
            <a:endParaRPr lang="en-US" dirty="0"/>
          </a:p>
          <a:p>
            <a:endParaRPr lang="en-US" dirty="0"/>
          </a:p>
          <a:p>
            <a:r>
              <a:rPr lang="tr-TR" dirty="0"/>
              <a:t>Okur-Yazar </a:t>
            </a:r>
            <a:r>
              <a:rPr lang="en-US" dirty="0" smtClean="0"/>
              <a:t>problem</a:t>
            </a:r>
            <a:r>
              <a:rPr lang="tr-TR" dirty="0" smtClean="0"/>
              <a:t>i</a:t>
            </a:r>
          </a:p>
          <a:p>
            <a:pPr lvl="1"/>
            <a:r>
              <a:rPr lang="tr-TR" dirty="0"/>
              <a:t>Bir </a:t>
            </a:r>
            <a:r>
              <a:rPr lang="tr-TR" dirty="0" err="1"/>
              <a:t>veritabanına</a:t>
            </a:r>
            <a:r>
              <a:rPr lang="tr-TR" dirty="0"/>
              <a:t> erişimi modeller</a:t>
            </a:r>
          </a:p>
        </p:txBody>
      </p:sp>
    </p:spTree>
    <p:extLst>
      <p:ext uri="{BB962C8B-B14F-4D97-AF65-F5344CB8AC3E}">
        <p14:creationId xmlns:p14="http://schemas.microsoft.com/office/powerpoint/2010/main" val="3697690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Tekrarlanamaz Yürütme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err="1" smtClean="0"/>
              <a:t>Non-reproducible</a:t>
            </a:r>
            <a:endParaRPr lang="tr-TR" dirty="0" smtClean="0"/>
          </a:p>
          <a:p>
            <a:endParaRPr lang="tr-TR" dirty="0"/>
          </a:p>
          <a:p>
            <a:pPr marL="0" indent="0">
              <a:buNone/>
            </a:pPr>
            <a:r>
              <a:rPr lang="tr-TR" dirty="0" smtClean="0"/>
              <a:t>Program 1: </a:t>
            </a:r>
            <a:r>
              <a:rPr lang="tr-TR" dirty="0" err="1" smtClean="0"/>
              <a:t>repeat</a:t>
            </a:r>
            <a:r>
              <a:rPr lang="tr-TR" dirty="0" smtClean="0"/>
              <a:t> n = n + 1;</a:t>
            </a:r>
          </a:p>
          <a:p>
            <a:pPr marL="0" indent="0">
              <a:buNone/>
            </a:pPr>
            <a:r>
              <a:rPr lang="tr-TR" dirty="0" smtClean="0"/>
              <a:t>Program 2: </a:t>
            </a:r>
            <a:r>
              <a:rPr lang="tr-TR" dirty="0" err="1" smtClean="0"/>
              <a:t>repeat</a:t>
            </a:r>
            <a:r>
              <a:rPr lang="tr-TR" dirty="0" smtClean="0"/>
              <a:t> </a:t>
            </a:r>
            <a:r>
              <a:rPr lang="tr-TR" dirty="0" err="1" smtClean="0"/>
              <a:t>print</a:t>
            </a:r>
            <a:r>
              <a:rPr lang="tr-TR" dirty="0" smtClean="0"/>
              <a:t>(n); n = 0;</a:t>
            </a:r>
          </a:p>
          <a:p>
            <a:pPr marL="0" indent="0">
              <a:buNone/>
            </a:pPr>
            <a:endParaRPr lang="tr-TR" dirty="0"/>
          </a:p>
          <a:p>
            <a:pPr marL="0" indent="0">
              <a:buNone/>
            </a:pPr>
            <a:r>
              <a:rPr lang="tr-TR" dirty="0" smtClean="0"/>
              <a:t>Yürütme sırası farklı olabilir.</a:t>
            </a:r>
          </a:p>
          <a:p>
            <a:r>
              <a:rPr lang="tr-TR" dirty="0"/>
              <a:t>n</a:t>
            </a:r>
            <a:r>
              <a:rPr lang="tr-TR" dirty="0" smtClean="0"/>
              <a:t> = n + 1; </a:t>
            </a:r>
            <a:r>
              <a:rPr lang="tr-TR" dirty="0" err="1" smtClean="0"/>
              <a:t>print</a:t>
            </a:r>
            <a:r>
              <a:rPr lang="tr-TR" dirty="0" smtClean="0"/>
              <a:t>(n); n = 0;</a:t>
            </a:r>
          </a:p>
          <a:p>
            <a:r>
              <a:rPr lang="tr-TR" dirty="0" err="1"/>
              <a:t>print</a:t>
            </a:r>
            <a:r>
              <a:rPr lang="tr-TR" dirty="0"/>
              <a:t>(n); n = 0</a:t>
            </a:r>
            <a:r>
              <a:rPr lang="tr-TR" dirty="0" smtClean="0"/>
              <a:t>; </a:t>
            </a:r>
            <a:r>
              <a:rPr lang="tr-TR" dirty="0"/>
              <a:t>n = n + 1; </a:t>
            </a:r>
          </a:p>
          <a:p>
            <a:r>
              <a:rPr lang="tr-TR" dirty="0" err="1"/>
              <a:t>print</a:t>
            </a:r>
            <a:r>
              <a:rPr lang="tr-TR" dirty="0"/>
              <a:t>(n</a:t>
            </a:r>
            <a:r>
              <a:rPr lang="tr-TR" dirty="0" smtClean="0"/>
              <a:t>); </a:t>
            </a:r>
            <a:r>
              <a:rPr lang="tr-TR" dirty="0"/>
              <a:t>n = n + 1; n = 0; </a:t>
            </a:r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84719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err="1"/>
              <a:t>Dining</a:t>
            </a:r>
            <a:r>
              <a:rPr lang="tr-TR" dirty="0"/>
              <a:t> </a:t>
            </a:r>
            <a:r>
              <a:rPr lang="tr-TR" dirty="0" err="1"/>
              <a:t>Philosophers</a:t>
            </a:r>
            <a:r>
              <a:rPr lang="tr-TR" dirty="0"/>
              <a:t> </a:t>
            </a:r>
            <a:r>
              <a:rPr lang="tr-TR" dirty="0" smtClean="0"/>
              <a:t>Problemi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6" descr="02-4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52875" y="1825625"/>
            <a:ext cx="4286250" cy="4051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8580927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Çözüm?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5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87124" y="2410258"/>
            <a:ext cx="9217752" cy="351073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430374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 (1)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75903" y="1792877"/>
            <a:ext cx="8440193" cy="506512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415886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 (2)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7900" y="2710724"/>
            <a:ext cx="9876200" cy="272342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1673897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Çözüm (3)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pic>
        <p:nvPicPr>
          <p:cNvPr id="4" name="Picture 2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95506" y="1914141"/>
            <a:ext cx="9000988" cy="450296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4319252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Okur-Yazar </a:t>
            </a:r>
            <a:r>
              <a:rPr lang="tr-TR" dirty="0" smtClean="0"/>
              <a:t>Problemi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graphicFrame>
        <p:nvGraphicFramePr>
          <p:cNvPr id="4" name="Object 7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3046621"/>
              </p:ext>
            </p:extLst>
          </p:nvPr>
        </p:nvGraphicFramePr>
        <p:xfrm>
          <a:off x="2281646" y="1554675"/>
          <a:ext cx="7628708" cy="52219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69" name="Image" r:id="rId3" imgW="17238226" imgH="11794688" progId="Photoshop.Image.9">
                  <p:embed/>
                </p:oleObj>
              </mc:Choice>
              <mc:Fallback>
                <p:oleObj name="Image" r:id="rId3" imgW="17238226" imgH="11794688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81646" y="1554675"/>
                        <a:ext cx="7628708" cy="52219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9477338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Okur-Yazar </a:t>
            </a:r>
            <a:r>
              <a:rPr lang="tr-TR" dirty="0" smtClean="0"/>
              <a:t>Problemi (2)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</p:txBody>
      </p:sp>
      <p:graphicFrame>
        <p:nvGraphicFramePr>
          <p:cNvPr id="4" name="Object 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3385883"/>
              </p:ext>
            </p:extLst>
          </p:nvPr>
        </p:nvGraphicFramePr>
        <p:xfrm>
          <a:off x="1793197" y="2473280"/>
          <a:ext cx="8605606" cy="2582046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92" name="Image" r:id="rId3" imgW="18145482" imgH="5443895" progId="Photoshop.Image.9">
                  <p:embed/>
                </p:oleObj>
              </mc:Choice>
              <mc:Fallback>
                <p:oleObj name="Image" r:id="rId3" imgW="18145482" imgH="5443895" progId="Photoshop.Image.9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93197" y="2473280"/>
                        <a:ext cx="8605606" cy="2582046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710711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Okur-Yazar Problemi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Çözümün dezavantajı </a:t>
            </a:r>
            <a:r>
              <a:rPr lang="tr-TR" dirty="0" smtClean="0"/>
              <a:t>nedir?</a:t>
            </a:r>
          </a:p>
          <a:p>
            <a:pPr lvl="1"/>
            <a:r>
              <a:rPr lang="tr-TR" dirty="0" smtClean="0"/>
              <a:t>Yazar süreci açlık (</a:t>
            </a:r>
            <a:r>
              <a:rPr lang="tr-TR" dirty="0" err="1" smtClean="0"/>
              <a:t>starvation</a:t>
            </a:r>
            <a:r>
              <a:rPr lang="tr-TR" dirty="0" smtClean="0"/>
              <a:t>) </a:t>
            </a:r>
            <a:r>
              <a:rPr lang="tr-TR" dirty="0"/>
              <a:t>tehlikesiyle karşı karşıya</a:t>
            </a:r>
          </a:p>
        </p:txBody>
      </p:sp>
    </p:spTree>
    <p:extLst>
      <p:ext uri="{BB962C8B-B14F-4D97-AF65-F5344CB8AC3E}">
        <p14:creationId xmlns:p14="http://schemas.microsoft.com/office/powerpoint/2010/main" val="16083881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Çizelgeleme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Bir sonraki adımda </a:t>
            </a:r>
            <a:r>
              <a:rPr lang="tr-TR" dirty="0"/>
              <a:t>hangi süreç çalıştırılacak</a:t>
            </a:r>
            <a:r>
              <a:rPr lang="tr-TR" dirty="0" smtClean="0"/>
              <a:t>?</a:t>
            </a:r>
          </a:p>
          <a:p>
            <a:r>
              <a:rPr lang="tr-TR" dirty="0" smtClean="0"/>
              <a:t>Bir süreç çalışırken</a:t>
            </a:r>
            <a:r>
              <a:rPr lang="tr-TR" dirty="0"/>
              <a:t>, </a:t>
            </a:r>
            <a:r>
              <a:rPr lang="tr-TR" dirty="0" smtClean="0"/>
              <a:t>işlemci süreç sonuna </a:t>
            </a:r>
            <a:r>
              <a:rPr lang="tr-TR" dirty="0"/>
              <a:t>kadar çalışmalı mı yoksa farklı </a:t>
            </a:r>
            <a:r>
              <a:rPr lang="tr-TR" dirty="0" smtClean="0"/>
              <a:t>süreçler arasında </a:t>
            </a:r>
            <a:r>
              <a:rPr lang="tr-TR" dirty="0"/>
              <a:t>geçiş yapmalı mı</a:t>
            </a:r>
            <a:r>
              <a:rPr lang="tr-TR" dirty="0" smtClean="0"/>
              <a:t>?</a:t>
            </a:r>
          </a:p>
          <a:p>
            <a:endParaRPr lang="tr-TR" dirty="0" smtClean="0"/>
          </a:p>
          <a:p>
            <a:r>
              <a:rPr lang="tr-TR" dirty="0" smtClean="0"/>
              <a:t>Süreç </a:t>
            </a:r>
            <a:r>
              <a:rPr lang="tr-TR" dirty="0"/>
              <a:t>değiştirme </a:t>
            </a:r>
            <a:r>
              <a:rPr lang="tr-TR" dirty="0" smtClean="0"/>
              <a:t>pahalı</a:t>
            </a:r>
          </a:p>
          <a:p>
            <a:pPr lvl="1"/>
            <a:r>
              <a:rPr lang="tr-TR" dirty="0" smtClean="0"/>
              <a:t>Kullanıcı </a:t>
            </a:r>
            <a:r>
              <a:rPr lang="tr-TR" dirty="0" err="1"/>
              <a:t>modu</a:t>
            </a:r>
            <a:r>
              <a:rPr lang="tr-TR" dirty="0"/>
              <a:t> ve çekirdek </a:t>
            </a:r>
            <a:r>
              <a:rPr lang="tr-TR" dirty="0" err="1"/>
              <a:t>modu</a:t>
            </a:r>
            <a:r>
              <a:rPr lang="tr-TR" dirty="0"/>
              <a:t> arasında </a:t>
            </a:r>
            <a:r>
              <a:rPr lang="tr-TR" dirty="0" smtClean="0"/>
              <a:t>geçiş</a:t>
            </a:r>
          </a:p>
          <a:p>
            <a:pPr lvl="1"/>
            <a:r>
              <a:rPr lang="tr-TR" dirty="0" smtClean="0"/>
              <a:t>Geçerli süreç kaydedilir</a:t>
            </a:r>
          </a:p>
          <a:p>
            <a:pPr lvl="1"/>
            <a:r>
              <a:rPr lang="tr-TR" dirty="0" smtClean="0"/>
              <a:t>Bellek haritası (</a:t>
            </a:r>
            <a:r>
              <a:rPr lang="tr-TR" dirty="0" err="1" smtClean="0"/>
              <a:t>memory</a:t>
            </a:r>
            <a:r>
              <a:rPr lang="tr-TR" dirty="0" smtClean="0"/>
              <a:t> </a:t>
            </a:r>
            <a:r>
              <a:rPr lang="tr-TR" dirty="0" err="1" smtClean="0"/>
              <a:t>map</a:t>
            </a:r>
            <a:r>
              <a:rPr lang="tr-TR" dirty="0" smtClean="0"/>
              <a:t>) kaydedilir</a:t>
            </a:r>
          </a:p>
          <a:p>
            <a:pPr lvl="1"/>
            <a:r>
              <a:rPr lang="tr-TR" dirty="0" smtClean="0"/>
              <a:t>Önbellek temizlenir </a:t>
            </a:r>
            <a:r>
              <a:rPr lang="tr-TR" dirty="0"/>
              <a:t>ve yeniden </a:t>
            </a:r>
            <a:r>
              <a:rPr lang="tr-TR" dirty="0" smtClean="0"/>
              <a:t>yüklenir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38115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İşlemci Kullanımı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514350" indent="-514350">
              <a:buAutoNum type="alphaLcParenBoth"/>
            </a:pPr>
            <a:r>
              <a:rPr lang="tr-TR" dirty="0" smtClean="0"/>
              <a:t>CPU'ya bağlı (</a:t>
            </a:r>
            <a:r>
              <a:rPr lang="tr-TR" dirty="0" err="1" smtClean="0"/>
              <a:t>bound</a:t>
            </a:r>
            <a:r>
              <a:rPr lang="tr-TR" dirty="0" smtClean="0"/>
              <a:t>) </a:t>
            </a:r>
            <a:r>
              <a:rPr lang="tr-TR" dirty="0"/>
              <a:t>bir işlem. (b) G/Ç'ye bağlı bir işlem</a:t>
            </a:r>
            <a:r>
              <a:rPr lang="tr-TR" dirty="0" smtClean="0"/>
              <a:t>.</a:t>
            </a:r>
          </a:p>
          <a:p>
            <a:pPr marL="514350" indent="-514350">
              <a:buAutoNum type="alphaLcParenBoth"/>
            </a:pPr>
            <a:endParaRPr lang="tr-TR" dirty="0" smtClean="0"/>
          </a:p>
          <a:p>
            <a:endParaRPr lang="tr-TR" dirty="0"/>
          </a:p>
        </p:txBody>
      </p:sp>
      <p:pic>
        <p:nvPicPr>
          <p:cNvPr id="4" name="Picture 6" descr="02-38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809777" y="2443323"/>
            <a:ext cx="8572445" cy="344460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898338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ve </a:t>
            </a:r>
            <a:r>
              <a:rPr lang="tr-TR" dirty="0"/>
              <a:t>Program Arasındaki Farklar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Program</a:t>
            </a:r>
            <a:r>
              <a:rPr lang="tr-TR" dirty="0"/>
              <a:t>, bilgisayar kodlarının bir </a:t>
            </a:r>
            <a:r>
              <a:rPr lang="tr-TR" dirty="0" smtClean="0"/>
              <a:t>koleksiyonudur </a:t>
            </a:r>
            <a:r>
              <a:rPr lang="tr-TR" dirty="0"/>
              <a:t>ve çalıştırılabilir bir </a:t>
            </a:r>
            <a:r>
              <a:rPr lang="tr-TR" dirty="0" smtClean="0"/>
              <a:t>dosya halindedir.</a:t>
            </a:r>
            <a:endParaRPr lang="tr-TR" dirty="0"/>
          </a:p>
          <a:p>
            <a:r>
              <a:rPr lang="tr-TR" dirty="0" smtClean="0"/>
              <a:t>Bir </a:t>
            </a:r>
            <a:r>
              <a:rPr lang="tr-TR" dirty="0"/>
              <a:t>program, bir </a:t>
            </a:r>
            <a:r>
              <a:rPr lang="tr-TR" dirty="0" smtClean="0"/>
              <a:t>süreç </a:t>
            </a:r>
            <a:r>
              <a:rPr lang="tr-TR" dirty="0"/>
              <a:t>oluşturulduğunda </a:t>
            </a:r>
            <a:r>
              <a:rPr lang="tr-TR" dirty="0" smtClean="0"/>
              <a:t>çalıştırılır.</a:t>
            </a:r>
          </a:p>
          <a:p>
            <a:r>
              <a:rPr lang="tr-TR" dirty="0" smtClean="0"/>
              <a:t>Süreçler bellekte yer kaplar.</a:t>
            </a:r>
            <a:endParaRPr lang="tr-TR" dirty="0"/>
          </a:p>
          <a:p>
            <a:r>
              <a:rPr lang="tr-TR" dirty="0"/>
              <a:t>Bir program birden fazla </a:t>
            </a:r>
            <a:r>
              <a:rPr lang="tr-TR" dirty="0" smtClean="0"/>
              <a:t>süreç oluşturabilir </a:t>
            </a:r>
            <a:r>
              <a:rPr lang="tr-TR" dirty="0"/>
              <a:t>ve her </a:t>
            </a:r>
            <a:r>
              <a:rPr lang="tr-TR" dirty="0" smtClean="0"/>
              <a:t>süreç ayrı sistem kaynakları </a:t>
            </a:r>
            <a:r>
              <a:rPr lang="tr-TR" dirty="0"/>
              <a:t>kullanır.</a:t>
            </a:r>
          </a:p>
          <a:p>
            <a:r>
              <a:rPr lang="tr-TR" dirty="0" smtClean="0"/>
              <a:t>Süreçler </a:t>
            </a:r>
            <a:r>
              <a:rPr lang="tr-TR" dirty="0"/>
              <a:t>arasında haberleşme, </a:t>
            </a:r>
            <a:r>
              <a:rPr lang="tr-TR" dirty="0" smtClean="0"/>
              <a:t>veri </a:t>
            </a:r>
            <a:r>
              <a:rPr lang="tr-TR" dirty="0"/>
              <a:t>paylaşımı ve </a:t>
            </a:r>
            <a:r>
              <a:rPr lang="tr-TR" dirty="0" smtClean="0"/>
              <a:t>iş </a:t>
            </a:r>
            <a:r>
              <a:rPr lang="tr-TR" dirty="0"/>
              <a:t>bölümü gerçekleşebilir.</a:t>
            </a:r>
          </a:p>
        </p:txBody>
      </p:sp>
    </p:spTree>
    <p:extLst>
      <p:ext uri="{BB962C8B-B14F-4D97-AF65-F5344CB8AC3E}">
        <p14:creationId xmlns:p14="http://schemas.microsoft.com/office/powerpoint/2010/main" val="37480347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Not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CPU hızlandığında, </a:t>
            </a:r>
            <a:r>
              <a:rPr lang="tr-TR" dirty="0" smtClean="0"/>
              <a:t>süreçler daha </a:t>
            </a:r>
            <a:r>
              <a:rPr lang="tr-TR" dirty="0"/>
              <a:t>fazla </a:t>
            </a:r>
            <a:r>
              <a:rPr lang="tr-TR" dirty="0" smtClean="0"/>
              <a:t>G/Ç bağlı olurlar</a:t>
            </a:r>
          </a:p>
          <a:p>
            <a:endParaRPr lang="tr-TR" dirty="0"/>
          </a:p>
          <a:p>
            <a:r>
              <a:rPr lang="tr-TR" dirty="0" smtClean="0"/>
              <a:t>Bir </a:t>
            </a:r>
            <a:r>
              <a:rPr lang="tr-TR" dirty="0"/>
              <a:t>G/Ç bağlı </a:t>
            </a:r>
            <a:r>
              <a:rPr lang="tr-TR" dirty="0" smtClean="0"/>
              <a:t>süreç çalışmak istediğinde, </a:t>
            </a:r>
            <a:r>
              <a:rPr lang="tr-TR" dirty="0"/>
              <a:t>hızlı bir şekilde değişiklik alması </a:t>
            </a:r>
            <a:r>
              <a:rPr lang="tr-TR" dirty="0" smtClean="0"/>
              <a:t>gerekir.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328294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Kavramlar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Önleyici (</a:t>
            </a:r>
            <a:r>
              <a:rPr lang="tr-TR" dirty="0" err="1" smtClean="0"/>
              <a:t>preemptive</a:t>
            </a:r>
            <a:r>
              <a:rPr lang="tr-TR" dirty="0" smtClean="0"/>
              <a:t>) algoritma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süreç, zaman aralığının sonunda hala </a:t>
            </a:r>
            <a:r>
              <a:rPr lang="tr-TR" dirty="0" smtClean="0"/>
              <a:t>çalışıyor durumunda ise, </a:t>
            </a:r>
            <a:r>
              <a:rPr lang="tr-TR" dirty="0"/>
              <a:t>askıya alınır ve başka bir süreç </a:t>
            </a:r>
            <a:r>
              <a:rPr lang="tr-TR" dirty="0" smtClean="0"/>
              <a:t>çalıştırılır.</a:t>
            </a:r>
          </a:p>
          <a:p>
            <a:r>
              <a:rPr lang="tr-TR" dirty="0"/>
              <a:t>Ö</a:t>
            </a:r>
            <a:r>
              <a:rPr lang="tr-TR" dirty="0" smtClean="0"/>
              <a:t>nleyici olmayan (</a:t>
            </a:r>
            <a:r>
              <a:rPr lang="tr-TR" dirty="0" err="1" smtClean="0"/>
              <a:t>non-preemptive</a:t>
            </a:r>
            <a:r>
              <a:rPr lang="tr-TR" dirty="0" smtClean="0"/>
              <a:t>) algoritma</a:t>
            </a:r>
          </a:p>
          <a:p>
            <a:pPr lvl="1"/>
            <a:r>
              <a:rPr lang="tr-TR" dirty="0" smtClean="0"/>
              <a:t>Çalıştırmak </a:t>
            </a:r>
            <a:r>
              <a:rPr lang="tr-TR" dirty="0"/>
              <a:t>için bir </a:t>
            </a:r>
            <a:r>
              <a:rPr lang="tr-TR" dirty="0" smtClean="0"/>
              <a:t>süreç seçilir </a:t>
            </a:r>
            <a:r>
              <a:rPr lang="tr-TR" dirty="0"/>
              <a:t>ve </a:t>
            </a:r>
            <a:r>
              <a:rPr lang="tr-TR" dirty="0" smtClean="0"/>
              <a:t>bloke </a:t>
            </a:r>
            <a:r>
              <a:rPr lang="tr-TR" dirty="0"/>
              <a:t>olana </a:t>
            </a:r>
            <a:r>
              <a:rPr lang="tr-TR" dirty="0" smtClean="0"/>
              <a:t>kadar veya </a:t>
            </a:r>
            <a:r>
              <a:rPr lang="tr-TR" dirty="0"/>
              <a:t>gönüllü olarak </a:t>
            </a:r>
            <a:r>
              <a:rPr lang="tr-TR" dirty="0" smtClean="0"/>
              <a:t>işlemciyi serbest </a:t>
            </a:r>
            <a:r>
              <a:rPr lang="tr-TR" dirty="0"/>
              <a:t>bırakana kadar çalışmasına izin </a:t>
            </a:r>
            <a:r>
              <a:rPr lang="tr-TR" dirty="0" smtClean="0"/>
              <a:t>verilir</a:t>
            </a:r>
            <a:r>
              <a:rPr lang="tr-T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2419326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Çizelgeleme Kategorileri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Farklı ortamlar farklı </a:t>
            </a:r>
            <a:r>
              <a:rPr lang="tr-TR" dirty="0" smtClean="0"/>
              <a:t>çizelgeleme algoritmalarına </a:t>
            </a:r>
            <a:r>
              <a:rPr lang="tr-TR" dirty="0"/>
              <a:t>ihtiyaç </a:t>
            </a:r>
            <a:r>
              <a:rPr lang="tr-TR" dirty="0" smtClean="0"/>
              <a:t>duyar</a:t>
            </a:r>
          </a:p>
          <a:p>
            <a:r>
              <a:rPr lang="tr-TR" dirty="0" smtClean="0"/>
              <a:t>Toplu (</a:t>
            </a:r>
            <a:r>
              <a:rPr lang="tr-TR" dirty="0" err="1" smtClean="0"/>
              <a:t>batch</a:t>
            </a:r>
            <a:r>
              <a:rPr lang="tr-TR" dirty="0" smtClean="0"/>
              <a:t>)</a:t>
            </a:r>
          </a:p>
          <a:p>
            <a:pPr lvl="1"/>
            <a:r>
              <a:rPr lang="tr-TR" dirty="0" smtClean="0"/>
              <a:t>Hala yaygın </a:t>
            </a:r>
            <a:r>
              <a:rPr lang="tr-TR" dirty="0"/>
              <a:t>olarak </a:t>
            </a:r>
            <a:r>
              <a:rPr lang="tr-TR" dirty="0" smtClean="0"/>
              <a:t>kullanılıyor</a:t>
            </a:r>
          </a:p>
          <a:p>
            <a:pPr lvl="1"/>
            <a:r>
              <a:rPr lang="tr-TR" dirty="0" smtClean="0"/>
              <a:t>Önleyici </a:t>
            </a:r>
            <a:r>
              <a:rPr lang="tr-TR" dirty="0"/>
              <a:t>olmayan algoritmalar süreç geçişlerini </a:t>
            </a:r>
            <a:r>
              <a:rPr lang="tr-TR" dirty="0" smtClean="0"/>
              <a:t>azaltır</a:t>
            </a:r>
          </a:p>
          <a:p>
            <a:r>
              <a:rPr lang="tr-TR" dirty="0" smtClean="0"/>
              <a:t>Etkileşimli</a:t>
            </a:r>
          </a:p>
          <a:p>
            <a:pPr lvl="1"/>
            <a:r>
              <a:rPr lang="tr-TR" dirty="0" smtClean="0"/>
              <a:t>Önleyici algoritma gerekli</a:t>
            </a:r>
          </a:p>
          <a:p>
            <a:r>
              <a:rPr lang="tr-TR" dirty="0" smtClean="0"/>
              <a:t>Gerçek zamanlı</a:t>
            </a:r>
          </a:p>
          <a:p>
            <a:pPr lvl="1"/>
            <a:r>
              <a:rPr lang="tr-TR" dirty="0" smtClean="0"/>
              <a:t>Süreçler hızlı </a:t>
            </a:r>
            <a:r>
              <a:rPr lang="tr-TR" dirty="0"/>
              <a:t>çalışır ve bloke olur</a:t>
            </a:r>
          </a:p>
        </p:txBody>
      </p:sp>
    </p:spTree>
    <p:extLst>
      <p:ext uri="{BB962C8B-B14F-4D97-AF65-F5344CB8AC3E}">
        <p14:creationId xmlns:p14="http://schemas.microsoft.com/office/powerpoint/2010/main" val="18310278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Çizelgelemenin Hedefleri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Tüm </a:t>
            </a:r>
            <a:r>
              <a:rPr lang="tr-TR" dirty="0" smtClean="0"/>
              <a:t>sistemler</a:t>
            </a:r>
          </a:p>
          <a:p>
            <a:pPr lvl="1"/>
            <a:r>
              <a:rPr lang="tr-TR" dirty="0" smtClean="0"/>
              <a:t>Adalet </a:t>
            </a:r>
            <a:r>
              <a:rPr lang="tr-TR" dirty="0"/>
              <a:t>- her işleme CPU'dan adil bir pay </a:t>
            </a:r>
            <a:r>
              <a:rPr lang="tr-TR" dirty="0" smtClean="0"/>
              <a:t>vermek</a:t>
            </a:r>
          </a:p>
          <a:p>
            <a:pPr lvl="1"/>
            <a:r>
              <a:rPr lang="tr-TR" dirty="0" smtClean="0"/>
              <a:t>Politika </a:t>
            </a:r>
            <a:r>
              <a:rPr lang="tr-TR" dirty="0"/>
              <a:t>uygulama - belirtilen politikanın yürütüldüğünü </a:t>
            </a:r>
            <a:r>
              <a:rPr lang="tr-TR" dirty="0" smtClean="0"/>
              <a:t>görme</a:t>
            </a:r>
          </a:p>
          <a:p>
            <a:pPr lvl="1"/>
            <a:r>
              <a:rPr lang="tr-TR" dirty="0" smtClean="0"/>
              <a:t>Denge </a:t>
            </a:r>
            <a:r>
              <a:rPr lang="tr-TR" dirty="0"/>
              <a:t>- sistemin tüm parçalarını meşgul </a:t>
            </a:r>
            <a:r>
              <a:rPr lang="tr-TR" dirty="0" smtClean="0"/>
              <a:t>tutmak</a:t>
            </a:r>
          </a:p>
          <a:p>
            <a:r>
              <a:rPr lang="tr-TR" dirty="0" smtClean="0"/>
              <a:t>Toplu sistemler</a:t>
            </a:r>
          </a:p>
          <a:p>
            <a:pPr lvl="1"/>
            <a:r>
              <a:rPr lang="tr-TR" dirty="0" smtClean="0"/>
              <a:t>Verim – birim zamanda yapılan işi maksimize etmek</a:t>
            </a:r>
          </a:p>
          <a:p>
            <a:pPr lvl="1"/>
            <a:r>
              <a:rPr lang="tr-TR" dirty="0" smtClean="0"/>
              <a:t>Geri </a:t>
            </a:r>
            <a:r>
              <a:rPr lang="tr-TR" dirty="0"/>
              <a:t>dönüş süresi </a:t>
            </a:r>
            <a:r>
              <a:rPr lang="tr-TR" dirty="0" smtClean="0"/>
              <a:t>– başlatma ve </a:t>
            </a:r>
            <a:r>
              <a:rPr lang="tr-TR" dirty="0"/>
              <a:t>sonlandırma arasındaki süreyi en aza </a:t>
            </a:r>
            <a:r>
              <a:rPr lang="tr-TR" dirty="0" smtClean="0"/>
              <a:t>indirmek</a:t>
            </a:r>
          </a:p>
          <a:p>
            <a:pPr lvl="1"/>
            <a:r>
              <a:rPr lang="tr-TR" dirty="0" smtClean="0"/>
              <a:t>CPU </a:t>
            </a:r>
            <a:r>
              <a:rPr lang="tr-TR" dirty="0"/>
              <a:t>kullanımı - CPU'yu her zaman meşgul </a:t>
            </a:r>
            <a:r>
              <a:rPr lang="tr-TR" dirty="0" smtClean="0"/>
              <a:t>tutmak</a:t>
            </a:r>
          </a:p>
        </p:txBody>
      </p:sp>
    </p:spTree>
    <p:extLst>
      <p:ext uri="{BB962C8B-B14F-4D97-AF65-F5344CB8AC3E}">
        <p14:creationId xmlns:p14="http://schemas.microsoft.com/office/powerpoint/2010/main" val="27472475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Çizelgelemenin Hedefleri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Etkileşimli </a:t>
            </a:r>
            <a:r>
              <a:rPr lang="tr-TR" dirty="0" smtClean="0"/>
              <a:t>sistemler	</a:t>
            </a:r>
          </a:p>
          <a:p>
            <a:pPr lvl="1"/>
            <a:r>
              <a:rPr lang="tr-TR" dirty="0" smtClean="0"/>
              <a:t>Yanıt </a:t>
            </a:r>
            <a:r>
              <a:rPr lang="tr-TR" dirty="0"/>
              <a:t>süresi - isteklere hızla yanıt </a:t>
            </a:r>
            <a:r>
              <a:rPr lang="tr-TR" dirty="0" smtClean="0"/>
              <a:t>verilmeli </a:t>
            </a:r>
          </a:p>
          <a:p>
            <a:pPr lvl="1"/>
            <a:r>
              <a:rPr lang="tr-TR" dirty="0" smtClean="0"/>
              <a:t>Orantılılık </a:t>
            </a:r>
            <a:r>
              <a:rPr lang="tr-TR" dirty="0"/>
              <a:t>- kullanıcıların beklentilerini </a:t>
            </a:r>
            <a:r>
              <a:rPr lang="tr-TR" dirty="0" smtClean="0"/>
              <a:t>karşılamalı</a:t>
            </a:r>
          </a:p>
          <a:p>
            <a:r>
              <a:rPr lang="tr-TR" dirty="0" smtClean="0"/>
              <a:t>Gerçek </a:t>
            </a:r>
            <a:r>
              <a:rPr lang="tr-TR" dirty="0"/>
              <a:t>zamanlı </a:t>
            </a:r>
            <a:r>
              <a:rPr lang="tr-TR" dirty="0" smtClean="0"/>
              <a:t>sistemler</a:t>
            </a:r>
          </a:p>
          <a:p>
            <a:pPr lvl="1"/>
            <a:r>
              <a:rPr lang="tr-TR" dirty="0" smtClean="0"/>
              <a:t>Son </a:t>
            </a:r>
            <a:r>
              <a:rPr lang="tr-TR" dirty="0"/>
              <a:t>teslim </a:t>
            </a:r>
            <a:r>
              <a:rPr lang="tr-TR" dirty="0" smtClean="0"/>
              <a:t>zamanı (</a:t>
            </a:r>
            <a:r>
              <a:rPr lang="tr-TR" dirty="0" err="1" smtClean="0"/>
              <a:t>deadline</a:t>
            </a:r>
            <a:r>
              <a:rPr lang="tr-TR" dirty="0" smtClean="0"/>
              <a:t>) - </a:t>
            </a:r>
            <a:r>
              <a:rPr lang="tr-TR" dirty="0"/>
              <a:t>veri </a:t>
            </a:r>
            <a:r>
              <a:rPr lang="tr-TR" dirty="0" smtClean="0"/>
              <a:t>kaybı olmamalı</a:t>
            </a:r>
          </a:p>
          <a:p>
            <a:pPr lvl="1"/>
            <a:r>
              <a:rPr lang="tr-TR" dirty="0" smtClean="0"/>
              <a:t>Öngörülebilirlik </a:t>
            </a:r>
            <a:r>
              <a:rPr lang="tr-TR" dirty="0"/>
              <a:t>- multimedya sistemlerinde kalite düşüşünden </a:t>
            </a:r>
            <a:r>
              <a:rPr lang="tr-TR" dirty="0" smtClean="0"/>
              <a:t>kaçınmalı</a:t>
            </a:r>
          </a:p>
        </p:txBody>
      </p:sp>
    </p:spTree>
    <p:extLst>
      <p:ext uri="{BB962C8B-B14F-4D97-AF65-F5344CB8AC3E}">
        <p14:creationId xmlns:p14="http://schemas.microsoft.com/office/powerpoint/2010/main" val="12796440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Toplu Sistemlerde Çizelgeleme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nl-NL" dirty="0"/>
              <a:t>İlk gelen </a:t>
            </a:r>
            <a:r>
              <a:rPr lang="nl-NL" dirty="0" smtClean="0"/>
              <a:t>alır</a:t>
            </a:r>
            <a:r>
              <a:rPr lang="tr-TR" dirty="0" smtClean="0"/>
              <a:t> (f</a:t>
            </a:r>
            <a:r>
              <a:rPr lang="en-US" altLang="zh-CN" dirty="0" err="1" smtClean="0"/>
              <a:t>irst</a:t>
            </a:r>
            <a:r>
              <a:rPr lang="en-US" altLang="zh-CN" dirty="0" smtClean="0"/>
              <a:t>-come first-served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nl-NL" dirty="0" smtClean="0"/>
              <a:t>Önce </a:t>
            </a:r>
            <a:r>
              <a:rPr lang="nl-NL" dirty="0"/>
              <a:t>en kısa </a:t>
            </a:r>
            <a:r>
              <a:rPr lang="nl-NL" dirty="0" smtClean="0"/>
              <a:t>iş</a:t>
            </a:r>
            <a:r>
              <a:rPr lang="tr-TR" dirty="0" smtClean="0"/>
              <a:t> (s</a:t>
            </a:r>
            <a:r>
              <a:rPr lang="en-US" altLang="zh-CN" dirty="0" err="1"/>
              <a:t>hortest</a:t>
            </a:r>
            <a:r>
              <a:rPr lang="en-US" altLang="zh-CN" dirty="0"/>
              <a:t> job first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676408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FCFS </a:t>
            </a:r>
            <a:r>
              <a:rPr lang="tr-TR" dirty="0"/>
              <a:t>H</a:t>
            </a:r>
            <a:r>
              <a:rPr lang="tr-TR" dirty="0" smtClean="0"/>
              <a:t>angi </a:t>
            </a:r>
            <a:r>
              <a:rPr lang="tr-TR" dirty="0"/>
              <a:t>T</a:t>
            </a:r>
            <a:r>
              <a:rPr lang="tr-TR" dirty="0" smtClean="0"/>
              <a:t>ür </a:t>
            </a:r>
            <a:r>
              <a:rPr lang="tr-TR" dirty="0"/>
              <a:t>S</a:t>
            </a:r>
            <a:r>
              <a:rPr lang="tr-TR" dirty="0" smtClean="0"/>
              <a:t>üreçlerde Avantajlı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97947" y="2638419"/>
            <a:ext cx="8596105" cy="30543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84690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FCFS Dezavantajları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CPU'ya bağlı bir işlem her seferinde 1 saniye </a:t>
            </a:r>
            <a:r>
              <a:rPr lang="tr-TR" dirty="0" smtClean="0"/>
              <a:t>çalışır</a:t>
            </a:r>
          </a:p>
          <a:p>
            <a:r>
              <a:rPr lang="tr-TR" dirty="0" smtClean="0"/>
              <a:t>Birçok </a:t>
            </a:r>
            <a:r>
              <a:rPr lang="tr-TR" dirty="0"/>
              <a:t>G/Ç bağlı </a:t>
            </a:r>
            <a:r>
              <a:rPr lang="tr-TR" dirty="0" smtClean="0"/>
              <a:t>işlem çok </a:t>
            </a:r>
            <a:r>
              <a:rPr lang="tr-TR" dirty="0"/>
              <a:t>az CPU zamanı </a:t>
            </a:r>
            <a:r>
              <a:rPr lang="tr-TR" dirty="0" smtClean="0"/>
              <a:t>kullanır </a:t>
            </a:r>
            <a:r>
              <a:rPr lang="tr-TR" dirty="0"/>
              <a:t>ancak her birinin </a:t>
            </a:r>
            <a:r>
              <a:rPr lang="tr-TR" dirty="0" smtClean="0"/>
              <a:t>çok fazla disk </a:t>
            </a:r>
            <a:r>
              <a:rPr lang="tr-TR" dirty="0"/>
              <a:t>okuması </a:t>
            </a:r>
            <a:r>
              <a:rPr lang="tr-TR" dirty="0" smtClean="0"/>
              <a:t>gerekir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6465217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İlk </a:t>
            </a:r>
            <a:r>
              <a:rPr lang="tr-TR" dirty="0" smtClean="0"/>
              <a:t>Önce En Kısa Süreç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Orijinal </a:t>
            </a:r>
            <a:r>
              <a:rPr lang="tr-TR" dirty="0" smtClean="0"/>
              <a:t>sıra. </a:t>
            </a:r>
            <a:r>
              <a:rPr lang="tr-TR" dirty="0"/>
              <a:t>(b) </a:t>
            </a:r>
            <a:r>
              <a:rPr lang="tr-TR" dirty="0" smtClean="0"/>
              <a:t>En </a:t>
            </a:r>
            <a:r>
              <a:rPr lang="tr-TR" dirty="0"/>
              <a:t>kısa </a:t>
            </a:r>
            <a:r>
              <a:rPr lang="tr-TR" dirty="0" smtClean="0"/>
              <a:t>süreci birinci </a:t>
            </a:r>
            <a:r>
              <a:rPr lang="tr-TR" dirty="0"/>
              <a:t>sırada </a:t>
            </a:r>
            <a:r>
              <a:rPr lang="tr-TR" dirty="0" smtClean="0"/>
              <a:t>yürütme</a:t>
            </a:r>
            <a:endParaRPr lang="tr-TR" dirty="0"/>
          </a:p>
        </p:txBody>
      </p:sp>
      <p:pic>
        <p:nvPicPr>
          <p:cNvPr id="4" name="Picture 6"/>
          <p:cNvPicPr>
            <a:picLocks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3067868"/>
            <a:ext cx="4886325" cy="21955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5" name="Picture 2"/>
          <p:cNvPicPr>
            <a:picLocks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6579" y="3099618"/>
            <a:ext cx="4775200" cy="21637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5422772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İlk Önce En Kısa Süreç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Geri dönüş süreleri: İlk önce en kısa </a:t>
            </a:r>
            <a:r>
              <a:rPr lang="tr-TR" dirty="0" smtClean="0"/>
              <a:t>süreç kanıtlanabilir </a:t>
            </a:r>
            <a:r>
              <a:rPr lang="tr-TR" dirty="0"/>
              <a:t>şekilde </a:t>
            </a:r>
            <a:r>
              <a:rPr lang="tr-TR" dirty="0" smtClean="0"/>
              <a:t>optimaldir</a:t>
            </a:r>
          </a:p>
          <a:p>
            <a:r>
              <a:rPr lang="tr-TR" dirty="0" smtClean="0"/>
              <a:t>Ancak </a:t>
            </a:r>
            <a:r>
              <a:rPr lang="tr-TR" dirty="0"/>
              <a:t>yalnızca tüm </a:t>
            </a:r>
            <a:r>
              <a:rPr lang="tr-TR" dirty="0" smtClean="0"/>
              <a:t>süreçler aynı </a:t>
            </a:r>
            <a:r>
              <a:rPr lang="tr-TR" dirty="0"/>
              <a:t>anda mevcut olduğunda</a:t>
            </a:r>
          </a:p>
        </p:txBody>
      </p:sp>
    </p:spTree>
    <p:extLst>
      <p:ext uri="{BB962C8B-B14F-4D97-AF65-F5344CB8AC3E}">
        <p14:creationId xmlns:p14="http://schemas.microsoft.com/office/powerpoint/2010/main" val="132682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Başlatma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Süreç oluşturmaya neden olan olaylar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r>
              <a:rPr lang="tr-TR" dirty="0" smtClean="0"/>
              <a:t>Sistem </a:t>
            </a:r>
            <a:r>
              <a:rPr lang="tr-TR" dirty="0"/>
              <a:t>başlatma</a:t>
            </a:r>
            <a:r>
              <a:rPr lang="tr-TR" dirty="0" smtClean="0"/>
              <a:t>.</a:t>
            </a:r>
          </a:p>
          <a:p>
            <a:r>
              <a:rPr lang="tr-TR" dirty="0" smtClean="0"/>
              <a:t>Çalışan </a:t>
            </a:r>
            <a:r>
              <a:rPr lang="tr-TR" dirty="0"/>
              <a:t>bir süreç tarafından bir süreç oluşturma sistem çağrısının yürütülmesi</a:t>
            </a:r>
            <a:r>
              <a:rPr lang="tr-TR" dirty="0" smtClean="0"/>
              <a:t>.</a:t>
            </a:r>
          </a:p>
          <a:p>
            <a:r>
              <a:rPr lang="tr-TR" dirty="0" smtClean="0"/>
              <a:t>Yeni </a:t>
            </a:r>
            <a:r>
              <a:rPr lang="tr-TR" dirty="0"/>
              <a:t>bir süreç oluşturmak için bir kullanıcı isteği</a:t>
            </a:r>
            <a:r>
              <a:rPr lang="tr-TR" dirty="0" smtClean="0"/>
              <a:t>.</a:t>
            </a:r>
          </a:p>
          <a:p>
            <a:r>
              <a:rPr lang="tr-TR" dirty="0" smtClean="0"/>
              <a:t>Toplu </a:t>
            </a:r>
            <a:r>
              <a:rPr lang="tr-TR" dirty="0"/>
              <a:t>işin başlatılması</a:t>
            </a:r>
            <a:r>
              <a:rPr lang="tr-TR" dirty="0" smtClean="0"/>
              <a:t>. (</a:t>
            </a:r>
            <a:r>
              <a:rPr lang="tr-TR" dirty="0" err="1" smtClean="0"/>
              <a:t>batch</a:t>
            </a:r>
            <a:r>
              <a:rPr lang="tr-TR" dirty="0" smtClean="0"/>
              <a:t>)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861663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Karşılaştırma</a:t>
            </a:r>
            <a:endParaRPr lang="tr-TR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69243" y="2312255"/>
            <a:ext cx="8053514" cy="3706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8260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İnteraktif Sistemlerde Çizelgeleme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Sıralı planlama (</a:t>
            </a:r>
            <a:r>
              <a:rPr lang="tr-TR" dirty="0" err="1"/>
              <a:t>Round-robin</a:t>
            </a:r>
            <a:r>
              <a:rPr lang="tr-TR" dirty="0"/>
              <a:t> </a:t>
            </a:r>
            <a:r>
              <a:rPr lang="tr-TR" dirty="0" err="1"/>
              <a:t>scheduling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/>
              <a:t>Öncelik zamanlaması (</a:t>
            </a:r>
            <a:r>
              <a:rPr lang="tr-TR" dirty="0" err="1"/>
              <a:t>Priority</a:t>
            </a:r>
            <a:r>
              <a:rPr lang="tr-TR" dirty="0"/>
              <a:t> </a:t>
            </a:r>
            <a:r>
              <a:rPr lang="tr-TR" dirty="0" err="1"/>
              <a:t>scheduling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 smtClean="0"/>
              <a:t>Çoklu </a:t>
            </a:r>
            <a:r>
              <a:rPr lang="tr-TR" dirty="0"/>
              <a:t>kuyruk (</a:t>
            </a:r>
            <a:r>
              <a:rPr lang="tr-TR" dirty="0" err="1"/>
              <a:t>Multiple</a:t>
            </a:r>
            <a:r>
              <a:rPr lang="tr-TR" dirty="0"/>
              <a:t> </a:t>
            </a:r>
            <a:r>
              <a:rPr lang="tr-TR" dirty="0" err="1"/>
              <a:t>queues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 smtClean="0"/>
              <a:t>Sonraki </a:t>
            </a:r>
            <a:r>
              <a:rPr lang="tr-TR" dirty="0"/>
              <a:t>en kısa süreç (</a:t>
            </a:r>
            <a:r>
              <a:rPr lang="tr-TR" dirty="0" err="1"/>
              <a:t>Shortest</a:t>
            </a:r>
            <a:r>
              <a:rPr lang="tr-TR" dirty="0"/>
              <a:t> </a:t>
            </a:r>
            <a:r>
              <a:rPr lang="tr-TR" dirty="0" err="1"/>
              <a:t>process</a:t>
            </a:r>
            <a:r>
              <a:rPr lang="tr-TR" dirty="0"/>
              <a:t> </a:t>
            </a:r>
            <a:r>
              <a:rPr lang="tr-TR" dirty="0" err="1"/>
              <a:t>next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/>
              <a:t>Garantili planlama (</a:t>
            </a:r>
            <a:r>
              <a:rPr lang="tr-TR" dirty="0" err="1"/>
              <a:t>Guaranteed</a:t>
            </a:r>
            <a:r>
              <a:rPr lang="tr-TR" dirty="0"/>
              <a:t> </a:t>
            </a:r>
            <a:r>
              <a:rPr lang="tr-TR" dirty="0" err="1"/>
              <a:t>scheduling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/>
              <a:t>Piyango planlaması (</a:t>
            </a:r>
            <a:r>
              <a:rPr lang="tr-TR" dirty="0" err="1"/>
              <a:t>Lottery</a:t>
            </a:r>
            <a:r>
              <a:rPr lang="tr-TR" dirty="0"/>
              <a:t> </a:t>
            </a:r>
            <a:r>
              <a:rPr lang="tr-TR" dirty="0" err="1"/>
              <a:t>scheduling</a:t>
            </a:r>
            <a:r>
              <a:rPr lang="tr-TR" dirty="0"/>
              <a:t>)</a:t>
            </a:r>
            <a:endParaRPr lang="tr-TR" dirty="0" smtClean="0"/>
          </a:p>
          <a:p>
            <a:r>
              <a:rPr lang="tr-TR" dirty="0" smtClean="0"/>
              <a:t>Adil </a:t>
            </a:r>
            <a:r>
              <a:rPr lang="tr-TR" dirty="0"/>
              <a:t>paylaşım planlaması (</a:t>
            </a:r>
            <a:r>
              <a:rPr lang="tr-TR" dirty="0" err="1"/>
              <a:t>Fair-share</a:t>
            </a:r>
            <a:r>
              <a:rPr lang="tr-TR" dirty="0"/>
              <a:t> </a:t>
            </a:r>
            <a:r>
              <a:rPr lang="tr-TR" dirty="0" err="1"/>
              <a:t>scheduling</a:t>
            </a:r>
            <a:r>
              <a:rPr lang="tr-T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788830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Sıralı Planlama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(a) Çalıştırılabilir süreçlerin listesi. (b) B, kuantumunu kullandıktan sonra çalıştırılabilir süreçlerin listesi.</a:t>
            </a:r>
          </a:p>
        </p:txBody>
      </p:sp>
      <p:pic>
        <p:nvPicPr>
          <p:cNvPr id="4" name="Picture 7" descr="02-41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45252" y="3442516"/>
            <a:ext cx="9701495" cy="18610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9916025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 Sıralı Planlama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Kuantum = 20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Gantt</a:t>
            </a:r>
            <a:r>
              <a:rPr lang="tr-TR" dirty="0" smtClean="0"/>
              <a:t> çizelgesi</a:t>
            </a:r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r>
              <a:rPr lang="tr-TR" dirty="0" err="1" smtClean="0"/>
              <a:t>SJF’den</a:t>
            </a:r>
            <a:r>
              <a:rPr lang="tr-TR" dirty="0" smtClean="0"/>
              <a:t> yüksek geri dönüş süresi, daha iyi yanıt (</a:t>
            </a:r>
            <a:r>
              <a:rPr lang="tr-TR" dirty="0" err="1" smtClean="0"/>
              <a:t>response</a:t>
            </a:r>
            <a:r>
              <a:rPr lang="tr-TR" dirty="0" smtClean="0"/>
              <a:t>) süresi</a:t>
            </a:r>
            <a:endParaRPr lang="tr-TR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9061737"/>
              </p:ext>
            </p:extLst>
          </p:nvPr>
        </p:nvGraphicFramePr>
        <p:xfrm>
          <a:off x="1414009" y="4629586"/>
          <a:ext cx="8128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  <a:gridCol w="8128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P1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P2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P3</a:t>
                      </a:r>
                      <a:endParaRPr lang="tr-TR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20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37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77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97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117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121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134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154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162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83190647"/>
              </p:ext>
            </p:extLst>
          </p:nvPr>
        </p:nvGraphicFramePr>
        <p:xfrm>
          <a:off x="1378857" y="2692158"/>
          <a:ext cx="8128000" cy="741680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1625600"/>
                <a:gridCol w="1625600"/>
                <a:gridCol w="1625600"/>
                <a:gridCol w="1625600"/>
                <a:gridCol w="1625600"/>
              </a:tblGrid>
              <a:tr h="370840">
                <a:tc>
                  <a:txBody>
                    <a:bodyPr/>
                    <a:lstStyle/>
                    <a:p>
                      <a:r>
                        <a:rPr lang="tr-TR" dirty="0" smtClean="0"/>
                        <a:t>Süreç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P1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P2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P3</a:t>
                      </a:r>
                      <a:endParaRPr lang="tr-TR" b="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b="0" dirty="0" smtClean="0"/>
                        <a:t>P4</a:t>
                      </a:r>
                      <a:endParaRPr lang="tr-TR" b="0" dirty="0"/>
                    </a:p>
                  </a:txBody>
                  <a:tcPr/>
                </a:tc>
              </a:tr>
              <a:tr h="370840">
                <a:tc>
                  <a:txBody>
                    <a:bodyPr/>
                    <a:lstStyle/>
                    <a:p>
                      <a:r>
                        <a:rPr lang="tr-TR" b="1" dirty="0" smtClean="0"/>
                        <a:t>Süre</a:t>
                      </a:r>
                      <a:endParaRPr lang="tr-TR" b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53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17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68</a:t>
                      </a:r>
                      <a:endParaRPr lang="tr-TR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tr-TR" dirty="0" smtClean="0"/>
                        <a:t>24</a:t>
                      </a:r>
                      <a:endParaRPr lang="tr-TR" dirty="0"/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9056879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Bağlam Değiştirmesi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Sıralı planlamanın </a:t>
            </a:r>
            <a:r>
              <a:rPr lang="tr-TR" dirty="0"/>
              <a:t>performansı büyük ölçüde zaman kuantumunun boyutuna bağlıdır</a:t>
            </a:r>
            <a:r>
              <a:rPr lang="tr-TR" dirty="0" smtClean="0"/>
              <a:t>.</a:t>
            </a:r>
          </a:p>
          <a:p>
            <a:r>
              <a:rPr lang="tr-TR" dirty="0"/>
              <a:t>Zaman </a:t>
            </a:r>
            <a:r>
              <a:rPr lang="tr-TR" dirty="0" smtClean="0"/>
              <a:t>kuantumu</a:t>
            </a:r>
          </a:p>
          <a:p>
            <a:pPr lvl="1"/>
            <a:r>
              <a:rPr lang="tr-TR" dirty="0" smtClean="0"/>
              <a:t>Çok büyük</a:t>
            </a:r>
            <a:r>
              <a:rPr lang="tr-TR" dirty="0"/>
              <a:t> </a:t>
            </a:r>
            <a:r>
              <a:rPr lang="tr-TR" dirty="0" smtClean="0"/>
              <a:t>ise FCFS ile benzer</a:t>
            </a:r>
          </a:p>
          <a:p>
            <a:pPr lvl="1"/>
            <a:r>
              <a:rPr lang="tr-TR" dirty="0" smtClean="0"/>
              <a:t>Çok </a:t>
            </a:r>
            <a:r>
              <a:rPr lang="tr-TR" dirty="0"/>
              <a:t>küçük</a:t>
            </a:r>
            <a:r>
              <a:rPr lang="tr-TR" dirty="0" smtClean="0"/>
              <a:t>:</a:t>
            </a:r>
          </a:p>
          <a:p>
            <a:pPr lvl="2"/>
            <a:r>
              <a:rPr lang="tr-TR" dirty="0" smtClean="0"/>
              <a:t>Donanım</a:t>
            </a:r>
            <a:r>
              <a:rPr lang="tr-TR" dirty="0"/>
              <a:t>: </a:t>
            </a:r>
            <a:r>
              <a:rPr lang="tr-TR" dirty="0" smtClean="0"/>
              <a:t>Süreç paylaşımı</a:t>
            </a:r>
          </a:p>
          <a:p>
            <a:pPr lvl="2"/>
            <a:r>
              <a:rPr lang="tr-TR" dirty="0" smtClean="0"/>
              <a:t>Yazılım</a:t>
            </a:r>
            <a:r>
              <a:rPr lang="tr-TR" dirty="0"/>
              <a:t>: bağlam </a:t>
            </a:r>
            <a:r>
              <a:rPr lang="tr-TR" dirty="0" smtClean="0"/>
              <a:t>değiştirme, </a:t>
            </a:r>
            <a:r>
              <a:rPr lang="tr-TR" dirty="0"/>
              <a:t>yüksek ek </a:t>
            </a:r>
            <a:r>
              <a:rPr lang="tr-TR" dirty="0" smtClean="0"/>
              <a:t>yük maliyet, </a:t>
            </a:r>
            <a:r>
              <a:rPr lang="tr-TR" dirty="0"/>
              <a:t>düşük CPU </a:t>
            </a:r>
            <a:r>
              <a:rPr lang="tr-TR" dirty="0" smtClean="0"/>
              <a:t>kullanımı</a:t>
            </a:r>
          </a:p>
          <a:p>
            <a:pPr lvl="1"/>
            <a:r>
              <a:rPr lang="tr-TR" dirty="0" smtClean="0"/>
              <a:t>Bağlam değiştirme masrafına göre </a:t>
            </a:r>
            <a:r>
              <a:rPr lang="tr-TR" dirty="0"/>
              <a:t>büyük olmalıdır</a:t>
            </a:r>
          </a:p>
        </p:txBody>
      </p:sp>
    </p:spTree>
    <p:extLst>
      <p:ext uri="{BB962C8B-B14F-4D97-AF65-F5344CB8AC3E}">
        <p14:creationId xmlns:p14="http://schemas.microsoft.com/office/powerpoint/2010/main" val="12278571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Bağlam Anahtarlama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Kuantum 4 milisaniye </a:t>
            </a:r>
            <a:r>
              <a:rPr lang="tr-TR" dirty="0" smtClean="0"/>
              <a:t>ve </a:t>
            </a:r>
            <a:r>
              <a:rPr lang="tr-TR" dirty="0"/>
              <a:t>bağlam </a:t>
            </a:r>
            <a:r>
              <a:rPr lang="tr-TR" dirty="0" smtClean="0"/>
              <a:t>anahtarlama </a:t>
            </a:r>
            <a:r>
              <a:rPr lang="tr-TR" dirty="0"/>
              <a:t>1 milisaniye </a:t>
            </a:r>
            <a:r>
              <a:rPr lang="tr-TR" dirty="0" smtClean="0"/>
              <a:t>ise </a:t>
            </a:r>
            <a:r>
              <a:rPr lang="tr-TR" dirty="0"/>
              <a:t>CPU zamanının %20'si boşa </a:t>
            </a:r>
            <a:r>
              <a:rPr lang="tr-TR" dirty="0" smtClean="0"/>
              <a:t>gider</a:t>
            </a:r>
          </a:p>
          <a:p>
            <a:r>
              <a:rPr lang="tr-TR" dirty="0" smtClean="0"/>
              <a:t>Kuantum </a:t>
            </a:r>
            <a:r>
              <a:rPr lang="tr-TR" dirty="0"/>
              <a:t>100 milisaniye </a:t>
            </a:r>
            <a:r>
              <a:rPr lang="tr-TR" dirty="0" smtClean="0"/>
              <a:t>ise</a:t>
            </a:r>
            <a:r>
              <a:rPr lang="tr-TR" dirty="0"/>
              <a:t>, boşa harcanan zaman %1'dir, ancak daha az </a:t>
            </a:r>
            <a:r>
              <a:rPr lang="tr-TR" dirty="0" smtClean="0"/>
              <a:t>duyarlıdır</a:t>
            </a:r>
          </a:p>
          <a:p>
            <a:r>
              <a:rPr lang="tr-TR" dirty="0" smtClean="0"/>
              <a:t>20-50 </a:t>
            </a:r>
            <a:r>
              <a:rPr lang="tr-TR" dirty="0"/>
              <a:t>milisaniye civarında bir kuantum makul</a:t>
            </a:r>
          </a:p>
        </p:txBody>
      </p:sp>
    </p:spTree>
    <p:extLst>
      <p:ext uri="{BB962C8B-B14F-4D97-AF65-F5344CB8AC3E}">
        <p14:creationId xmlns:p14="http://schemas.microsoft.com/office/powerpoint/2010/main" val="4281861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Dönüş Süreleri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q arttıkça </a:t>
            </a:r>
            <a:r>
              <a:rPr lang="tr-TR" dirty="0" smtClean="0"/>
              <a:t>dönüş </a:t>
            </a:r>
            <a:r>
              <a:rPr lang="tr-TR" dirty="0"/>
              <a:t>süresi iyileşir mi</a:t>
            </a:r>
            <a:r>
              <a:rPr lang="tr-TR" dirty="0" smtClean="0"/>
              <a:t>?</a:t>
            </a:r>
          </a:p>
          <a:p>
            <a:r>
              <a:rPr lang="tr-TR" dirty="0" smtClean="0"/>
              <a:t>İşlemci kullanma zamanlarının %80’i </a:t>
            </a:r>
          </a:p>
          <a:p>
            <a:pPr marL="0" indent="0">
              <a:buNone/>
            </a:pPr>
            <a:r>
              <a:rPr lang="tr-TR" dirty="0" err="1" smtClean="0"/>
              <a:t>q'dan</a:t>
            </a:r>
            <a:r>
              <a:rPr lang="tr-TR" dirty="0" smtClean="0"/>
              <a:t> </a:t>
            </a:r>
            <a:r>
              <a:rPr lang="tr-TR" dirty="0"/>
              <a:t>kısa </a:t>
            </a:r>
            <a:r>
              <a:rPr lang="tr-TR" dirty="0" smtClean="0"/>
              <a:t>olmalıdır.</a:t>
            </a:r>
            <a:endParaRPr lang="tr-TR" dirty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232366239"/>
              </p:ext>
            </p:extLst>
          </p:nvPr>
        </p:nvGraphicFramePr>
        <p:xfrm>
          <a:off x="7492750" y="877888"/>
          <a:ext cx="2519362" cy="16256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8" name="Visio" r:id="rId3" imgW="1693875" imgH="1171873" progId="Visio.Drawing.11">
                  <p:embed/>
                </p:oleObj>
              </mc:Choice>
              <mc:Fallback>
                <p:oleObj name="Visio" r:id="rId3" imgW="1693875" imgH="1171873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492750" y="877888"/>
                        <a:ext cx="2519362" cy="162560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07519605"/>
              </p:ext>
            </p:extLst>
          </p:nvPr>
        </p:nvGraphicFramePr>
        <p:xfrm>
          <a:off x="780302" y="3451225"/>
          <a:ext cx="3297238" cy="309721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29" name="Visio" r:id="rId5" imgW="2577479" imgH="2422665" progId="Visio.Drawing.11">
                  <p:embed/>
                </p:oleObj>
              </mc:Choice>
              <mc:Fallback>
                <p:oleObj name="Visio" r:id="rId5" imgW="2577479" imgH="2422665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80302" y="3451225"/>
                        <a:ext cx="3297238" cy="3097212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7416002"/>
              </p:ext>
            </p:extLst>
          </p:nvPr>
        </p:nvGraphicFramePr>
        <p:xfrm>
          <a:off x="6130834" y="2876550"/>
          <a:ext cx="5649913" cy="39814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130" name="Visio" r:id="rId7" imgW="4541926" imgH="3201031" progId="Visio.Drawing.11">
                  <p:embed/>
                </p:oleObj>
              </mc:Choice>
              <mc:Fallback>
                <p:oleObj name="Visio" r:id="rId7" imgW="4541926" imgH="3201031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130834" y="2876550"/>
                        <a:ext cx="5649913" cy="3981450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 cap="flat" cmpd="sng">
                            <a:solidFill>
                              <a:schemeClr val="tx1"/>
                            </a:solidFill>
                            <a:prstDash val="solid"/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325083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Öncelik zamanlaması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Her önceliğin bir öncelik numarası </a:t>
            </a:r>
            <a:r>
              <a:rPr lang="tr-TR" dirty="0" smtClean="0"/>
              <a:t>vardır</a:t>
            </a:r>
          </a:p>
          <a:p>
            <a:r>
              <a:rPr lang="tr-TR" dirty="0" smtClean="0"/>
              <a:t>En </a:t>
            </a:r>
            <a:r>
              <a:rPr lang="tr-TR" dirty="0"/>
              <a:t>yüksek öncelik </a:t>
            </a:r>
            <a:r>
              <a:rPr lang="tr-TR" dirty="0" smtClean="0"/>
              <a:t>en önce çizelgelenir</a:t>
            </a:r>
          </a:p>
          <a:p>
            <a:r>
              <a:rPr lang="tr-TR" dirty="0" smtClean="0"/>
              <a:t>Tüm </a:t>
            </a:r>
            <a:r>
              <a:rPr lang="tr-TR" dirty="0"/>
              <a:t>öncelikler eşitse, </a:t>
            </a:r>
            <a:r>
              <a:rPr lang="tr-TR" dirty="0" smtClean="0"/>
              <a:t>FCFS gibi çizelgelenir.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1339901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r>
              <a:rPr lang="tr-TR" dirty="0" smtClean="0"/>
              <a:t>Öncelik </a:t>
            </a:r>
            <a:r>
              <a:rPr lang="tr-TR" dirty="0"/>
              <a:t>(önleyici olmayan</a:t>
            </a:r>
            <a:r>
              <a:rPr lang="tr-TR" dirty="0" smtClean="0"/>
              <a:t>)</a:t>
            </a:r>
          </a:p>
          <a:p>
            <a:endParaRPr lang="tr-TR" dirty="0"/>
          </a:p>
          <a:p>
            <a:r>
              <a:rPr lang="tr-TR" dirty="0"/>
              <a:t>Ortalama bekleme süresi = (6 + 0 + 16 + 18 + 1) /5 = 8,2</a:t>
            </a:r>
            <a:endParaRPr lang="tr-TR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8200" y="1690688"/>
            <a:ext cx="3816427" cy="2328874"/>
          </a:xfrm>
          <a:prstGeom prst="rect">
            <a:avLst/>
          </a:prstGeom>
        </p:spPr>
      </p:pic>
      <p:graphicFrame>
        <p:nvGraphicFramePr>
          <p:cNvPr id="6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56233622"/>
              </p:ext>
            </p:extLst>
          </p:nvPr>
        </p:nvGraphicFramePr>
        <p:xfrm>
          <a:off x="5202238" y="3447281"/>
          <a:ext cx="6151562" cy="14366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16" name="Visio" r:id="rId4" imgW="2447792" imgH="634224" progId="Visio.Drawing.11">
                  <p:embed/>
                </p:oleObj>
              </mc:Choice>
              <mc:Fallback>
                <p:oleObj name="Visio" r:id="rId4" imgW="2447792" imgH="634224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02238" y="3447281"/>
                        <a:ext cx="6151562" cy="14366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34151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Kuyruk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 smtClean="0"/>
              <a:t>Bellekte </a:t>
            </a:r>
            <a:r>
              <a:rPr lang="tr-TR" dirty="0"/>
              <a:t>yalnızca bir </a:t>
            </a:r>
            <a:r>
              <a:rPr lang="tr-TR" dirty="0" smtClean="0"/>
              <a:t>süreç</a:t>
            </a:r>
          </a:p>
          <a:p>
            <a:r>
              <a:rPr lang="tr-TR" dirty="0" smtClean="0"/>
              <a:t>CPU'ya </a:t>
            </a:r>
            <a:r>
              <a:rPr lang="tr-TR" dirty="0"/>
              <a:t>bağlı sürece büyük kuantum ve etkileşimli sürece küçük kuantum </a:t>
            </a:r>
            <a:r>
              <a:rPr lang="tr-TR" dirty="0" smtClean="0"/>
              <a:t>verilir.</a:t>
            </a:r>
          </a:p>
          <a:p>
            <a:r>
              <a:rPr lang="tr-TR" dirty="0" smtClean="0"/>
              <a:t>Öncelikli sınıflar</a:t>
            </a:r>
          </a:p>
          <a:p>
            <a:pPr lvl="1"/>
            <a:r>
              <a:rPr lang="tr-TR" dirty="0" smtClean="0"/>
              <a:t>En yüksek sınıf bir </a:t>
            </a:r>
            <a:r>
              <a:rPr lang="tr-TR" dirty="0"/>
              <a:t>kuantum için </a:t>
            </a:r>
            <a:r>
              <a:rPr lang="tr-TR" dirty="0" smtClean="0"/>
              <a:t>koşar; bir </a:t>
            </a:r>
            <a:r>
              <a:rPr lang="tr-TR" dirty="0"/>
              <a:t>sonraki en </a:t>
            </a:r>
            <a:r>
              <a:rPr lang="tr-TR" dirty="0" smtClean="0"/>
              <a:t>yüksek sınıf iki </a:t>
            </a:r>
            <a:r>
              <a:rPr lang="tr-TR" dirty="0" err="1" smtClean="0"/>
              <a:t>kuanta</a:t>
            </a:r>
            <a:r>
              <a:rPr lang="tr-TR" dirty="0" smtClean="0"/>
              <a:t> için koşar, </a:t>
            </a:r>
            <a:r>
              <a:rPr lang="tr-TR" dirty="0"/>
              <a:t>vb</a:t>
            </a:r>
            <a:r>
              <a:rPr lang="tr-TR" dirty="0" smtClean="0"/>
              <a:t>.</a:t>
            </a:r>
          </a:p>
          <a:p>
            <a:pPr lvl="1"/>
            <a:r>
              <a:rPr lang="tr-TR" dirty="0" smtClean="0"/>
              <a:t>Bir </a:t>
            </a:r>
            <a:r>
              <a:rPr lang="tr-TR" dirty="0"/>
              <a:t>süreç kuantumunu tükettiğinde, bir sonraki sınıfa </a:t>
            </a:r>
            <a:r>
              <a:rPr lang="tr-TR" dirty="0" smtClean="0"/>
              <a:t>taşınır</a:t>
            </a:r>
            <a:r>
              <a:rPr lang="tr-TR" dirty="0"/>
              <a:t>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911846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Sonlandırma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İşlemin sonlandırılmasına neden olan olaylar</a:t>
            </a:r>
            <a:r>
              <a:rPr lang="tr-TR" dirty="0" smtClean="0"/>
              <a:t>:</a:t>
            </a:r>
          </a:p>
          <a:p>
            <a:endParaRPr lang="tr-TR" dirty="0"/>
          </a:p>
          <a:p>
            <a:r>
              <a:rPr lang="tr-TR" dirty="0" smtClean="0"/>
              <a:t>Normal </a:t>
            </a:r>
            <a:r>
              <a:rPr lang="tr-TR" dirty="0"/>
              <a:t>çıkış (gönüllü</a:t>
            </a:r>
            <a:r>
              <a:rPr lang="tr-TR" dirty="0" smtClean="0"/>
              <a:t>).</a:t>
            </a:r>
          </a:p>
          <a:p>
            <a:r>
              <a:rPr lang="tr-TR" dirty="0" smtClean="0"/>
              <a:t>Hata sonrası çıkış </a:t>
            </a:r>
            <a:r>
              <a:rPr lang="tr-TR" dirty="0"/>
              <a:t>(gönüllü</a:t>
            </a:r>
            <a:r>
              <a:rPr lang="tr-TR" dirty="0" smtClean="0"/>
              <a:t>).</a:t>
            </a:r>
          </a:p>
          <a:p>
            <a:r>
              <a:rPr lang="tr-TR" dirty="0" smtClean="0"/>
              <a:t>Ölümcül </a:t>
            </a:r>
            <a:r>
              <a:rPr lang="tr-TR" dirty="0"/>
              <a:t>hata </a:t>
            </a:r>
            <a:r>
              <a:rPr lang="tr-TR" dirty="0" smtClean="0"/>
              <a:t>sonrası çıkış (istem </a:t>
            </a:r>
            <a:r>
              <a:rPr lang="tr-TR" dirty="0"/>
              <a:t>dışı</a:t>
            </a:r>
            <a:r>
              <a:rPr lang="tr-TR" dirty="0" smtClean="0"/>
              <a:t>).</a:t>
            </a:r>
          </a:p>
          <a:p>
            <a:r>
              <a:rPr lang="tr-TR" dirty="0" smtClean="0"/>
              <a:t>Başka </a:t>
            </a:r>
            <a:r>
              <a:rPr lang="tr-TR" dirty="0"/>
              <a:t>bir süreç tarafından </a:t>
            </a:r>
            <a:r>
              <a:rPr lang="tr-TR" dirty="0" smtClean="0"/>
              <a:t>sonlandırılma (</a:t>
            </a:r>
            <a:r>
              <a:rPr lang="tr-TR" dirty="0" err="1" smtClean="0"/>
              <a:t>kill</a:t>
            </a:r>
            <a:r>
              <a:rPr lang="tr-TR" dirty="0" smtClean="0"/>
              <a:t>) (istemsiz</a:t>
            </a:r>
            <a:r>
              <a:rPr lang="tr-TR" dirty="0"/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25140416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Örnek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Üç </a:t>
            </a:r>
            <a:r>
              <a:rPr lang="tr-TR" dirty="0" smtClean="0"/>
              <a:t>kuyruk:</a:t>
            </a:r>
          </a:p>
          <a:p>
            <a:r>
              <a:rPr lang="tr-TR" dirty="0" smtClean="0"/>
              <a:t>Q0 </a:t>
            </a:r>
            <a:r>
              <a:rPr lang="tr-TR" dirty="0"/>
              <a:t>– zaman kuantumu 8 milisaniye, </a:t>
            </a:r>
            <a:r>
              <a:rPr lang="tr-TR" dirty="0" smtClean="0"/>
              <a:t>FCFS</a:t>
            </a:r>
          </a:p>
          <a:p>
            <a:r>
              <a:rPr lang="tr-TR" dirty="0" smtClean="0"/>
              <a:t>Q1 </a:t>
            </a:r>
            <a:r>
              <a:rPr lang="tr-TR" dirty="0"/>
              <a:t>– zaman kuantumu 16 milisaniye, </a:t>
            </a:r>
            <a:r>
              <a:rPr lang="tr-TR" dirty="0" smtClean="0"/>
              <a:t>FCFS</a:t>
            </a:r>
          </a:p>
          <a:p>
            <a:r>
              <a:rPr lang="tr-TR" dirty="0" smtClean="0"/>
              <a:t>Q2 </a:t>
            </a:r>
            <a:r>
              <a:rPr lang="tr-TR" dirty="0"/>
              <a:t>– FCFS</a:t>
            </a:r>
            <a:endParaRPr lang="tr-TR" dirty="0"/>
          </a:p>
        </p:txBody>
      </p:sp>
      <p:pic>
        <p:nvPicPr>
          <p:cNvPr id="4" name="Picture 4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14" t="12209" r="537" b="12032"/>
          <a:stretch>
            <a:fillRect/>
          </a:stretch>
        </p:blipFill>
        <p:spPr bwMode="auto">
          <a:xfrm>
            <a:off x="3276600" y="3442063"/>
            <a:ext cx="5638800" cy="2773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3290854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Çoklu Kuyruk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İlk önce CPU'ya bağlı, </a:t>
            </a:r>
            <a:r>
              <a:rPr lang="tr-TR" dirty="0" smtClean="0"/>
              <a:t>daha </a:t>
            </a:r>
            <a:r>
              <a:rPr lang="tr-TR" dirty="0"/>
              <a:t>sonra etkileşimli olan işlemler için iyi </a:t>
            </a:r>
            <a:r>
              <a:rPr lang="tr-TR" dirty="0" smtClean="0"/>
              <a:t>değil</a:t>
            </a:r>
          </a:p>
          <a:p>
            <a:r>
              <a:rPr lang="tr-TR" dirty="0" smtClean="0"/>
              <a:t>Terminalde </a:t>
            </a:r>
            <a:r>
              <a:rPr lang="tr-TR" dirty="0"/>
              <a:t>her </a:t>
            </a:r>
            <a:r>
              <a:rPr lang="tr-TR" dirty="0" smtClean="0"/>
              <a:t>satırbaşı (</a:t>
            </a:r>
            <a:r>
              <a:rPr lang="tr-TR" dirty="0" err="1" smtClean="0"/>
              <a:t>enter</a:t>
            </a:r>
            <a:r>
              <a:rPr lang="tr-TR" dirty="0" smtClean="0"/>
              <a:t> tuşu) </a:t>
            </a:r>
            <a:r>
              <a:rPr lang="tr-TR" dirty="0"/>
              <a:t>yazıldığında terminale ait işlem en yüksek öncelik sınıfına taşınıyordu</a:t>
            </a:r>
            <a:r>
              <a:rPr lang="tr-TR" dirty="0" smtClean="0"/>
              <a:t>.</a:t>
            </a:r>
          </a:p>
          <a:p>
            <a:r>
              <a:rPr lang="tr-TR" dirty="0" smtClean="0"/>
              <a:t>Ne </a:t>
            </a:r>
            <a:r>
              <a:rPr lang="tr-TR" dirty="0"/>
              <a:t>oldu?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05658663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Sonraki </a:t>
            </a:r>
            <a:r>
              <a:rPr lang="tr-TR" dirty="0" smtClean="0"/>
              <a:t>En Kısa Süreç 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İnteraktif sistemlerde bir sürecin kalan süresini tahmin etmek zordur</a:t>
            </a:r>
            <a:r>
              <a:rPr lang="tr-TR" dirty="0" smtClean="0"/>
              <a:t>.</a:t>
            </a:r>
          </a:p>
          <a:p>
            <a:r>
              <a:rPr lang="tr-TR" dirty="0" smtClean="0"/>
              <a:t>Geçmiş </a:t>
            </a:r>
            <a:r>
              <a:rPr lang="tr-TR" dirty="0"/>
              <a:t>davranışa dayalı olarak tahminde bulunun ve en kısa tahmini çalışma süresini </a:t>
            </a:r>
            <a:r>
              <a:rPr lang="tr-TR" dirty="0" smtClean="0"/>
              <a:t>çalıştırın</a:t>
            </a:r>
          </a:p>
          <a:p>
            <a:pPr marL="0" indent="0">
              <a:buNone/>
            </a:pPr>
            <a:r>
              <a:rPr lang="tr-TR" dirty="0" smtClean="0"/>
              <a:t>T0, T0 </a:t>
            </a:r>
            <a:r>
              <a:rPr lang="tr-TR" dirty="0"/>
              <a:t>/ </a:t>
            </a:r>
            <a:r>
              <a:rPr lang="tr-TR" dirty="0" smtClean="0"/>
              <a:t>2 + T1 </a:t>
            </a:r>
            <a:r>
              <a:rPr lang="tr-TR" dirty="0"/>
              <a:t>/ 2, </a:t>
            </a:r>
            <a:r>
              <a:rPr lang="tr-TR" dirty="0" smtClean="0"/>
              <a:t>T0 </a:t>
            </a:r>
            <a:r>
              <a:rPr lang="tr-TR" dirty="0"/>
              <a:t>/ </a:t>
            </a:r>
            <a:r>
              <a:rPr lang="tr-TR" dirty="0" smtClean="0"/>
              <a:t>4 + </a:t>
            </a:r>
            <a:r>
              <a:rPr lang="tr-TR" dirty="0"/>
              <a:t>T1 / </a:t>
            </a:r>
            <a:r>
              <a:rPr lang="tr-TR" dirty="0" smtClean="0"/>
              <a:t>4 + </a:t>
            </a:r>
            <a:r>
              <a:rPr lang="tr-TR" dirty="0"/>
              <a:t>T2 / 2..</a:t>
            </a:r>
          </a:p>
          <a:p>
            <a:r>
              <a:rPr lang="tr-TR" dirty="0" smtClean="0"/>
              <a:t>Yaşlanma (</a:t>
            </a:r>
            <a:r>
              <a:rPr lang="tr-TR" dirty="0" err="1" smtClean="0"/>
              <a:t>aging</a:t>
            </a:r>
            <a:r>
              <a:rPr lang="tr-TR" dirty="0" smtClean="0"/>
              <a:t>): </a:t>
            </a:r>
          </a:p>
          <a:p>
            <a:pPr lvl="1"/>
            <a:r>
              <a:rPr lang="tr-TR" dirty="0" smtClean="0"/>
              <a:t>Geçerli </a:t>
            </a:r>
            <a:r>
              <a:rPr lang="tr-TR" dirty="0"/>
              <a:t>ve önceki tahminin ağırlıklı ortalamasını alarak bir serideki sonraki değeri tahmin edin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694488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Öncelik Ters Çevirme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Daha yüksek öncelikli işlemin, daha düşük öncelikli başka bir işlem tarafından şu anda erişilmekte olan çekirdek verilerini okuması veya değiştirmesi </a:t>
            </a:r>
            <a:r>
              <a:rPr lang="tr-TR" dirty="0" smtClean="0"/>
              <a:t>gerektiğinde</a:t>
            </a:r>
          </a:p>
          <a:p>
            <a:r>
              <a:rPr lang="tr-TR" dirty="0" smtClean="0"/>
              <a:t>Yüksek </a:t>
            </a:r>
            <a:r>
              <a:rPr lang="tr-TR" dirty="0"/>
              <a:t>öncelikli süreç, daha düşük öncelikli bir sürecin bitmesini </a:t>
            </a:r>
            <a:r>
              <a:rPr lang="tr-TR" dirty="0" smtClean="0"/>
              <a:t>bekleyecektir.</a:t>
            </a:r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719860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/>
              <a:t>Öncelik Ters Çevirme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r>
              <a:rPr lang="tr-TR" dirty="0"/>
              <a:t>Öncelik: </a:t>
            </a:r>
            <a:r>
              <a:rPr lang="tr-TR" dirty="0" smtClean="0"/>
              <a:t>P1 &lt; PRT3 &lt; PRT2</a:t>
            </a:r>
          </a:p>
          <a:p>
            <a:r>
              <a:rPr lang="tr-TR" dirty="0" smtClean="0"/>
              <a:t>PRT3, P1’i önler; </a:t>
            </a:r>
            <a:r>
              <a:rPr lang="tr-TR" dirty="0"/>
              <a:t>PRT2, P1'i </a:t>
            </a:r>
            <a:r>
              <a:rPr lang="tr-TR" dirty="0" smtClean="0"/>
              <a:t>bekler</a:t>
            </a:r>
          </a:p>
          <a:p>
            <a:r>
              <a:rPr lang="tr-TR" dirty="0" smtClean="0"/>
              <a:t>PRT2</a:t>
            </a:r>
            <a:r>
              <a:rPr lang="tr-TR" dirty="0"/>
              <a:t>, PRT3'ü bekler</a:t>
            </a:r>
            <a:endParaRPr lang="tr-TR" dirty="0" smtClean="0"/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7467546"/>
              </p:ext>
            </p:extLst>
          </p:nvPr>
        </p:nvGraphicFramePr>
        <p:xfrm>
          <a:off x="6260373" y="3148150"/>
          <a:ext cx="3276600" cy="24780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30" name="Visio" r:id="rId3" imgW="1477851" imgH="1117820" progId="Visio.Drawing.11">
                  <p:embed/>
                </p:oleObj>
              </mc:Choice>
              <mc:Fallback>
                <p:oleObj name="Visio" r:id="rId3" imgW="1477851" imgH="1117820" progId="Visio.Drawing.11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260373" y="3148150"/>
                        <a:ext cx="3276600" cy="24780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6008322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Üretici-Tüketici </a:t>
            </a:r>
            <a:r>
              <a:rPr lang="tr-TR" dirty="0"/>
              <a:t>S</a:t>
            </a:r>
            <a:r>
              <a:rPr lang="tr-TR" dirty="0" smtClean="0"/>
              <a:t>orununa Çözüm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1437226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Üretici-Tüketici </a:t>
            </a:r>
            <a:r>
              <a:rPr lang="tr-TR" dirty="0"/>
              <a:t>S</a:t>
            </a:r>
            <a:r>
              <a:rPr lang="tr-TR" dirty="0" smtClean="0"/>
              <a:t>orununa Çözüm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34509468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Üretici-Tüketici </a:t>
            </a:r>
            <a:r>
              <a:rPr lang="tr-TR" dirty="0"/>
              <a:t>S</a:t>
            </a:r>
            <a:r>
              <a:rPr lang="tr-TR" dirty="0" smtClean="0"/>
              <a:t>orununa Çözüm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7285730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Üretici-Tüketici </a:t>
            </a:r>
            <a:r>
              <a:rPr lang="tr-TR" dirty="0"/>
              <a:t>S</a:t>
            </a:r>
            <a:r>
              <a:rPr lang="tr-TR" dirty="0" smtClean="0"/>
              <a:t>orununa Çözüm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9062882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Üretici-Tüketici </a:t>
            </a:r>
            <a:r>
              <a:rPr lang="tr-TR" dirty="0"/>
              <a:t>S</a:t>
            </a:r>
            <a:r>
              <a:rPr lang="tr-TR" dirty="0" smtClean="0"/>
              <a:t>orununa Çözüm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16809220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Süreç Durumları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tr-TR" dirty="0"/>
              <a:t>Bir </a:t>
            </a:r>
            <a:r>
              <a:rPr lang="tr-TR" dirty="0" smtClean="0"/>
              <a:t>süreç çalışıyor</a:t>
            </a:r>
            <a:r>
              <a:rPr lang="tr-TR" dirty="0"/>
              <a:t>, engellenmiş veya hazır durumda olabilir.</a:t>
            </a:r>
          </a:p>
        </p:txBody>
      </p:sp>
      <p:pic>
        <p:nvPicPr>
          <p:cNvPr id="4" name="Picture 6" descr="02-0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93967" y="3109983"/>
            <a:ext cx="8591802" cy="19975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256397240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Üretici-Tüketici </a:t>
            </a:r>
            <a:r>
              <a:rPr lang="tr-TR" dirty="0"/>
              <a:t>S</a:t>
            </a:r>
            <a:r>
              <a:rPr lang="tr-TR" dirty="0" smtClean="0"/>
              <a:t>orununa Çözüm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5147708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Üretici-Tüketici </a:t>
            </a:r>
            <a:r>
              <a:rPr lang="tr-TR" dirty="0"/>
              <a:t>S</a:t>
            </a:r>
            <a:r>
              <a:rPr lang="tr-TR" dirty="0" smtClean="0"/>
              <a:t>orununa Çözüm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9213126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Üretici-Tüketici </a:t>
            </a:r>
            <a:r>
              <a:rPr lang="tr-TR" dirty="0"/>
              <a:t>S</a:t>
            </a:r>
            <a:r>
              <a:rPr lang="tr-TR" dirty="0" smtClean="0"/>
              <a:t>orununa Çözüm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2455393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Üretici-Tüketici </a:t>
            </a:r>
            <a:r>
              <a:rPr lang="tr-TR" dirty="0"/>
              <a:t>S</a:t>
            </a:r>
            <a:r>
              <a:rPr lang="tr-TR" dirty="0" smtClean="0"/>
              <a:t>orununa Çözüm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8885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Üretici-Tüketici </a:t>
            </a:r>
            <a:r>
              <a:rPr lang="tr-TR" dirty="0"/>
              <a:t>S</a:t>
            </a:r>
            <a:r>
              <a:rPr lang="tr-TR" dirty="0" smtClean="0"/>
              <a:t>orununa Çözüm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4187868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Üretici-Tüketici </a:t>
            </a:r>
            <a:r>
              <a:rPr lang="tr-TR" dirty="0"/>
              <a:t>S</a:t>
            </a:r>
            <a:r>
              <a:rPr lang="tr-TR" dirty="0" smtClean="0"/>
              <a:t>orununa Çözüm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622694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Üretici-Tüketici </a:t>
            </a:r>
            <a:r>
              <a:rPr lang="tr-TR" dirty="0"/>
              <a:t>S</a:t>
            </a:r>
            <a:r>
              <a:rPr lang="tr-TR" dirty="0" smtClean="0"/>
              <a:t>orununa Çözüm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37466573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tr-TR" dirty="0" smtClean="0"/>
              <a:t>Üretici-Tüketici </a:t>
            </a:r>
            <a:r>
              <a:rPr lang="tr-TR" dirty="0"/>
              <a:t>S</a:t>
            </a:r>
            <a:r>
              <a:rPr lang="tr-TR" dirty="0" smtClean="0"/>
              <a:t>orununa Çözüm</a:t>
            </a:r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40759628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tr-TR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80000"/>
          </a:xfrm>
        </p:spPr>
        <p:txBody>
          <a:bodyPr>
            <a:normAutofit/>
          </a:bodyPr>
          <a:lstStyle/>
          <a:p>
            <a:endParaRPr lang="tr-TR" dirty="0" smtClean="0"/>
          </a:p>
          <a:p>
            <a:endParaRPr lang="tr-TR" dirty="0"/>
          </a:p>
          <a:p>
            <a:endParaRPr lang="tr-TR" dirty="0" smtClean="0"/>
          </a:p>
          <a:p>
            <a:pPr marL="0" indent="0" algn="ctr">
              <a:buNone/>
            </a:pPr>
            <a:r>
              <a:rPr lang="tr-TR" dirty="0" smtClean="0"/>
              <a:t>SON</a:t>
            </a:r>
            <a:endParaRPr lang="tr-TR" dirty="0"/>
          </a:p>
          <a:p>
            <a:endParaRPr lang="tr-TR" dirty="0"/>
          </a:p>
          <a:p>
            <a:endParaRPr lang="tr-TR" dirty="0"/>
          </a:p>
          <a:p>
            <a:endParaRPr lang="tr-TR" dirty="0"/>
          </a:p>
        </p:txBody>
      </p:sp>
    </p:spTree>
    <p:extLst>
      <p:ext uri="{BB962C8B-B14F-4D97-AF65-F5344CB8AC3E}">
        <p14:creationId xmlns:p14="http://schemas.microsoft.com/office/powerpoint/2010/main" val="28245927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1757</TotalTime>
  <Words>2223</Words>
  <Application>Microsoft Office PowerPoint</Application>
  <PresentationFormat>Widescreen</PresentationFormat>
  <Paragraphs>396</Paragraphs>
  <Slides>98</Slides>
  <Notes>0</Notes>
  <HiddenSlides>0</HiddenSlides>
  <MMClips>0</MMClips>
  <ScaleCrop>false</ScaleCrop>
  <HeadingPairs>
    <vt:vector size="8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98</vt:i4>
      </vt:variant>
    </vt:vector>
  </HeadingPairs>
  <TitlesOfParts>
    <vt:vector size="105" baseType="lpstr">
      <vt:lpstr>宋体</vt:lpstr>
      <vt:lpstr>Arial</vt:lpstr>
      <vt:lpstr>Calibri</vt:lpstr>
      <vt:lpstr>Calibri Light</vt:lpstr>
      <vt:lpstr>Office Theme</vt:lpstr>
      <vt:lpstr>Image</vt:lpstr>
      <vt:lpstr>Microsoft Visio 绘图</vt:lpstr>
      <vt:lpstr>Bölüm 2: Süreçler</vt:lpstr>
      <vt:lpstr>Süreç</vt:lpstr>
      <vt:lpstr>Sözde Paralellik</vt:lpstr>
      <vt:lpstr>Çoklu Programlama Süreç Modeli</vt:lpstr>
      <vt:lpstr>Tekrarlanamaz Yürütme</vt:lpstr>
      <vt:lpstr>Süreç ve Program Arasındaki Farklar</vt:lpstr>
      <vt:lpstr>Süreç Başlatma</vt:lpstr>
      <vt:lpstr>Süreç Sonlandırma</vt:lpstr>
      <vt:lpstr>Süreç Durumları</vt:lpstr>
      <vt:lpstr>Süreçleri Gerçekleştirme</vt:lpstr>
      <vt:lpstr>Süreçleri Gerçekleştirme</vt:lpstr>
      <vt:lpstr>Süreçleri Gerçekleştirme</vt:lpstr>
      <vt:lpstr>Çoklu Programlama Modellemesi</vt:lpstr>
      <vt:lpstr>İş Parçacığı</vt:lpstr>
      <vt:lpstr>İş Parçacığı Kullanımı</vt:lpstr>
      <vt:lpstr>İş Parçacığı Kullanımı</vt:lpstr>
      <vt:lpstr>Web Sunucusu</vt:lpstr>
      <vt:lpstr>Bloke Olmayan Çağrı</vt:lpstr>
      <vt:lpstr>Web Sunucusu için 3 Yol</vt:lpstr>
      <vt:lpstr>İş Parçacığı Modeli</vt:lpstr>
      <vt:lpstr>İş Parçacığı</vt:lpstr>
      <vt:lpstr>İş Parçacıkları Arasında Çakışma</vt:lpstr>
      <vt:lpstr>Çoklu İş Parçacıklı Programlama</vt:lpstr>
      <vt:lpstr>İş Parçacıklarının Kullanılma Nedeni</vt:lpstr>
      <vt:lpstr>İş Parçacıklarının Avantajları</vt:lpstr>
      <vt:lpstr>İş Parçacıklarının Dezavantajları</vt:lpstr>
      <vt:lpstr>Süreçler Arası İletişim</vt:lpstr>
      <vt:lpstr>Yarış Durumu</vt:lpstr>
      <vt:lpstr>Karşılıklı Dışlama</vt:lpstr>
      <vt:lpstr>Kritik Bölge</vt:lpstr>
      <vt:lpstr>Kritik Bölge Kullanarak Karşılıklı Dışlama</vt:lpstr>
      <vt:lpstr>Meşgul Bekleme ile Karşılıklı Dışlama</vt:lpstr>
      <vt:lpstr>Meşgul Bekleme ile Karşılıklı Dışlama</vt:lpstr>
      <vt:lpstr>Önerilen Çözüm</vt:lpstr>
      <vt:lpstr>Kavramlar</vt:lpstr>
      <vt:lpstr>Peterson’un Çözümü</vt:lpstr>
      <vt:lpstr>TSL Komutu</vt:lpstr>
      <vt:lpstr>Uyuma ve Uyanma</vt:lpstr>
      <vt:lpstr>Üretici Tüketici Problemi</vt:lpstr>
      <vt:lpstr>Ölümcül Yarış Durumu</vt:lpstr>
      <vt:lpstr>Veri Kaybı Sorunu</vt:lpstr>
      <vt:lpstr>Semafor</vt:lpstr>
      <vt:lpstr>Üretici-Tüketici Sorununa Çözüm</vt:lpstr>
      <vt:lpstr>Semafor Kullanımı</vt:lpstr>
      <vt:lpstr>mutex_lock ve mutex_unlock</vt:lpstr>
      <vt:lpstr>Bazı Pthreads Çağrıları</vt:lpstr>
      <vt:lpstr>Bazı Pthreads Çağrıları</vt:lpstr>
      <vt:lpstr>Pthreads Mutex</vt:lpstr>
      <vt:lpstr>Süreçler Arası İletişim Problemleri</vt:lpstr>
      <vt:lpstr>Dining Philosophers Problemi</vt:lpstr>
      <vt:lpstr>Çözüm?</vt:lpstr>
      <vt:lpstr>Çözüm (1)</vt:lpstr>
      <vt:lpstr>Çözüm (2)</vt:lpstr>
      <vt:lpstr>Çözüm (3)</vt:lpstr>
      <vt:lpstr>Okur-Yazar Problemi</vt:lpstr>
      <vt:lpstr>Okur-Yazar Problemi (2)</vt:lpstr>
      <vt:lpstr>Okur-Yazar Problemi</vt:lpstr>
      <vt:lpstr>Çizelgeleme</vt:lpstr>
      <vt:lpstr>İşlemci Kullanımı</vt:lpstr>
      <vt:lpstr>Not</vt:lpstr>
      <vt:lpstr>Kavramlar</vt:lpstr>
      <vt:lpstr>Çizelgeleme Kategorileri</vt:lpstr>
      <vt:lpstr>Çizelgelemenin Hedefleri</vt:lpstr>
      <vt:lpstr>Çizelgelemenin Hedefleri</vt:lpstr>
      <vt:lpstr>Toplu Sistemlerde Çizelgeleme</vt:lpstr>
      <vt:lpstr>FCFS Hangi Tür Süreçlerde Avantajlı</vt:lpstr>
      <vt:lpstr>FCFS Dezavantajları</vt:lpstr>
      <vt:lpstr>İlk Önce En Kısa Süreç</vt:lpstr>
      <vt:lpstr>İlk Önce En Kısa Süreç</vt:lpstr>
      <vt:lpstr>Karşılaştırma</vt:lpstr>
      <vt:lpstr>İnteraktif Sistemlerde Çizelgeleme</vt:lpstr>
      <vt:lpstr>Sıralı Planlama</vt:lpstr>
      <vt:lpstr>Örnek Sıralı Planlama</vt:lpstr>
      <vt:lpstr>Bağlam Değiştirmesi</vt:lpstr>
      <vt:lpstr>Bağlam Anahtarlama</vt:lpstr>
      <vt:lpstr>Dönüş Süreleri</vt:lpstr>
      <vt:lpstr>Öncelik zamanlaması</vt:lpstr>
      <vt:lpstr>Örnek</vt:lpstr>
      <vt:lpstr>Çoklu Kuyruk</vt:lpstr>
      <vt:lpstr>Örnek</vt:lpstr>
      <vt:lpstr>Çoklu Kuyruk</vt:lpstr>
      <vt:lpstr>Sonraki En Kısa Süreç </vt:lpstr>
      <vt:lpstr>Öncelik Ters Çevirme</vt:lpstr>
      <vt:lpstr>Öncelik Ters Çevirme</vt:lpstr>
      <vt:lpstr>Üretici-Tüketici Sorununa Çözüm</vt:lpstr>
      <vt:lpstr>Üretici-Tüketici Sorununa Çözüm</vt:lpstr>
      <vt:lpstr>Üretici-Tüketici Sorununa Çözüm</vt:lpstr>
      <vt:lpstr>Üretici-Tüketici Sorununa Çözüm</vt:lpstr>
      <vt:lpstr>Üretici-Tüketici Sorununa Çözüm</vt:lpstr>
      <vt:lpstr>Üretici-Tüketici Sorununa Çözüm</vt:lpstr>
      <vt:lpstr>Üretici-Tüketici Sorununa Çözüm</vt:lpstr>
      <vt:lpstr>Üretici-Tüketici Sorununa Çözüm</vt:lpstr>
      <vt:lpstr>Üretici-Tüketici Sorununa Çözüm</vt:lpstr>
      <vt:lpstr>Üretici-Tüketici Sorununa Çözüm</vt:lpstr>
      <vt:lpstr>Üretici-Tüketici Sorununa Çözüm</vt:lpstr>
      <vt:lpstr>Üretici-Tüketici Sorununa Çözüm</vt:lpstr>
      <vt:lpstr>Üretici-Tüketici Sorununa Çözüm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Bölüm 1: Giriş</dc:title>
  <dc:creator>sercan</dc:creator>
  <cp:lastModifiedBy>sercan</cp:lastModifiedBy>
  <cp:revision>180</cp:revision>
  <dcterms:created xsi:type="dcterms:W3CDTF">2023-01-12T09:23:55Z</dcterms:created>
  <dcterms:modified xsi:type="dcterms:W3CDTF">2023-01-16T20:00:21Z</dcterms:modified>
</cp:coreProperties>
</file>