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5" r:id="rId1"/>
  </p:sldMasterIdLst>
  <p:sldIdLst>
    <p:sldId id="256" r:id="rId2"/>
    <p:sldId id="257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46" r:id="rId37"/>
    <p:sldId id="347" r:id="rId38"/>
    <p:sldId id="348" r:id="rId39"/>
    <p:sldId id="349" r:id="rId40"/>
    <p:sldId id="350" r:id="rId41"/>
    <p:sldId id="351" r:id="rId42"/>
    <p:sldId id="352" r:id="rId43"/>
    <p:sldId id="353" r:id="rId44"/>
    <p:sldId id="354" r:id="rId45"/>
    <p:sldId id="355" r:id="rId46"/>
    <p:sldId id="356" r:id="rId47"/>
    <p:sldId id="357" r:id="rId48"/>
    <p:sldId id="358" r:id="rId49"/>
    <p:sldId id="359" r:id="rId50"/>
    <p:sldId id="360" r:id="rId51"/>
    <p:sldId id="361" r:id="rId52"/>
    <p:sldId id="362" r:id="rId53"/>
    <p:sldId id="363" r:id="rId54"/>
    <p:sldId id="312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4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7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7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8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2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7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8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8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2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9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Bölüm </a:t>
            </a:r>
            <a:r>
              <a:rPr lang="tr-TR" dirty="0" smtClean="0"/>
              <a:t>3: Bellek Yönetimi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İşletim Sistemleri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5111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Taban ve Limit </a:t>
            </a:r>
            <a:r>
              <a:rPr lang="tr-TR" dirty="0" smtClean="0"/>
              <a:t>Yazmaçları</a:t>
            </a:r>
            <a:endParaRPr lang="tr-T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Her bellek </a:t>
            </a:r>
            <a:r>
              <a:rPr lang="tr-TR" dirty="0" smtClean="0"/>
              <a:t>erişiminde bir </a:t>
            </a:r>
            <a:r>
              <a:rPr lang="tr-TR" dirty="0"/>
              <a:t>ekleme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ve </a:t>
            </a:r>
            <a:r>
              <a:rPr lang="tr-TR" dirty="0"/>
              <a:t>karşılaştırma yapılması gerekiyor</a:t>
            </a:r>
          </a:p>
        </p:txBody>
      </p:sp>
      <p:pic>
        <p:nvPicPr>
          <p:cNvPr id="7" name="Picture 6" descr="03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169" y="1020754"/>
            <a:ext cx="3625260" cy="5407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485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Değiş Tokuş </a:t>
            </a:r>
            <a:r>
              <a:rPr lang="tr-TR" dirty="0" smtClean="0"/>
              <a:t>Yapmak (swap)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Sistemde arka planda çalışan bir çok sunucu süreci vardır</a:t>
            </a:r>
          </a:p>
          <a:p>
            <a:r>
              <a:rPr lang="tr-TR" dirty="0" smtClean="0"/>
              <a:t>Fiziksel bellek tüm </a:t>
            </a:r>
            <a:r>
              <a:rPr lang="tr-TR" dirty="0"/>
              <a:t>programları tutacak kadar büyük </a:t>
            </a:r>
            <a:r>
              <a:rPr lang="tr-TR" dirty="0" smtClean="0"/>
              <a:t>değildir</a:t>
            </a:r>
          </a:p>
          <a:p>
            <a:pPr lvl="1"/>
            <a:r>
              <a:rPr lang="tr-TR" dirty="0" smtClean="0"/>
              <a:t>Değiş tokuş</a:t>
            </a:r>
          </a:p>
          <a:p>
            <a:pPr lvl="2"/>
            <a:r>
              <a:rPr lang="tr-TR" dirty="0" smtClean="0"/>
              <a:t>Programları belleğe getir, değiş tokuş yapıp götür</a:t>
            </a:r>
          </a:p>
          <a:p>
            <a:pPr lvl="1"/>
            <a:r>
              <a:rPr lang="tr-TR" dirty="0" smtClean="0"/>
              <a:t>Sanal bellek</a:t>
            </a:r>
          </a:p>
          <a:p>
            <a:pPr lvl="2"/>
            <a:r>
              <a:rPr lang="tr-TR" dirty="0" smtClean="0"/>
              <a:t>Programları kısmen </a:t>
            </a:r>
            <a:r>
              <a:rPr lang="tr-TR" dirty="0"/>
              <a:t>bellekte olsalar bile </a:t>
            </a:r>
            <a:r>
              <a:rPr lang="tr-TR" dirty="0" smtClean="0"/>
              <a:t>çalıştır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0251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 Düzeni Değişimi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Süreçler belleğe girip çıktıkça </a:t>
            </a:r>
            <a:r>
              <a:rPr lang="tr-TR" dirty="0"/>
              <a:t>bellek tahsisi değişir. Gölgeli bölgeler kullanılmayan bellektir.</a:t>
            </a:r>
          </a:p>
        </p:txBody>
      </p:sp>
      <p:pic>
        <p:nvPicPr>
          <p:cNvPr id="4" name="Picture 6" descr="03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2" y="2705100"/>
            <a:ext cx="8169275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966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Problemler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Giriş ve çıkış takası </a:t>
            </a:r>
            <a:r>
              <a:rPr lang="tr-TR" dirty="0" smtClean="0"/>
              <a:t>sonrası farklı adresler</a:t>
            </a:r>
          </a:p>
          <a:p>
            <a:pPr lvl="1"/>
            <a:r>
              <a:rPr lang="tr-TR" dirty="0" smtClean="0"/>
              <a:t>Statik </a:t>
            </a:r>
            <a:r>
              <a:rPr lang="tr-TR" dirty="0"/>
              <a:t>yer değiştirme/dinamik yer </a:t>
            </a:r>
            <a:r>
              <a:rPr lang="tr-TR" dirty="0" smtClean="0"/>
              <a:t>değiştirme</a:t>
            </a:r>
          </a:p>
          <a:p>
            <a:r>
              <a:rPr lang="tr-TR" dirty="0" smtClean="0"/>
              <a:t>Bellek delikleri (hole)</a:t>
            </a:r>
          </a:p>
          <a:p>
            <a:pPr lvl="1"/>
            <a:r>
              <a:rPr lang="tr-TR" dirty="0" smtClean="0"/>
              <a:t>Bellek sıkıştırma</a:t>
            </a:r>
          </a:p>
          <a:p>
            <a:pPr lvl="2"/>
            <a:r>
              <a:rPr lang="tr-TR" dirty="0" smtClean="0"/>
              <a:t>İşlemci </a:t>
            </a:r>
            <a:r>
              <a:rPr lang="tr-TR" dirty="0"/>
              <a:t>zamanı </a:t>
            </a:r>
            <a:r>
              <a:rPr lang="tr-TR" dirty="0" smtClean="0"/>
              <a:t>gerekir</a:t>
            </a:r>
          </a:p>
          <a:p>
            <a:pPr lvl="2"/>
            <a:r>
              <a:rPr lang="tr-TR" dirty="0" smtClean="0"/>
              <a:t>20 </a:t>
            </a:r>
            <a:r>
              <a:rPr lang="tr-TR" dirty="0" err="1" smtClean="0"/>
              <a:t>ns'de</a:t>
            </a:r>
            <a:r>
              <a:rPr lang="tr-TR" dirty="0" smtClean="0"/>
              <a:t> </a:t>
            </a:r>
            <a:r>
              <a:rPr lang="tr-TR" dirty="0"/>
              <a:t>4 </a:t>
            </a:r>
            <a:r>
              <a:rPr lang="tr-TR" dirty="0" err="1" smtClean="0"/>
              <a:t>byte</a:t>
            </a:r>
            <a:r>
              <a:rPr lang="tr-TR" dirty="0" smtClean="0"/>
              <a:t> taşır, </a:t>
            </a:r>
            <a:r>
              <a:rPr lang="tr-TR" dirty="0"/>
              <a:t>ardından 1 GB'ı sıkıştırmak için 5 </a:t>
            </a:r>
            <a:r>
              <a:rPr lang="tr-TR" dirty="0" smtClean="0"/>
              <a:t>saniye</a:t>
            </a:r>
          </a:p>
          <a:p>
            <a:r>
              <a:rPr lang="tr-TR" dirty="0" smtClean="0"/>
              <a:t>Bir </a:t>
            </a:r>
            <a:r>
              <a:rPr lang="tr-TR" dirty="0"/>
              <a:t>program için ayrılan bellek </a:t>
            </a:r>
            <a:r>
              <a:rPr lang="tr-TR" dirty="0" smtClean="0"/>
              <a:t>miktarı ne kadar?</a:t>
            </a:r>
          </a:p>
          <a:p>
            <a:pPr lvl="1"/>
            <a:r>
              <a:rPr lang="tr-TR" dirty="0" smtClean="0"/>
              <a:t>Programlar </a:t>
            </a:r>
            <a:r>
              <a:rPr lang="tr-TR" dirty="0"/>
              <a:t>büyüme </a:t>
            </a:r>
            <a:r>
              <a:rPr lang="tr-TR" dirty="0" smtClean="0"/>
              <a:t>eğilimindedir</a:t>
            </a:r>
          </a:p>
          <a:p>
            <a:pPr lvl="1"/>
            <a:r>
              <a:rPr lang="tr-TR" dirty="0" smtClean="0"/>
              <a:t>Hem </a:t>
            </a:r>
            <a:r>
              <a:rPr lang="tr-TR" dirty="0"/>
              <a:t>veri </a:t>
            </a:r>
            <a:r>
              <a:rPr lang="tr-TR" dirty="0" smtClean="0"/>
              <a:t>kesimi (</a:t>
            </a:r>
            <a:r>
              <a:rPr lang="tr-TR" dirty="0" err="1" smtClean="0"/>
              <a:t>segment</a:t>
            </a:r>
            <a:r>
              <a:rPr lang="tr-TR" dirty="0" smtClean="0"/>
              <a:t>) </a:t>
            </a:r>
            <a:r>
              <a:rPr lang="tr-TR" dirty="0"/>
              <a:t>hem de </a:t>
            </a:r>
            <a:r>
              <a:rPr lang="tr-TR" dirty="0" smtClean="0"/>
              <a:t>yığın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2288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Bellekte Alan Tahsisi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(a) Büyüyen veri </a:t>
            </a:r>
            <a:r>
              <a:rPr lang="tr-TR" dirty="0" err="1"/>
              <a:t>segmenti</a:t>
            </a:r>
            <a:r>
              <a:rPr lang="tr-TR" dirty="0"/>
              <a:t> </a:t>
            </a:r>
            <a:r>
              <a:rPr lang="tr-TR" dirty="0" smtClean="0"/>
              <a:t>için. </a:t>
            </a:r>
            <a:r>
              <a:rPr lang="tr-TR" dirty="0"/>
              <a:t>(b) Büyüyen yığın, </a:t>
            </a:r>
            <a:r>
              <a:rPr lang="tr-TR" dirty="0" smtClean="0"/>
              <a:t>ve veri </a:t>
            </a:r>
            <a:r>
              <a:rPr lang="tr-TR" dirty="0" err="1" smtClean="0"/>
              <a:t>kesmi</a:t>
            </a:r>
            <a:r>
              <a:rPr lang="tr-TR" dirty="0" smtClean="0"/>
              <a:t> için.</a:t>
            </a:r>
            <a:endParaRPr lang="tr-TR" dirty="0"/>
          </a:p>
        </p:txBody>
      </p:sp>
      <p:pic>
        <p:nvPicPr>
          <p:cNvPr id="4" name="Picture 6" descr="0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969" y="2478133"/>
            <a:ext cx="5580062" cy="412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834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Bellekte Boş Alan Yönetimi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Biteşlem</a:t>
            </a:r>
            <a:r>
              <a:rPr lang="tr-TR" dirty="0" smtClean="0"/>
              <a:t> (</a:t>
            </a:r>
            <a:r>
              <a:rPr lang="tr-TR" dirty="0" err="1" smtClean="0"/>
              <a:t>bitmap</a:t>
            </a:r>
            <a:r>
              <a:rPr lang="tr-TR" dirty="0" smtClean="0"/>
              <a:t>) </a:t>
            </a:r>
            <a:r>
              <a:rPr lang="tr-TR" dirty="0"/>
              <a:t>ve </a:t>
            </a:r>
            <a:r>
              <a:rPr lang="tr-TR" dirty="0" smtClean="0"/>
              <a:t>bağlı listeler</a:t>
            </a:r>
          </a:p>
          <a:p>
            <a:r>
              <a:rPr lang="tr-TR" dirty="0" err="1" smtClean="0"/>
              <a:t>Biteşlem</a:t>
            </a:r>
            <a:endParaRPr lang="tr-TR" dirty="0" smtClean="0"/>
          </a:p>
          <a:p>
            <a:pPr lvl="1"/>
            <a:r>
              <a:rPr lang="tr-TR" dirty="0" smtClean="0"/>
              <a:t>Bellek</a:t>
            </a:r>
            <a:r>
              <a:rPr lang="tr-TR" dirty="0"/>
              <a:t>, ayırma birimlerine bölünmüştür </a:t>
            </a:r>
            <a:r>
              <a:rPr lang="tr-TR" dirty="0" smtClean="0"/>
              <a:t>(birkaç sözcükten KB boyutuna kadar)</a:t>
            </a:r>
          </a:p>
          <a:p>
            <a:pPr lvl="1"/>
            <a:r>
              <a:rPr lang="tr-TR" dirty="0" smtClean="0"/>
              <a:t>Her </a:t>
            </a:r>
            <a:r>
              <a:rPr lang="tr-TR" dirty="0"/>
              <a:t>birime karşılık gelen, </a:t>
            </a:r>
            <a:r>
              <a:rPr lang="tr-TR" dirty="0" err="1" smtClean="0"/>
              <a:t>biteşlem’de</a:t>
            </a:r>
            <a:r>
              <a:rPr lang="tr-TR" dirty="0" smtClean="0"/>
              <a:t> bir </a:t>
            </a:r>
            <a:r>
              <a:rPr lang="tr-TR" dirty="0"/>
              <a:t>bit </a:t>
            </a:r>
            <a:r>
              <a:rPr lang="tr-TR" dirty="0" smtClean="0"/>
              <a:t>var</a:t>
            </a:r>
          </a:p>
          <a:p>
            <a:pPr lvl="1"/>
            <a:r>
              <a:rPr lang="tr-TR" dirty="0" smtClean="0"/>
              <a:t>İstenen uzunlukta </a:t>
            </a:r>
            <a:r>
              <a:rPr lang="tr-TR" dirty="0"/>
              <a:t>boş alan bulmak </a:t>
            </a:r>
            <a:r>
              <a:rPr lang="tr-TR" dirty="0" smtClean="0"/>
              <a:t>zor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2311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Biteşlem</a:t>
            </a:r>
            <a:r>
              <a:rPr lang="tr-TR" dirty="0" smtClean="0"/>
              <a:t> ile Bellek Yönetimi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(a) Belleğin bir </a:t>
            </a:r>
            <a:r>
              <a:rPr lang="tr-TR" dirty="0" smtClean="0"/>
              <a:t>bölümü,  beş işlem </a:t>
            </a:r>
            <a:r>
              <a:rPr lang="tr-TR" dirty="0"/>
              <a:t>ve üç </a:t>
            </a:r>
            <a:r>
              <a:rPr lang="tr-TR" dirty="0" smtClean="0"/>
              <a:t>delik var. İm işaretleri</a:t>
            </a:r>
            <a:r>
              <a:rPr lang="tr-TR" dirty="0"/>
              <a:t>, bellek ayırma birimlerini gösterir. Gölgeli bölgeler (bit eşlemde 0) </a:t>
            </a:r>
            <a:r>
              <a:rPr lang="tr-TR" dirty="0" smtClean="0"/>
              <a:t>boştur. </a:t>
            </a:r>
            <a:r>
              <a:rPr lang="tr-TR" dirty="0"/>
              <a:t>(b) </a:t>
            </a:r>
            <a:r>
              <a:rPr lang="tr-TR" dirty="0" smtClean="0"/>
              <a:t>ilgili bit </a:t>
            </a:r>
            <a:r>
              <a:rPr lang="tr-TR" dirty="0"/>
              <a:t>eşlem. (c) </a:t>
            </a:r>
            <a:r>
              <a:rPr lang="tr-TR" dirty="0" smtClean="0"/>
              <a:t>bağlı liste gösterimi.</a:t>
            </a:r>
            <a:endParaRPr lang="tr-TR" dirty="0"/>
          </a:p>
        </p:txBody>
      </p:sp>
      <p:pic>
        <p:nvPicPr>
          <p:cNvPr id="4" name="Picture 6" descr="03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2073275" y="3050450"/>
            <a:ext cx="8045450" cy="348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629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Bağlı Liste ile Bellek Yönetimi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X Sürecini sonlandırdıktan sonra oluşan bellek düzeni.</a:t>
            </a:r>
            <a:endParaRPr lang="tr-TR" dirty="0"/>
          </a:p>
        </p:txBody>
      </p:sp>
      <p:pic>
        <p:nvPicPr>
          <p:cNvPr id="4" name="Picture 6" descr="03-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550" y="2705237"/>
            <a:ext cx="77089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663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Boş Alan Yönetimi – Bağlı Liste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Çift bağlı liste</a:t>
            </a:r>
          </a:p>
          <a:p>
            <a:r>
              <a:rPr lang="tr-TR" dirty="0" smtClean="0"/>
              <a:t>Programlara </a:t>
            </a:r>
            <a:r>
              <a:rPr lang="tr-TR" dirty="0"/>
              <a:t>boş hafıza nasıl tahsis edilir</a:t>
            </a:r>
            <a:r>
              <a:rPr lang="tr-TR" dirty="0" smtClean="0"/>
              <a:t>?</a:t>
            </a:r>
          </a:p>
          <a:p>
            <a:pPr lvl="1"/>
            <a:r>
              <a:rPr lang="tr-TR" dirty="0" smtClean="0"/>
              <a:t>İlk uyan (</a:t>
            </a:r>
            <a:r>
              <a:rPr lang="tr-TR" dirty="0" err="1" smtClean="0"/>
              <a:t>first</a:t>
            </a:r>
            <a:r>
              <a:rPr lang="tr-TR" dirty="0" smtClean="0"/>
              <a:t> fit)</a:t>
            </a:r>
          </a:p>
          <a:p>
            <a:pPr lvl="2"/>
            <a:r>
              <a:rPr lang="tr-TR" dirty="0" smtClean="0"/>
              <a:t>hızlı</a:t>
            </a:r>
            <a:r>
              <a:rPr lang="tr-TR" dirty="0"/>
              <a:t>; başlangıç daha sık kullanılır; büyük bir boş alanı </a:t>
            </a:r>
            <a:r>
              <a:rPr lang="tr-TR" dirty="0" smtClean="0"/>
              <a:t>kırmak</a:t>
            </a:r>
          </a:p>
          <a:p>
            <a:pPr lvl="1"/>
            <a:r>
              <a:rPr lang="tr-TR" dirty="0" smtClean="0"/>
              <a:t>Sonraki uyan (</a:t>
            </a:r>
            <a:r>
              <a:rPr lang="tr-TR" dirty="0" err="1" smtClean="0"/>
              <a:t>next</a:t>
            </a:r>
            <a:r>
              <a:rPr lang="tr-TR" dirty="0" smtClean="0"/>
              <a:t> fit)</a:t>
            </a:r>
          </a:p>
          <a:p>
            <a:pPr lvl="2"/>
            <a:r>
              <a:rPr lang="tr-TR" dirty="0" smtClean="0"/>
              <a:t>Her </a:t>
            </a:r>
            <a:r>
              <a:rPr lang="tr-TR" dirty="0"/>
              <a:t>seferinde en son kullanılan </a:t>
            </a:r>
            <a:r>
              <a:rPr lang="tr-TR" dirty="0" smtClean="0"/>
              <a:t>yerden</a:t>
            </a:r>
          </a:p>
          <a:p>
            <a:pPr lvl="1"/>
            <a:r>
              <a:rPr lang="tr-TR" dirty="0" smtClean="0"/>
              <a:t>En iyi uyan (</a:t>
            </a:r>
            <a:r>
              <a:rPr lang="tr-TR" dirty="0" err="1" smtClean="0"/>
              <a:t>best</a:t>
            </a:r>
            <a:r>
              <a:rPr lang="tr-TR" dirty="0" smtClean="0"/>
              <a:t> fit)</a:t>
            </a:r>
          </a:p>
          <a:p>
            <a:pPr lvl="2"/>
            <a:r>
              <a:rPr lang="tr-TR" dirty="0" smtClean="0"/>
              <a:t>Tüm </a:t>
            </a:r>
            <a:r>
              <a:rPr lang="tr-TR" dirty="0"/>
              <a:t>listeyi </a:t>
            </a:r>
            <a:r>
              <a:rPr lang="tr-TR" dirty="0" smtClean="0"/>
              <a:t>arayıp, gerekli </a:t>
            </a:r>
            <a:r>
              <a:rPr lang="tr-TR" dirty="0"/>
              <a:t>boyuta yakın deliği </a:t>
            </a:r>
            <a:r>
              <a:rPr lang="tr-TR" dirty="0" smtClean="0"/>
              <a:t>bulan</a:t>
            </a:r>
          </a:p>
          <a:p>
            <a:pPr lvl="1"/>
            <a:r>
              <a:rPr lang="tr-TR" dirty="0" smtClean="0"/>
              <a:t>En </a:t>
            </a:r>
            <a:r>
              <a:rPr lang="tr-TR" dirty="0"/>
              <a:t>kötü </a:t>
            </a:r>
            <a:r>
              <a:rPr lang="tr-TR" dirty="0" smtClean="0"/>
              <a:t>uyan (</a:t>
            </a:r>
            <a:r>
              <a:rPr lang="tr-TR" dirty="0" err="1" smtClean="0"/>
              <a:t>worst</a:t>
            </a:r>
            <a:r>
              <a:rPr lang="tr-TR" dirty="0" smtClean="0"/>
              <a:t> fit)</a:t>
            </a:r>
          </a:p>
          <a:p>
            <a:pPr lvl="2"/>
            <a:r>
              <a:rPr lang="tr-TR" dirty="0" smtClean="0"/>
              <a:t>En </a:t>
            </a:r>
            <a:r>
              <a:rPr lang="tr-TR" dirty="0"/>
              <a:t>büyük deliği </a:t>
            </a:r>
            <a:r>
              <a:rPr lang="tr-TR" dirty="0" smtClean="0"/>
              <a:t>bulur</a:t>
            </a:r>
          </a:p>
          <a:p>
            <a:pPr lvl="1"/>
            <a:r>
              <a:rPr lang="tr-TR" dirty="0" smtClean="0"/>
              <a:t>Hızlı uyan (</a:t>
            </a:r>
            <a:r>
              <a:rPr lang="tr-TR" dirty="0" err="1" smtClean="0"/>
              <a:t>quick</a:t>
            </a:r>
            <a:r>
              <a:rPr lang="tr-TR" dirty="0" smtClean="0"/>
              <a:t> fit)</a:t>
            </a:r>
          </a:p>
          <a:p>
            <a:pPr lvl="2"/>
            <a:r>
              <a:rPr lang="tr-TR" dirty="0" smtClean="0"/>
              <a:t>İşlemler ve delikler için </a:t>
            </a:r>
            <a:r>
              <a:rPr lang="tr-TR" dirty="0"/>
              <a:t>ayrı </a:t>
            </a:r>
            <a:r>
              <a:rPr lang="tr-TR" dirty="0" smtClean="0"/>
              <a:t>kuyruklarda tutulur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6624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– Şişkin (</a:t>
            </a:r>
            <a:r>
              <a:rPr lang="tr-TR" dirty="0" err="1" smtClean="0"/>
              <a:t>bloat</a:t>
            </a:r>
            <a:r>
              <a:rPr lang="tr-TR" dirty="0" smtClean="0"/>
              <a:t>) Yazılım Yönetimi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Programların belleğe sığmayacak kadar büyük olduğu </a:t>
            </a:r>
            <a:r>
              <a:rPr lang="tr-TR" dirty="0" smtClean="0"/>
              <a:t>yerler</a:t>
            </a:r>
          </a:p>
          <a:p>
            <a:r>
              <a:rPr lang="tr-TR" dirty="0" smtClean="0"/>
              <a:t>Programlar </a:t>
            </a:r>
            <a:r>
              <a:rPr lang="tr-TR" dirty="0"/>
              <a:t>tarafından bölünmek kötü bir </a:t>
            </a:r>
            <a:r>
              <a:rPr lang="tr-TR" dirty="0" smtClean="0"/>
              <a:t>fikir</a:t>
            </a:r>
          </a:p>
          <a:p>
            <a:r>
              <a:rPr lang="tr-TR" dirty="0" smtClean="0"/>
              <a:t>Sanal bellek</a:t>
            </a:r>
          </a:p>
          <a:p>
            <a:pPr lvl="1"/>
            <a:r>
              <a:rPr lang="tr-TR" dirty="0" smtClean="0"/>
              <a:t>Her </a:t>
            </a:r>
            <a:r>
              <a:rPr lang="tr-TR" dirty="0"/>
              <a:t>programın kendi adres alanı </a:t>
            </a:r>
            <a:r>
              <a:rPr lang="tr-TR" dirty="0" smtClean="0"/>
              <a:t>vardır</a:t>
            </a:r>
          </a:p>
          <a:p>
            <a:pPr lvl="1"/>
            <a:r>
              <a:rPr lang="tr-TR" dirty="0" smtClean="0"/>
              <a:t>Adres </a:t>
            </a:r>
            <a:r>
              <a:rPr lang="tr-TR" dirty="0"/>
              <a:t>alanı, sayfa adı verilen parçalara bölünmüştür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Her </a:t>
            </a:r>
            <a:r>
              <a:rPr lang="tr-TR" dirty="0"/>
              <a:t>sayfa bitişik bir alandır ve fiziksel adresle </a:t>
            </a:r>
            <a:r>
              <a:rPr lang="tr-TR" dirty="0" smtClean="0"/>
              <a:t>eşlenir</a:t>
            </a:r>
          </a:p>
          <a:p>
            <a:pPr lvl="1"/>
            <a:r>
              <a:rPr lang="tr-TR" dirty="0" smtClean="0"/>
              <a:t>Tüm </a:t>
            </a:r>
            <a:r>
              <a:rPr lang="tr-TR" dirty="0"/>
              <a:t>sayfaların fiziksel bellekte olması gerekmez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İşletim </a:t>
            </a:r>
            <a:r>
              <a:rPr lang="tr-TR" dirty="0"/>
              <a:t>sistemi, sayfa adreslerini ve fiziksel adresleri </a:t>
            </a:r>
            <a:r>
              <a:rPr lang="tr-TR" dirty="0" smtClean="0"/>
              <a:t>ihtiyaç anında eşler</a:t>
            </a:r>
          </a:p>
          <a:p>
            <a:pPr lvl="1"/>
            <a:r>
              <a:rPr lang="tr-TR" dirty="0" smtClean="0"/>
              <a:t>Gerekli </a:t>
            </a:r>
            <a:r>
              <a:rPr lang="tr-TR" dirty="0"/>
              <a:t>bir sayfa bellekte olmadığında, </a:t>
            </a:r>
            <a:r>
              <a:rPr lang="tr-TR" dirty="0" smtClean="0"/>
              <a:t>işletim sistemi halleder</a:t>
            </a:r>
          </a:p>
          <a:p>
            <a:pPr lvl="1"/>
            <a:r>
              <a:rPr lang="tr-TR" dirty="0" smtClean="0"/>
              <a:t>Her sayfa değiş tokuşa ihtiyaç duyar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4668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 Yönetimi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Bellek (RAM) önemli ve nadir bulunan bir </a:t>
            </a:r>
            <a:r>
              <a:rPr lang="tr-TR" dirty="0" smtClean="0"/>
              <a:t>kaynaktır</a:t>
            </a:r>
          </a:p>
          <a:p>
            <a:pPr lvl="1"/>
            <a:r>
              <a:rPr lang="tr-TR" dirty="0" smtClean="0"/>
              <a:t>Programlar</a:t>
            </a:r>
            <a:r>
              <a:rPr lang="tr-TR" dirty="0"/>
              <a:t>, </a:t>
            </a:r>
            <a:r>
              <a:rPr lang="tr-TR" dirty="0" smtClean="0"/>
              <a:t>genişleyerek kendilerine </a:t>
            </a:r>
            <a:r>
              <a:rPr lang="tr-TR" dirty="0"/>
              <a:t>sunulan belleği </a:t>
            </a:r>
            <a:r>
              <a:rPr lang="tr-TR" dirty="0" smtClean="0"/>
              <a:t>doldururlar</a:t>
            </a:r>
          </a:p>
          <a:p>
            <a:r>
              <a:rPr lang="tr-TR" dirty="0" smtClean="0"/>
              <a:t>Programcının istediği</a:t>
            </a:r>
          </a:p>
          <a:p>
            <a:pPr lvl="1"/>
            <a:r>
              <a:rPr lang="tr-TR" dirty="0" smtClean="0"/>
              <a:t>Bellek gizli, </a:t>
            </a:r>
            <a:r>
              <a:rPr lang="tr-TR" dirty="0"/>
              <a:t>sonsuz büyük, sonsuz hızlı, </a:t>
            </a:r>
            <a:r>
              <a:rPr lang="tr-TR" dirty="0" smtClean="0"/>
              <a:t>ve kalıcı </a:t>
            </a:r>
            <a:r>
              <a:rPr lang="tr-TR" dirty="0"/>
              <a:t>olmalıdır</a:t>
            </a:r>
            <a:r>
              <a:rPr lang="tr-TR" dirty="0" smtClean="0"/>
              <a:t>...</a:t>
            </a:r>
          </a:p>
          <a:p>
            <a:r>
              <a:rPr lang="tr-TR" dirty="0" smtClean="0"/>
              <a:t>Gerçekte olan</a:t>
            </a:r>
          </a:p>
          <a:p>
            <a:pPr lvl="1"/>
            <a:r>
              <a:rPr lang="tr-TR" dirty="0" smtClean="0"/>
              <a:t>İnsanların </a:t>
            </a:r>
            <a:r>
              <a:rPr lang="tr-TR" dirty="0"/>
              <a:t>aklına gelen en iyi şey: bellek </a:t>
            </a:r>
            <a:r>
              <a:rPr lang="tr-TR" dirty="0" smtClean="0"/>
              <a:t>hiyerarşisi</a:t>
            </a:r>
          </a:p>
          <a:p>
            <a:pPr lvl="1"/>
            <a:r>
              <a:rPr lang="tr-TR" dirty="0" smtClean="0"/>
              <a:t>Yazmaç, </a:t>
            </a:r>
            <a:r>
              <a:rPr lang="tr-TR" dirty="0"/>
              <a:t>önbellek, bellek, disk, </a:t>
            </a:r>
            <a:r>
              <a:rPr lang="tr-TR" dirty="0" smtClean="0"/>
              <a:t>teyp</a:t>
            </a:r>
          </a:p>
          <a:p>
            <a:r>
              <a:rPr lang="tr-TR" dirty="0" smtClean="0"/>
              <a:t>Bellek yöneticisi</a:t>
            </a:r>
          </a:p>
          <a:p>
            <a:pPr lvl="1"/>
            <a:r>
              <a:rPr lang="tr-TR" dirty="0" smtClean="0"/>
              <a:t>Belleği </a:t>
            </a:r>
            <a:r>
              <a:rPr lang="tr-TR" dirty="0"/>
              <a:t>verimli bir şekilde </a:t>
            </a:r>
            <a:r>
              <a:rPr lang="tr-TR" dirty="0" smtClean="0"/>
              <a:t>yönetir</a:t>
            </a:r>
          </a:p>
          <a:p>
            <a:pPr lvl="1"/>
            <a:r>
              <a:rPr lang="tr-TR" dirty="0" smtClean="0"/>
              <a:t>Boşalan bellek alanlarını takip eder, </a:t>
            </a:r>
            <a:r>
              <a:rPr lang="tr-TR" dirty="0"/>
              <a:t>programlara </a:t>
            </a:r>
            <a:r>
              <a:rPr lang="tr-TR" dirty="0" smtClean="0"/>
              <a:t>bellek tahsis eder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82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MMU'nun</a:t>
            </a:r>
            <a:r>
              <a:rPr lang="tr-TR" dirty="0"/>
              <a:t> konumu ve işlevi </a:t>
            </a:r>
            <a:r>
              <a:rPr lang="tr-TR" dirty="0" smtClean="0"/>
              <a:t>– işlemcinin bir </a:t>
            </a:r>
            <a:r>
              <a:rPr lang="tr-TR" dirty="0"/>
              <a:t>parçası olarak </a:t>
            </a:r>
            <a:r>
              <a:rPr lang="tr-TR" dirty="0" smtClean="0"/>
              <a:t>gösterilir</a:t>
            </a:r>
            <a:endParaRPr lang="tr-TR" dirty="0"/>
          </a:p>
        </p:txBody>
      </p:sp>
      <p:pic>
        <p:nvPicPr>
          <p:cNvPr id="4" name="Picture 6" descr="03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150" y="2541179"/>
            <a:ext cx="6235700" cy="402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45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– Sayfa Tablosu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Sayfa </a:t>
            </a:r>
            <a:r>
              <a:rPr lang="tr-TR" dirty="0" smtClean="0"/>
              <a:t>tablosu (</a:t>
            </a:r>
            <a:r>
              <a:rPr lang="tr-TR" dirty="0" err="1" smtClean="0"/>
              <a:t>page</a:t>
            </a:r>
            <a:r>
              <a:rPr lang="tr-TR" dirty="0" smtClean="0"/>
              <a:t> </a:t>
            </a:r>
            <a:r>
              <a:rPr lang="tr-TR" dirty="0" err="1" smtClean="0"/>
              <a:t>table</a:t>
            </a:r>
            <a:r>
              <a:rPr lang="tr-TR" dirty="0" smtClean="0"/>
              <a:t>) sanal ve </a:t>
            </a:r>
          </a:p>
          <a:p>
            <a:pPr marL="0" indent="0">
              <a:buNone/>
            </a:pPr>
            <a:r>
              <a:rPr lang="tr-TR" dirty="0" smtClean="0"/>
              <a:t>fiziksel </a:t>
            </a:r>
            <a:r>
              <a:rPr lang="tr-TR" dirty="0"/>
              <a:t>bellek adresleri arasındaki </a:t>
            </a:r>
            <a:r>
              <a:rPr lang="tr-TR" dirty="0" smtClean="0"/>
              <a:t>ilişkiyi tutar.</a:t>
            </a:r>
            <a:endParaRPr lang="tr-TR" dirty="0"/>
          </a:p>
        </p:txBody>
      </p:sp>
      <p:pic>
        <p:nvPicPr>
          <p:cNvPr id="5" name="Picture 6" descr="03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904" y="948030"/>
            <a:ext cx="3698648" cy="5228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727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 Yönetim Birimi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MMU( </a:t>
            </a:r>
            <a:r>
              <a:rPr lang="tr-TR" dirty="0" err="1"/>
              <a:t>memory</a:t>
            </a:r>
            <a:r>
              <a:rPr lang="tr-TR" dirty="0"/>
              <a:t> </a:t>
            </a:r>
            <a:r>
              <a:rPr lang="tr-TR" dirty="0" err="1"/>
              <a:t>management</a:t>
            </a:r>
            <a:r>
              <a:rPr lang="tr-TR" dirty="0"/>
              <a:t> </a:t>
            </a:r>
            <a:r>
              <a:rPr lang="tr-TR" dirty="0" err="1"/>
              <a:t>unit</a:t>
            </a:r>
            <a:r>
              <a:rPr lang="tr-TR" dirty="0"/>
              <a:t>)</a:t>
            </a:r>
          </a:p>
          <a:p>
            <a:pPr lvl="1"/>
            <a:r>
              <a:rPr lang="tr-TR" dirty="0"/>
              <a:t>CPU: MOV REG, 0</a:t>
            </a:r>
          </a:p>
          <a:p>
            <a:pPr lvl="1"/>
            <a:r>
              <a:rPr lang="tr-TR" dirty="0"/>
              <a:t>MMU: MOV REG, 8192</a:t>
            </a:r>
          </a:p>
          <a:p>
            <a:pPr lvl="1"/>
            <a:r>
              <a:rPr lang="tr-TR" dirty="0"/>
              <a:t>CPU: MOV REG 8192</a:t>
            </a:r>
          </a:p>
          <a:p>
            <a:pPr lvl="1"/>
            <a:r>
              <a:rPr lang="tr-TR" dirty="0"/>
              <a:t>MMU: MOV REG 24567</a:t>
            </a:r>
          </a:p>
          <a:p>
            <a:pPr lvl="1"/>
            <a:r>
              <a:rPr lang="tr-TR" dirty="0"/>
              <a:t>CPU:MOV REG 20500</a:t>
            </a:r>
          </a:p>
          <a:p>
            <a:pPr lvl="1"/>
            <a:r>
              <a:rPr lang="tr-TR" dirty="0"/>
              <a:t>MMU:MOV REG 12308</a:t>
            </a:r>
          </a:p>
          <a:p>
            <a:pPr lvl="1"/>
            <a:r>
              <a:rPr lang="tr-TR" dirty="0"/>
              <a:t>CPU: MOV REG 32780</a:t>
            </a:r>
          </a:p>
          <a:p>
            <a:pPr lvl="1"/>
            <a:r>
              <a:rPr lang="tr-TR" dirty="0"/>
              <a:t>MMU: </a:t>
            </a:r>
            <a:r>
              <a:rPr lang="tr-TR" dirty="0" err="1"/>
              <a:t>page</a:t>
            </a:r>
            <a:r>
              <a:rPr lang="tr-TR" dirty="0"/>
              <a:t> </a:t>
            </a:r>
            <a:r>
              <a:rPr lang="tr-TR" dirty="0" err="1"/>
              <a:t>fault</a:t>
            </a:r>
            <a:endParaRPr lang="tr-TR" dirty="0"/>
          </a:p>
          <a:p>
            <a:endParaRPr lang="tr-TR" dirty="0"/>
          </a:p>
        </p:txBody>
      </p:sp>
      <p:pic>
        <p:nvPicPr>
          <p:cNvPr id="4" name="Picture 6" descr="03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904" y="948030"/>
            <a:ext cx="3698648" cy="5228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30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Bellek Yönetim Birimi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16 </a:t>
            </a:r>
            <a:r>
              <a:rPr lang="tr-TR" dirty="0" smtClean="0"/>
              <a:t>adet 4 </a:t>
            </a:r>
            <a:r>
              <a:rPr lang="tr-TR" dirty="0"/>
              <a:t>KB sayfalı </a:t>
            </a:r>
            <a:r>
              <a:rPr lang="tr-TR" dirty="0" err="1"/>
              <a:t>MMU'nun</a:t>
            </a:r>
            <a:r>
              <a:rPr lang="tr-TR" dirty="0"/>
              <a:t>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dahili </a:t>
            </a:r>
            <a:r>
              <a:rPr lang="tr-TR" dirty="0"/>
              <a:t>çalışması</a:t>
            </a:r>
          </a:p>
        </p:txBody>
      </p:sp>
      <p:pic>
        <p:nvPicPr>
          <p:cNvPr id="4" name="Picture 6" descr="03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114" y="709765"/>
            <a:ext cx="5238796" cy="578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786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Sanal </a:t>
            </a:r>
            <a:r>
              <a:rPr lang="tr-TR" dirty="0" smtClean="0"/>
              <a:t>Adres Eşleme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Sanal </a:t>
            </a:r>
            <a:r>
              <a:rPr lang="tr-TR" dirty="0"/>
              <a:t>adres, sanal sayfa </a:t>
            </a:r>
            <a:r>
              <a:rPr lang="tr-TR" dirty="0" smtClean="0"/>
              <a:t>numarası ve ofset</a:t>
            </a:r>
          </a:p>
          <a:p>
            <a:r>
              <a:rPr lang="tr-TR" dirty="0" smtClean="0"/>
              <a:t>16 </a:t>
            </a:r>
            <a:r>
              <a:rPr lang="tr-TR" dirty="0"/>
              <a:t>bit adres: 4 KB sayfa boyutu; 16 </a:t>
            </a:r>
            <a:r>
              <a:rPr lang="tr-TR" dirty="0" smtClean="0"/>
              <a:t>sayfa</a:t>
            </a:r>
          </a:p>
          <a:p>
            <a:r>
              <a:rPr lang="tr-TR" dirty="0" smtClean="0"/>
              <a:t>Sanal </a:t>
            </a:r>
            <a:r>
              <a:rPr lang="tr-TR" dirty="0"/>
              <a:t>sayfa numarası: sayfa </a:t>
            </a:r>
            <a:r>
              <a:rPr lang="tr-TR" dirty="0" smtClean="0"/>
              <a:t>tablosundaki indis (</a:t>
            </a:r>
            <a:r>
              <a:rPr lang="tr-TR" dirty="0" err="1" smtClean="0"/>
              <a:t>index</a:t>
            </a:r>
            <a:r>
              <a:rPr lang="tr-TR" dirty="0" smtClean="0"/>
              <a:t>)</a:t>
            </a:r>
          </a:p>
          <a:p>
            <a:r>
              <a:rPr lang="tr-TR" dirty="0" smtClean="0"/>
              <a:t>Sayfa </a:t>
            </a:r>
            <a:r>
              <a:rPr lang="tr-TR" dirty="0"/>
              <a:t>tablosunun </a:t>
            </a:r>
            <a:r>
              <a:rPr lang="tr-TR" dirty="0" smtClean="0"/>
              <a:t>amacı</a:t>
            </a:r>
          </a:p>
          <a:p>
            <a:pPr lvl="1"/>
            <a:r>
              <a:rPr lang="tr-TR" dirty="0" smtClean="0"/>
              <a:t>Sanal </a:t>
            </a:r>
            <a:r>
              <a:rPr lang="tr-TR" dirty="0"/>
              <a:t>sayfaları sayfa çerçevelerine </a:t>
            </a:r>
            <a:r>
              <a:rPr lang="tr-TR" dirty="0" smtClean="0"/>
              <a:t>eşleme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3449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Sayfa Tablosu Elemanı Yapısı</a:t>
            </a:r>
            <a:endParaRPr lang="tr-TR" dirty="0"/>
          </a:p>
        </p:txBody>
      </p:sp>
      <p:pic>
        <p:nvPicPr>
          <p:cNvPr id="4" name="Picture 6" descr="03-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465" y="2467607"/>
            <a:ext cx="9747069" cy="262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82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Sayfa </a:t>
            </a:r>
            <a:r>
              <a:rPr lang="tr-TR" dirty="0"/>
              <a:t>T</a:t>
            </a:r>
            <a:r>
              <a:rPr lang="tr-TR" dirty="0" smtClean="0"/>
              <a:t>ablosu Yapısı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Koruma</a:t>
            </a:r>
          </a:p>
          <a:p>
            <a:pPr lvl="1"/>
            <a:r>
              <a:rPr lang="tr-TR" dirty="0" smtClean="0"/>
              <a:t>Ne </a:t>
            </a:r>
            <a:r>
              <a:rPr lang="tr-TR" dirty="0"/>
              <a:t>tür erişimlere izin verilir</a:t>
            </a:r>
            <a:r>
              <a:rPr lang="tr-TR" dirty="0" smtClean="0"/>
              <a:t>?</a:t>
            </a:r>
          </a:p>
          <a:p>
            <a:r>
              <a:rPr lang="tr-TR" dirty="0" smtClean="0"/>
              <a:t>Değiştirilmiş:</a:t>
            </a:r>
          </a:p>
          <a:p>
            <a:pPr lvl="1"/>
            <a:r>
              <a:rPr lang="tr-TR" dirty="0" smtClean="0"/>
              <a:t>Bir </a:t>
            </a:r>
            <a:r>
              <a:rPr lang="tr-TR" dirty="0"/>
              <a:t>sayfa yazıldığında (kirli</a:t>
            </a:r>
            <a:r>
              <a:rPr lang="tr-TR" dirty="0" smtClean="0"/>
              <a:t>)</a:t>
            </a:r>
          </a:p>
          <a:p>
            <a:r>
              <a:rPr lang="tr-TR" dirty="0" smtClean="0"/>
              <a:t>Erişilen:</a:t>
            </a:r>
          </a:p>
          <a:p>
            <a:pPr lvl="1"/>
            <a:r>
              <a:rPr lang="tr-TR" dirty="0" smtClean="0"/>
              <a:t>Bir </a:t>
            </a:r>
            <a:r>
              <a:rPr lang="tr-TR" dirty="0"/>
              <a:t>sayfa referans </a:t>
            </a:r>
            <a:r>
              <a:rPr lang="tr-TR" dirty="0" smtClean="0"/>
              <a:t>alındığında</a:t>
            </a:r>
          </a:p>
          <a:p>
            <a:r>
              <a:rPr lang="tr-TR" dirty="0" smtClean="0"/>
              <a:t>Önbellek </a:t>
            </a:r>
            <a:r>
              <a:rPr lang="tr-TR" dirty="0"/>
              <a:t>devre dışı </a:t>
            </a:r>
            <a:r>
              <a:rPr lang="tr-TR" dirty="0" smtClean="0"/>
              <a:t>bırakma</a:t>
            </a:r>
          </a:p>
          <a:p>
            <a:pPr lvl="1"/>
            <a:r>
              <a:rPr lang="tr-TR" dirty="0" smtClean="0"/>
              <a:t>Veri </a:t>
            </a:r>
            <a:r>
              <a:rPr lang="tr-TR" dirty="0"/>
              <a:t>tutarsızlığı</a:t>
            </a:r>
          </a:p>
        </p:txBody>
      </p:sp>
    </p:spTree>
    <p:extLst>
      <p:ext uri="{BB962C8B-B14F-4D97-AF65-F5344CB8AC3E}">
        <p14:creationId xmlns:p14="http://schemas.microsoft.com/office/powerpoint/2010/main" val="92685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Sayfalama </a:t>
            </a:r>
            <a:r>
              <a:rPr lang="tr-TR" dirty="0" smtClean="0"/>
              <a:t>Uygulama Sorunları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Sanal adresten fiziksel adrese eşleme hızlı olmalıdır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Sanal </a:t>
            </a:r>
            <a:r>
              <a:rPr lang="tr-TR" dirty="0"/>
              <a:t>adres alanı büyükse, sayfa tablosu da büyük olacaktır. (32bit/64bit</a:t>
            </a:r>
            <a:r>
              <a:rPr lang="tr-TR" dirty="0" smtClean="0"/>
              <a:t>)</a:t>
            </a:r>
          </a:p>
          <a:p>
            <a:r>
              <a:rPr lang="tr-TR" dirty="0" smtClean="0"/>
              <a:t>Her sürecin bellekte </a:t>
            </a:r>
            <a:r>
              <a:rPr lang="tr-TR" dirty="0"/>
              <a:t>kendi sayfa tablosu olmalıdır.</a:t>
            </a:r>
          </a:p>
        </p:txBody>
      </p:sp>
    </p:spTree>
    <p:extLst>
      <p:ext uri="{BB962C8B-B14F-4D97-AF65-F5344CB8AC3E}">
        <p14:creationId xmlns:p14="http://schemas.microsoft.com/office/powerpoint/2010/main" val="371340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Sayfalamayı Hızlandırma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3838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8034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Soyutlama Yapılmadığında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Eski anabilgisayar</a:t>
            </a:r>
            <a:r>
              <a:rPr lang="tr-TR" dirty="0"/>
              <a:t>, </a:t>
            </a:r>
            <a:r>
              <a:rPr lang="tr-TR" dirty="0" smtClean="0"/>
              <a:t>mini </a:t>
            </a:r>
            <a:r>
              <a:rPr lang="tr-TR" dirty="0"/>
              <a:t>bilgisayarlar, </a:t>
            </a:r>
            <a:r>
              <a:rPr lang="tr-TR" dirty="0" smtClean="0"/>
              <a:t>kişisel </a:t>
            </a:r>
            <a:r>
              <a:rPr lang="tr-TR" dirty="0"/>
              <a:t>bilgisayarlarda bellek soyutlaması yoktu</a:t>
            </a:r>
            <a:r>
              <a:rPr lang="tr-TR" dirty="0" smtClean="0"/>
              <a:t>…</a:t>
            </a:r>
          </a:p>
          <a:p>
            <a:pPr lvl="1"/>
            <a:r>
              <a:rPr lang="tr-TR" dirty="0"/>
              <a:t>MOV REGISTER1, </a:t>
            </a:r>
            <a:r>
              <a:rPr lang="tr-TR" dirty="0" smtClean="0"/>
              <a:t>1000</a:t>
            </a:r>
          </a:p>
          <a:p>
            <a:pPr lvl="1"/>
            <a:r>
              <a:rPr lang="tr-TR" dirty="0" smtClean="0"/>
              <a:t>fiziksel </a:t>
            </a:r>
            <a:r>
              <a:rPr lang="tr-TR" dirty="0"/>
              <a:t>bellek </a:t>
            </a:r>
            <a:r>
              <a:rPr lang="tr-TR" dirty="0" smtClean="0"/>
              <a:t>adresi 1000'in </a:t>
            </a:r>
            <a:r>
              <a:rPr lang="tr-TR" dirty="0"/>
              <a:t>içeriğini </a:t>
            </a:r>
            <a:r>
              <a:rPr lang="tr-TR" dirty="0" smtClean="0"/>
              <a:t>yazmaca taşır</a:t>
            </a:r>
          </a:p>
          <a:p>
            <a:r>
              <a:rPr lang="tr-TR" dirty="0" smtClean="0"/>
              <a:t>Bellekte aynı anda iki program yer alamaz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5260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9738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2109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8493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6145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0555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1382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5039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173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7599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5778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Soyutlama Yapılmadığında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İşletim </a:t>
            </a:r>
            <a:r>
              <a:rPr lang="tr-TR" dirty="0"/>
              <a:t>sistemi ve bir </a:t>
            </a:r>
            <a:r>
              <a:rPr lang="tr-TR" dirty="0" smtClean="0"/>
              <a:t>süreç ile belleğin düzenlenmesi</a:t>
            </a:r>
            <a:endParaRPr lang="tr-TR" dirty="0"/>
          </a:p>
        </p:txBody>
      </p:sp>
      <p:pic>
        <p:nvPicPr>
          <p:cNvPr id="4" name="Picture 6" descr="03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87" y="2552791"/>
            <a:ext cx="7642225" cy="362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01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5589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6282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3773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4603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7213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2265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5157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1110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6845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5556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Soyutlama Yapılmadığında Problemler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IBM </a:t>
            </a:r>
            <a:r>
              <a:rPr lang="tr-TR" dirty="0" smtClean="0"/>
              <a:t>360</a:t>
            </a:r>
          </a:p>
          <a:p>
            <a:r>
              <a:rPr lang="tr-TR" dirty="0" smtClean="0"/>
              <a:t>2 </a:t>
            </a:r>
            <a:r>
              <a:rPr lang="tr-TR" dirty="0"/>
              <a:t>KB bloklara bölünmüş bellek ve her biri 4 bit koruma anahtarına </a:t>
            </a:r>
            <a:r>
              <a:rPr lang="tr-TR" dirty="0" smtClean="0"/>
              <a:t>sahip</a:t>
            </a:r>
          </a:p>
          <a:p>
            <a:r>
              <a:rPr lang="tr-TR" dirty="0" smtClean="0"/>
              <a:t>PSW 4 </a:t>
            </a:r>
            <a:r>
              <a:rPr lang="tr-TR" dirty="0"/>
              <a:t>bitlik bir koruma anahtarına </a:t>
            </a:r>
            <a:r>
              <a:rPr lang="tr-TR" dirty="0" smtClean="0"/>
              <a:t>sahip</a:t>
            </a:r>
          </a:p>
          <a:p>
            <a:r>
              <a:rPr lang="tr-TR" dirty="0" smtClean="0"/>
              <a:t>Donanım</a:t>
            </a:r>
            <a:r>
              <a:rPr lang="tr-TR" dirty="0"/>
              <a:t>, PSW anahtarından farklı bir koruma koduyla belleğe erişme girişimlerini </a:t>
            </a:r>
            <a:r>
              <a:rPr lang="tr-TR" dirty="0" smtClean="0"/>
              <a:t>yakalar</a:t>
            </a:r>
            <a:r>
              <a:rPr lang="tr-TR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2103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1304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7278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6440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7681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pPr marL="0" indent="0" algn="ctr">
              <a:buNone/>
            </a:pPr>
            <a:r>
              <a:rPr lang="tr-TR" dirty="0" smtClean="0"/>
              <a:t>SON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45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Yer </a:t>
            </a:r>
            <a:r>
              <a:rPr lang="tr-TR" dirty="0" smtClean="0"/>
              <a:t>Değiştirme Problemi</a:t>
            </a:r>
            <a:endParaRPr lang="tr-TR" dirty="0"/>
          </a:p>
        </p:txBody>
      </p:sp>
      <p:pic>
        <p:nvPicPr>
          <p:cNvPr id="4" name="Picture 6" descr="03-0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752" y="1690688"/>
            <a:ext cx="5206496" cy="4851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093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Soyutlama </a:t>
            </a:r>
            <a:r>
              <a:rPr lang="tr-TR" dirty="0" smtClean="0"/>
              <a:t>Olmamasının Dezavantajı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Sorun, her iki programın da mutlak fiziksel belleğe referans vermesidir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İnsanlar </a:t>
            </a:r>
            <a:r>
              <a:rPr lang="tr-TR" dirty="0"/>
              <a:t>mahrem bir alana, yani yerel adreslere sahip </a:t>
            </a:r>
            <a:r>
              <a:rPr lang="tr-TR" dirty="0" smtClean="0"/>
              <a:t>olabilmek isterler.</a:t>
            </a:r>
          </a:p>
          <a:p>
            <a:r>
              <a:rPr lang="tr-TR" dirty="0" smtClean="0"/>
              <a:t>IBM 360</a:t>
            </a:r>
          </a:p>
          <a:p>
            <a:pPr lvl="1"/>
            <a:r>
              <a:rPr lang="tr-TR" dirty="0" smtClean="0"/>
              <a:t>İkinci program belleğe yüklenirken adresler değiştirilir</a:t>
            </a:r>
          </a:p>
          <a:p>
            <a:pPr lvl="1"/>
            <a:r>
              <a:rPr lang="tr-TR" dirty="0" smtClean="0"/>
              <a:t>Statik </a:t>
            </a:r>
            <a:r>
              <a:rPr lang="tr-TR" dirty="0"/>
              <a:t>yer </a:t>
            </a:r>
            <a:r>
              <a:rPr lang="tr-TR" dirty="0" smtClean="0"/>
              <a:t>değiştirme</a:t>
            </a:r>
          </a:p>
          <a:p>
            <a:pPr lvl="2"/>
            <a:r>
              <a:rPr lang="tr-TR" dirty="0" smtClean="0"/>
              <a:t>16384'e </a:t>
            </a:r>
            <a:r>
              <a:rPr lang="tr-TR" dirty="0"/>
              <a:t>bir program </a:t>
            </a:r>
            <a:r>
              <a:rPr lang="tr-TR" dirty="0" smtClean="0"/>
              <a:t>yüklenirken, </a:t>
            </a:r>
            <a:r>
              <a:rPr lang="tr-TR" dirty="0"/>
              <a:t>her adrese </a:t>
            </a:r>
            <a:r>
              <a:rPr lang="tr-TR" dirty="0" smtClean="0"/>
              <a:t>bir sabit değer eklenir.</a:t>
            </a:r>
          </a:p>
          <a:p>
            <a:pPr lvl="2"/>
            <a:r>
              <a:rPr lang="tr-TR" dirty="0" smtClean="0"/>
              <a:t>Yüklemeyi yavaşlatır, </a:t>
            </a:r>
            <a:r>
              <a:rPr lang="tr-TR" dirty="0"/>
              <a:t>ek bilgi </a:t>
            </a:r>
            <a:r>
              <a:rPr lang="tr-TR" dirty="0" smtClean="0"/>
              <a:t>gerektirir</a:t>
            </a:r>
          </a:p>
          <a:p>
            <a:r>
              <a:rPr lang="tr-TR" dirty="0" smtClean="0"/>
              <a:t>Gömülü </a:t>
            </a:r>
            <a:r>
              <a:rPr lang="tr-TR" dirty="0"/>
              <a:t>ve akıllı sistemlerde </a:t>
            </a:r>
            <a:r>
              <a:rPr lang="tr-TR" dirty="0" smtClean="0"/>
              <a:t>soyutlama olmadan bellek yönetimi var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1004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Soyutlama: Adres Uzayı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Fiziksel adresi programcılara </a:t>
            </a:r>
            <a:r>
              <a:rPr lang="tr-TR" dirty="0" smtClean="0"/>
              <a:t>gösterme (not </a:t>
            </a:r>
            <a:r>
              <a:rPr lang="tr-TR" dirty="0" err="1" smtClean="0"/>
              <a:t>expose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işletim </a:t>
            </a:r>
            <a:r>
              <a:rPr lang="tr-TR" dirty="0"/>
              <a:t>sistemi </a:t>
            </a:r>
            <a:r>
              <a:rPr lang="tr-TR" dirty="0" smtClean="0"/>
              <a:t>çökmesi</a:t>
            </a:r>
          </a:p>
          <a:p>
            <a:pPr lvl="1"/>
            <a:r>
              <a:rPr lang="tr-TR" dirty="0" err="1" smtClean="0"/>
              <a:t>Paralelleştirmek</a:t>
            </a:r>
            <a:r>
              <a:rPr lang="tr-TR" dirty="0" smtClean="0"/>
              <a:t> zor</a:t>
            </a:r>
          </a:p>
          <a:p>
            <a:r>
              <a:rPr lang="tr-TR" dirty="0" smtClean="0"/>
              <a:t>Çözülmesi </a:t>
            </a:r>
            <a:r>
              <a:rPr lang="tr-TR" dirty="0"/>
              <a:t>gereken iki problem</a:t>
            </a:r>
            <a:r>
              <a:rPr lang="tr-TR" dirty="0" smtClean="0"/>
              <a:t>:</a:t>
            </a:r>
          </a:p>
          <a:p>
            <a:pPr lvl="1"/>
            <a:r>
              <a:rPr lang="tr-TR" dirty="0" smtClean="0"/>
              <a:t>Koruma</a:t>
            </a:r>
          </a:p>
          <a:p>
            <a:pPr lvl="1"/>
            <a:r>
              <a:rPr lang="tr-TR" dirty="0" smtClean="0"/>
              <a:t>yer değiştirme</a:t>
            </a:r>
          </a:p>
          <a:p>
            <a:r>
              <a:rPr lang="tr-TR" dirty="0" smtClean="0"/>
              <a:t>Adres </a:t>
            </a:r>
            <a:r>
              <a:rPr lang="tr-TR" dirty="0"/>
              <a:t>alanı</a:t>
            </a:r>
            <a:r>
              <a:rPr lang="tr-TR" dirty="0" smtClean="0"/>
              <a:t>:</a:t>
            </a:r>
          </a:p>
          <a:p>
            <a:pPr lvl="1"/>
            <a:r>
              <a:rPr lang="tr-TR" dirty="0" smtClean="0"/>
              <a:t>Belleği </a:t>
            </a:r>
            <a:r>
              <a:rPr lang="tr-TR" dirty="0"/>
              <a:t>adreslemek için bir dizi bellek </a:t>
            </a:r>
            <a:r>
              <a:rPr lang="tr-TR" dirty="0" smtClean="0"/>
              <a:t>süreci kullanılabilir</a:t>
            </a:r>
          </a:p>
          <a:p>
            <a:pPr lvl="1"/>
            <a:r>
              <a:rPr lang="tr-TR" dirty="0" smtClean="0"/>
              <a:t>Her sürecin birbirinden </a:t>
            </a:r>
            <a:r>
              <a:rPr lang="tr-TR" dirty="0"/>
              <a:t>bağımsız kendi adres alanı vardır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Nasıl</a:t>
            </a:r>
            <a:r>
              <a:rPr lang="tr-T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9346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Dinamik Yer Değiştirme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İşlemciye </a:t>
            </a:r>
            <a:r>
              <a:rPr lang="tr-TR" dirty="0"/>
              <a:t>iki özel </a:t>
            </a:r>
            <a:r>
              <a:rPr lang="tr-TR" dirty="0" smtClean="0"/>
              <a:t>yazmaç: </a:t>
            </a:r>
          </a:p>
          <a:p>
            <a:pPr lvl="1"/>
            <a:r>
              <a:rPr lang="tr-TR" dirty="0" smtClean="0"/>
              <a:t>taban </a:t>
            </a:r>
            <a:r>
              <a:rPr lang="tr-TR" dirty="0"/>
              <a:t>ve </a:t>
            </a:r>
            <a:r>
              <a:rPr lang="tr-TR" dirty="0" smtClean="0"/>
              <a:t>limit</a:t>
            </a:r>
          </a:p>
          <a:p>
            <a:r>
              <a:rPr lang="tr-TR" dirty="0" smtClean="0"/>
              <a:t>Program </a:t>
            </a:r>
            <a:r>
              <a:rPr lang="tr-TR" dirty="0"/>
              <a:t>ardışık bir boşluğa </a:t>
            </a:r>
            <a:r>
              <a:rPr lang="tr-TR" dirty="0" smtClean="0"/>
              <a:t>yüklenecek</a:t>
            </a:r>
          </a:p>
          <a:p>
            <a:r>
              <a:rPr lang="tr-TR" dirty="0" smtClean="0"/>
              <a:t>Yükleme </a:t>
            </a:r>
            <a:r>
              <a:rPr lang="tr-TR" dirty="0"/>
              <a:t>sırasında yer değiştirme </a:t>
            </a:r>
            <a:r>
              <a:rPr lang="tr-TR" dirty="0" smtClean="0"/>
              <a:t>yok</a:t>
            </a:r>
          </a:p>
          <a:p>
            <a:r>
              <a:rPr lang="tr-TR" dirty="0" smtClean="0"/>
              <a:t>Süreç çalıştırıldığında </a:t>
            </a:r>
            <a:r>
              <a:rPr lang="tr-TR" dirty="0"/>
              <a:t>ve bir adrese referans verildiğinde, CPU otomatik olarak limit </a:t>
            </a:r>
            <a:r>
              <a:rPr lang="tr-TR" dirty="0" smtClean="0"/>
              <a:t>değerini </a:t>
            </a:r>
            <a:r>
              <a:rPr lang="tr-TR" dirty="0"/>
              <a:t>aşıp aşmadığını kontrol </a:t>
            </a:r>
            <a:r>
              <a:rPr lang="tr-TR" dirty="0" smtClean="0"/>
              <a:t>ederek taban değerini </a:t>
            </a:r>
            <a:r>
              <a:rPr lang="tr-TR" dirty="0"/>
              <a:t>o adrese </a:t>
            </a:r>
            <a:r>
              <a:rPr lang="tr-TR" dirty="0" smtClean="0"/>
              <a:t>ekler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6458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2453</TotalTime>
  <Words>1034</Words>
  <Application>Microsoft Office PowerPoint</Application>
  <PresentationFormat>Widescreen</PresentationFormat>
  <Paragraphs>179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Office Theme</vt:lpstr>
      <vt:lpstr>Bölüm 3: Bellek Yönetimi</vt:lpstr>
      <vt:lpstr>Bellek Yönetimi</vt:lpstr>
      <vt:lpstr>Soyutlama Yapılmadığında</vt:lpstr>
      <vt:lpstr>Soyutlama Yapılmadığında</vt:lpstr>
      <vt:lpstr>Soyutlama Yapılmadığında Problemler</vt:lpstr>
      <vt:lpstr>Yer Değiştirme Problemi</vt:lpstr>
      <vt:lpstr>Soyutlama Olmamasının Dezavantajı</vt:lpstr>
      <vt:lpstr>Soyutlama: Adres Uzayı</vt:lpstr>
      <vt:lpstr>Dinamik Yer Değiştirme</vt:lpstr>
      <vt:lpstr>Taban ve Limit Yazmaçları</vt:lpstr>
      <vt:lpstr>Değiş Tokuş Yapmak (swap)</vt:lpstr>
      <vt:lpstr>Bellek Düzeni Değişimi</vt:lpstr>
      <vt:lpstr>Problemler</vt:lpstr>
      <vt:lpstr>Bellekte Alan Tahsisi</vt:lpstr>
      <vt:lpstr>Bellekte Boş Alan Yönetimi</vt:lpstr>
      <vt:lpstr>Biteşlem ile Bellek Yönetimi</vt:lpstr>
      <vt:lpstr>Bağlı Liste ile Bellek Yönetimi</vt:lpstr>
      <vt:lpstr>Boş Alan Yönetimi – Bağlı Liste</vt:lpstr>
      <vt:lpstr>Sanal Bellek – Şişkin (bloat) Yazılım Yönetimi</vt:lpstr>
      <vt:lpstr>Sanal Bellek - Sayfalama</vt:lpstr>
      <vt:lpstr>Sanal Bellek – Sayfa Tablosu</vt:lpstr>
      <vt:lpstr>Bellek Yönetim Birimi</vt:lpstr>
      <vt:lpstr>Bellek Yönetim Birimi</vt:lpstr>
      <vt:lpstr>Sanal Adres Eşleme</vt:lpstr>
      <vt:lpstr>Sayfa Tablosu Elemanı Yapısı</vt:lpstr>
      <vt:lpstr>Sayfa Tablosu Yapısı</vt:lpstr>
      <vt:lpstr>Sayfalama Uygulama Sorunları</vt:lpstr>
      <vt:lpstr>Sayfalamayı Hızlandırma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Bölüm 1: Giriş</dc:title>
  <dc:creator>sercan</dc:creator>
  <cp:lastModifiedBy>sercan</cp:lastModifiedBy>
  <cp:revision>244</cp:revision>
  <dcterms:created xsi:type="dcterms:W3CDTF">2023-01-12T09:23:55Z</dcterms:created>
  <dcterms:modified xsi:type="dcterms:W3CDTF">2023-01-19T20:52:06Z</dcterms:modified>
</cp:coreProperties>
</file>