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405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7" r:id="rId12"/>
    <p:sldId id="328" r:id="rId13"/>
    <p:sldId id="321" r:id="rId14"/>
    <p:sldId id="322" r:id="rId15"/>
    <p:sldId id="329" r:id="rId16"/>
    <p:sldId id="323" r:id="rId17"/>
    <p:sldId id="406" r:id="rId18"/>
    <p:sldId id="407" r:id="rId19"/>
    <p:sldId id="408" r:id="rId20"/>
    <p:sldId id="324" r:id="rId21"/>
    <p:sldId id="325" r:id="rId22"/>
    <p:sldId id="410" r:id="rId23"/>
    <p:sldId id="411" r:id="rId24"/>
    <p:sldId id="412" r:id="rId25"/>
    <p:sldId id="413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326" r:id="rId35"/>
    <p:sldId id="330" r:id="rId36"/>
    <p:sldId id="422" r:id="rId37"/>
    <p:sldId id="331" r:id="rId38"/>
    <p:sldId id="409" r:id="rId39"/>
    <p:sldId id="332" r:id="rId40"/>
    <p:sldId id="333" r:id="rId41"/>
    <p:sldId id="423" r:id="rId42"/>
    <p:sldId id="424" r:id="rId43"/>
    <p:sldId id="338" r:id="rId44"/>
    <p:sldId id="339" r:id="rId45"/>
    <p:sldId id="425" r:id="rId46"/>
    <p:sldId id="426" r:id="rId47"/>
    <p:sldId id="427" r:id="rId48"/>
    <p:sldId id="428" r:id="rId49"/>
    <p:sldId id="340" r:id="rId50"/>
    <p:sldId id="341" r:id="rId51"/>
    <p:sldId id="342" r:id="rId52"/>
    <p:sldId id="343" r:id="rId53"/>
    <p:sldId id="429" r:id="rId54"/>
    <p:sldId id="344" r:id="rId55"/>
    <p:sldId id="345" r:id="rId56"/>
    <p:sldId id="346" r:id="rId57"/>
    <p:sldId id="347" r:id="rId58"/>
    <p:sldId id="348" r:id="rId59"/>
    <p:sldId id="349" r:id="rId60"/>
    <p:sldId id="350" r:id="rId61"/>
    <p:sldId id="351" r:id="rId62"/>
    <p:sldId id="353" r:id="rId63"/>
    <p:sldId id="354" r:id="rId64"/>
    <p:sldId id="355" r:id="rId65"/>
    <p:sldId id="431" r:id="rId66"/>
    <p:sldId id="357" r:id="rId67"/>
    <p:sldId id="433" r:id="rId68"/>
    <p:sldId id="434" r:id="rId69"/>
    <p:sldId id="436" r:id="rId70"/>
    <p:sldId id="432" r:id="rId71"/>
    <p:sldId id="358" r:id="rId72"/>
    <p:sldId id="359" r:id="rId73"/>
    <p:sldId id="360" r:id="rId74"/>
    <p:sldId id="361" r:id="rId75"/>
    <p:sldId id="362" r:id="rId76"/>
    <p:sldId id="364" r:id="rId77"/>
    <p:sldId id="365" r:id="rId78"/>
    <p:sldId id="435" r:id="rId79"/>
    <p:sldId id="366" r:id="rId80"/>
    <p:sldId id="367" r:id="rId81"/>
    <p:sldId id="368" r:id="rId82"/>
    <p:sldId id="369" r:id="rId83"/>
    <p:sldId id="370" r:id="rId84"/>
    <p:sldId id="363" r:id="rId85"/>
    <p:sldId id="404" r:id="rId86"/>
    <p:sldId id="371" r:id="rId87"/>
    <p:sldId id="372" r:id="rId88"/>
    <p:sldId id="373" r:id="rId89"/>
    <p:sldId id="374" r:id="rId90"/>
    <p:sldId id="375" r:id="rId91"/>
    <p:sldId id="376" r:id="rId92"/>
    <p:sldId id="430" r:id="rId93"/>
    <p:sldId id="377" r:id="rId94"/>
    <p:sldId id="378" r:id="rId95"/>
    <p:sldId id="379" r:id="rId96"/>
    <p:sldId id="380" r:id="rId97"/>
    <p:sldId id="381" r:id="rId98"/>
    <p:sldId id="382" r:id="rId99"/>
    <p:sldId id="383" r:id="rId100"/>
    <p:sldId id="384" r:id="rId101"/>
    <p:sldId id="385" r:id="rId102"/>
    <p:sldId id="386" r:id="rId103"/>
    <p:sldId id="387" r:id="rId104"/>
    <p:sldId id="388" r:id="rId105"/>
    <p:sldId id="389" r:id="rId106"/>
    <p:sldId id="390" r:id="rId107"/>
    <p:sldId id="391" r:id="rId108"/>
    <p:sldId id="392" r:id="rId109"/>
    <p:sldId id="312" r:id="rId1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9.emf"/><Relationship Id="rId4" Type="http://schemas.openxmlformats.org/officeDocument/2006/relationships/oleObject" Target="../embeddings/oleObject6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52.emf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6.emf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7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5.emf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2: Süreçler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yapılı bir işletim sisteminin en alt katmanı </a:t>
            </a:r>
            <a:r>
              <a:rPr lang="tr-TR" dirty="0" smtClean="0"/>
              <a:t>kesilmeleri ve çizelgelemeyi yönetir</a:t>
            </a:r>
            <a:r>
              <a:rPr lang="tr-TR" dirty="0"/>
              <a:t>. Bu katmanın üzerinde sıralı süreçler bulunur.</a:t>
            </a:r>
          </a:p>
        </p:txBody>
      </p:sp>
      <p:pic>
        <p:nvPicPr>
          <p:cNvPr id="4" name="Picture 6" descr="0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926218"/>
            <a:ext cx="5876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Öncelik </a:t>
            </a:r>
            <a:r>
              <a:rPr lang="tr-TR" dirty="0"/>
              <a:t>(önleyici olmayan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/>
              <a:t>Ortalama bekleme süresi = (6 + 0 + 16 + 18 + 1) /5 = 8,2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16427" cy="2328874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33622"/>
              </p:ext>
            </p:extLst>
          </p:nvPr>
        </p:nvGraphicFramePr>
        <p:xfrm>
          <a:off x="5202238" y="3447281"/>
          <a:ext cx="6151562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" name="Visio" r:id="rId4" imgW="2447792" imgH="634224" progId="Visio.Drawing.11">
                  <p:embed/>
                </p:oleObj>
              </mc:Choice>
              <mc:Fallback>
                <p:oleObj name="Visio" r:id="rId4" imgW="2447792" imgH="6342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447281"/>
                        <a:ext cx="6151562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</a:t>
            </a:r>
            <a:r>
              <a:rPr lang="tr-TR" dirty="0"/>
              <a:t>yalnızca bir </a:t>
            </a:r>
            <a:r>
              <a:rPr lang="tr-TR" dirty="0" smtClean="0"/>
              <a:t>süreç</a:t>
            </a:r>
          </a:p>
          <a:p>
            <a:r>
              <a:rPr lang="tr-TR" dirty="0" smtClean="0"/>
              <a:t>CPU'ya </a:t>
            </a:r>
            <a:r>
              <a:rPr lang="tr-TR" dirty="0"/>
              <a:t>bağlı sürece büyük kuantum ve etkileşimli sürece küçük kuantum </a:t>
            </a:r>
            <a:r>
              <a:rPr lang="tr-TR" dirty="0" smtClean="0"/>
              <a:t>verilir.</a:t>
            </a:r>
          </a:p>
          <a:p>
            <a:r>
              <a:rPr lang="tr-TR" dirty="0" smtClean="0"/>
              <a:t>Öncelikli sınıflar</a:t>
            </a:r>
          </a:p>
          <a:p>
            <a:pPr lvl="1"/>
            <a:r>
              <a:rPr lang="tr-TR" dirty="0" smtClean="0"/>
              <a:t>En yüksek sınıf bir </a:t>
            </a:r>
            <a:r>
              <a:rPr lang="tr-TR" dirty="0"/>
              <a:t>kuantum için </a:t>
            </a:r>
            <a:r>
              <a:rPr lang="tr-TR" dirty="0" smtClean="0"/>
              <a:t>koşar; bir </a:t>
            </a:r>
            <a:r>
              <a:rPr lang="tr-TR" dirty="0"/>
              <a:t>sonraki en </a:t>
            </a:r>
            <a:r>
              <a:rPr lang="tr-TR" dirty="0" smtClean="0"/>
              <a:t>yüksek sınıf iki </a:t>
            </a:r>
            <a:r>
              <a:rPr lang="tr-TR" dirty="0" err="1" smtClean="0"/>
              <a:t>kuanta</a:t>
            </a:r>
            <a:r>
              <a:rPr lang="tr-TR" dirty="0" smtClean="0"/>
              <a:t> için koşar, </a:t>
            </a:r>
            <a:r>
              <a:rPr lang="tr-TR" dirty="0"/>
              <a:t>vb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süreç kuantumunu tükettiğinde, bir sonraki sınıfa </a:t>
            </a:r>
            <a:r>
              <a:rPr lang="tr-TR" dirty="0" smtClean="0"/>
              <a:t>taşınır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8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Üç </a:t>
            </a:r>
            <a:r>
              <a:rPr lang="tr-TR" dirty="0" smtClean="0"/>
              <a:t>kuyruk:</a:t>
            </a:r>
          </a:p>
          <a:p>
            <a:r>
              <a:rPr lang="tr-TR" dirty="0" smtClean="0"/>
              <a:t>Q0 </a:t>
            </a:r>
            <a:r>
              <a:rPr lang="tr-TR" dirty="0"/>
              <a:t>– zaman kuantumu 8 milisaniye, </a:t>
            </a:r>
            <a:r>
              <a:rPr lang="tr-TR" dirty="0" smtClean="0"/>
              <a:t>FCFS</a:t>
            </a:r>
          </a:p>
          <a:p>
            <a:r>
              <a:rPr lang="tr-TR" dirty="0" smtClean="0"/>
              <a:t>Q1 </a:t>
            </a:r>
            <a:r>
              <a:rPr lang="tr-TR" dirty="0"/>
              <a:t>– zaman kuantumu 16 milisaniye, </a:t>
            </a:r>
            <a:r>
              <a:rPr lang="tr-TR" dirty="0" smtClean="0"/>
              <a:t>FCFS</a:t>
            </a:r>
          </a:p>
          <a:p>
            <a:r>
              <a:rPr lang="tr-TR" dirty="0" smtClean="0"/>
              <a:t>Q2 </a:t>
            </a:r>
            <a:r>
              <a:rPr lang="tr-TR" dirty="0"/>
              <a:t>– FCFS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12209" r="537" b="12032"/>
          <a:stretch>
            <a:fillRect/>
          </a:stretch>
        </p:blipFill>
        <p:spPr bwMode="auto">
          <a:xfrm>
            <a:off x="3276600" y="3442063"/>
            <a:ext cx="56388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0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önce CPU'ya bağlı, </a:t>
            </a:r>
            <a:r>
              <a:rPr lang="tr-TR" dirty="0" smtClean="0"/>
              <a:t>daha </a:t>
            </a:r>
            <a:r>
              <a:rPr lang="tr-TR" dirty="0"/>
              <a:t>sonra etkileşimli olan işlemler için iyi </a:t>
            </a:r>
            <a:r>
              <a:rPr lang="tr-TR" dirty="0" smtClean="0"/>
              <a:t>değil</a:t>
            </a:r>
          </a:p>
          <a:p>
            <a:r>
              <a:rPr lang="tr-TR" dirty="0" smtClean="0"/>
              <a:t>Terminalde </a:t>
            </a:r>
            <a:r>
              <a:rPr lang="tr-TR" dirty="0"/>
              <a:t>her </a:t>
            </a:r>
            <a:r>
              <a:rPr lang="tr-TR" dirty="0" smtClean="0"/>
              <a:t>satırbaşı (</a:t>
            </a:r>
            <a:r>
              <a:rPr lang="tr-TR" dirty="0" err="1" smtClean="0"/>
              <a:t>enter</a:t>
            </a:r>
            <a:r>
              <a:rPr lang="tr-TR" dirty="0" smtClean="0"/>
              <a:t> tuşu) </a:t>
            </a:r>
            <a:r>
              <a:rPr lang="tr-TR" dirty="0"/>
              <a:t>yazıldığında terminale ait işlem en yüksek öncelik sınıfına taşınıyordu</a:t>
            </a:r>
            <a:r>
              <a:rPr lang="tr-TR" dirty="0" smtClean="0"/>
              <a:t>.</a:t>
            </a:r>
          </a:p>
          <a:p>
            <a:r>
              <a:rPr lang="tr-TR" dirty="0" smtClean="0"/>
              <a:t>Ne </a:t>
            </a:r>
            <a:r>
              <a:rPr lang="tr-TR" dirty="0"/>
              <a:t>oldu?</a:t>
            </a:r>
          </a:p>
        </p:txBody>
      </p:sp>
    </p:spTree>
    <p:extLst>
      <p:ext uri="{BB962C8B-B14F-4D97-AF65-F5344CB8AC3E}">
        <p14:creationId xmlns:p14="http://schemas.microsoft.com/office/powerpoint/2010/main" val="30565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Sonraki </a:t>
            </a:r>
            <a:r>
              <a:rPr lang="tr-TR" dirty="0" smtClean="0"/>
              <a:t>En Kısa Süreç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İnteraktif sistemlerde bir sürecin kalan süresini tahmin etmek zordur</a:t>
            </a:r>
            <a:r>
              <a:rPr lang="tr-TR" dirty="0" smtClean="0"/>
              <a:t>.</a:t>
            </a:r>
          </a:p>
          <a:p>
            <a:r>
              <a:rPr lang="tr-TR" dirty="0" smtClean="0"/>
              <a:t>Geçmiş </a:t>
            </a:r>
            <a:r>
              <a:rPr lang="tr-TR" dirty="0"/>
              <a:t>davranışa dayalı olarak tahminde bulunun ve en kısa tahmini çalışma süresini </a:t>
            </a:r>
            <a:r>
              <a:rPr lang="tr-TR" dirty="0" smtClean="0"/>
              <a:t>çalıştırın</a:t>
            </a:r>
          </a:p>
          <a:p>
            <a:pPr marL="0" indent="0">
              <a:buNone/>
            </a:pPr>
            <a:r>
              <a:rPr lang="tr-TR" dirty="0" smtClean="0"/>
              <a:t>T0, T0 </a:t>
            </a:r>
            <a:r>
              <a:rPr lang="tr-TR" dirty="0"/>
              <a:t>/ </a:t>
            </a:r>
            <a:r>
              <a:rPr lang="tr-TR" dirty="0" smtClean="0"/>
              <a:t>2 + T1 </a:t>
            </a:r>
            <a:r>
              <a:rPr lang="tr-TR" dirty="0"/>
              <a:t>/ 2, </a:t>
            </a:r>
            <a:r>
              <a:rPr lang="tr-TR" dirty="0" smtClean="0"/>
              <a:t>T0 </a:t>
            </a:r>
            <a:r>
              <a:rPr lang="tr-TR" dirty="0"/>
              <a:t>/ </a:t>
            </a:r>
            <a:r>
              <a:rPr lang="tr-TR" dirty="0" smtClean="0"/>
              <a:t>4 + </a:t>
            </a:r>
            <a:r>
              <a:rPr lang="tr-TR" dirty="0"/>
              <a:t>T1 / </a:t>
            </a:r>
            <a:r>
              <a:rPr lang="tr-TR" dirty="0" smtClean="0"/>
              <a:t>4 + </a:t>
            </a:r>
            <a:r>
              <a:rPr lang="tr-TR" dirty="0"/>
              <a:t>T2 / 2..</a:t>
            </a:r>
          </a:p>
          <a:p>
            <a:r>
              <a:rPr lang="tr-TR" dirty="0" smtClean="0"/>
              <a:t>Yaşlanma (</a:t>
            </a:r>
            <a:r>
              <a:rPr lang="tr-TR" dirty="0" err="1" smtClean="0"/>
              <a:t>aging</a:t>
            </a:r>
            <a:r>
              <a:rPr lang="tr-TR" dirty="0" smtClean="0"/>
              <a:t>): </a:t>
            </a:r>
          </a:p>
          <a:p>
            <a:pPr lvl="1"/>
            <a:r>
              <a:rPr lang="tr-TR" dirty="0" smtClean="0"/>
              <a:t>Geçerli </a:t>
            </a:r>
            <a:r>
              <a:rPr lang="tr-TR" dirty="0"/>
              <a:t>ve önceki tahminin ağırlıklı ortalamasını alarak bir serideki sonraki değeri tahmin edin</a:t>
            </a:r>
          </a:p>
        </p:txBody>
      </p:sp>
    </p:spTree>
    <p:extLst>
      <p:ext uri="{BB962C8B-B14F-4D97-AF65-F5344CB8AC3E}">
        <p14:creationId xmlns:p14="http://schemas.microsoft.com/office/powerpoint/2010/main" val="16694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Öncelik Ters Çevirme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Daha yüksek öncelikli işlemin, daha düşük öncelikli başka bir işlem tarafından şu anda erişilmekte olan çekirdek verilerini okuması veya değiştirmesi </a:t>
            </a:r>
            <a:r>
              <a:rPr lang="tr-TR" dirty="0" smtClean="0"/>
              <a:t>gerektiğinde</a:t>
            </a:r>
          </a:p>
          <a:p>
            <a:r>
              <a:rPr lang="tr-TR" dirty="0" smtClean="0"/>
              <a:t>Yüksek </a:t>
            </a:r>
            <a:r>
              <a:rPr lang="tr-TR" dirty="0"/>
              <a:t>öncelikli süreç, daha düşük öncelikli bir sürecin bitmesini </a:t>
            </a:r>
            <a:r>
              <a:rPr lang="tr-TR" dirty="0" smtClean="0"/>
              <a:t>bekleyecektir.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9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Ters Çevirme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Öncelik: </a:t>
            </a:r>
            <a:r>
              <a:rPr lang="tr-TR" dirty="0" smtClean="0"/>
              <a:t>P1 &lt; PRT3 &lt; PRT2</a:t>
            </a:r>
          </a:p>
          <a:p>
            <a:r>
              <a:rPr lang="tr-TR" dirty="0" smtClean="0"/>
              <a:t>PRT3, P1’i önler; </a:t>
            </a:r>
            <a:r>
              <a:rPr lang="tr-TR" dirty="0"/>
              <a:t>PRT2, P1'i </a:t>
            </a:r>
            <a:r>
              <a:rPr lang="tr-TR" dirty="0" smtClean="0"/>
              <a:t>bekler</a:t>
            </a:r>
          </a:p>
          <a:p>
            <a:r>
              <a:rPr lang="tr-TR" dirty="0" smtClean="0"/>
              <a:t>PRT2</a:t>
            </a:r>
            <a:r>
              <a:rPr lang="tr-TR" dirty="0"/>
              <a:t>, PRT3'ü bekler</a:t>
            </a:r>
            <a:endParaRPr lang="tr-TR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7546"/>
              </p:ext>
            </p:extLst>
          </p:nvPr>
        </p:nvGraphicFramePr>
        <p:xfrm>
          <a:off x="6260373" y="3148150"/>
          <a:ext cx="32766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62" name="Visio" r:id="rId3" imgW="1477851" imgH="1117820" progId="Visio.Drawing.11">
                  <p:embed/>
                </p:oleObj>
              </mc:Choice>
              <mc:Fallback>
                <p:oleObj name="Visio" r:id="rId3" imgW="1477851" imgH="1117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373" y="3148150"/>
                        <a:ext cx="3276600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8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Piyango </a:t>
            </a:r>
            <a:r>
              <a:rPr lang="tr-TR" dirty="0"/>
              <a:t>Ç</a:t>
            </a:r>
            <a:r>
              <a:rPr lang="tr-TR" dirty="0" smtClean="0"/>
              <a:t>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İşlemci süresi için saniyede birkaç kez çekiliş </a:t>
            </a:r>
            <a:r>
              <a:rPr lang="tr-TR" dirty="0" smtClean="0"/>
              <a:t>yapılır</a:t>
            </a:r>
          </a:p>
          <a:p>
            <a:r>
              <a:rPr lang="tr-TR" dirty="0" smtClean="0"/>
              <a:t>"Daha </a:t>
            </a:r>
            <a:r>
              <a:rPr lang="tr-TR" dirty="0"/>
              <a:t>önemli" süreçler için daha fazla </a:t>
            </a:r>
            <a:r>
              <a:rPr lang="tr-TR" dirty="0" smtClean="0"/>
              <a:t>çekiliş hakkı tanıyarak önceliklerin değiştirilebilmesine izin verir.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37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Gerçek Zamanlı 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Katı gerçek </a:t>
            </a:r>
            <a:r>
              <a:rPr lang="tr-TR" dirty="0"/>
              <a:t>zamanlıya karşı yumuşak gerçek </a:t>
            </a:r>
            <a:r>
              <a:rPr lang="tr-TR" dirty="0" smtClean="0"/>
              <a:t>zamanlı</a:t>
            </a:r>
          </a:p>
          <a:p>
            <a:pPr lvl="1"/>
            <a:r>
              <a:rPr lang="tr-TR" dirty="0" smtClean="0"/>
              <a:t>Katı: </a:t>
            </a:r>
            <a:r>
              <a:rPr lang="tr-TR" dirty="0"/>
              <a:t>Bir fabrikada robot </a:t>
            </a:r>
            <a:r>
              <a:rPr lang="tr-TR" dirty="0" smtClean="0"/>
              <a:t>kontrolü</a:t>
            </a:r>
          </a:p>
          <a:p>
            <a:pPr lvl="1"/>
            <a:r>
              <a:rPr lang="tr-TR" dirty="0" smtClean="0"/>
              <a:t>Yumuşak</a:t>
            </a:r>
            <a:r>
              <a:rPr lang="tr-TR" dirty="0"/>
              <a:t>: CD </a:t>
            </a:r>
            <a:r>
              <a:rPr lang="tr-TR" dirty="0" smtClean="0"/>
              <a:t>çalar</a:t>
            </a:r>
          </a:p>
          <a:p>
            <a:r>
              <a:rPr lang="tr-TR" dirty="0" smtClean="0"/>
              <a:t>Olaylar </a:t>
            </a:r>
            <a:r>
              <a:rPr lang="tr-TR" dirty="0"/>
              <a:t>periyodik </a:t>
            </a:r>
            <a:r>
              <a:rPr lang="tr-TR" dirty="0" smtClean="0"/>
              <a:t>olabilir veya periyodik olmayabilir</a:t>
            </a:r>
          </a:p>
          <a:p>
            <a:r>
              <a:rPr lang="tr-TR" dirty="0" smtClean="0"/>
              <a:t>Algoritmalar </a:t>
            </a:r>
            <a:r>
              <a:rPr lang="tr-TR" dirty="0"/>
              <a:t>statik (çalışma sürelerini önceden </a:t>
            </a:r>
            <a:r>
              <a:rPr lang="tr-TR" dirty="0" smtClean="0"/>
              <a:t>bilinen) </a:t>
            </a:r>
            <a:r>
              <a:rPr lang="tr-TR" dirty="0"/>
              <a:t>veya dinamik (çalışma </a:t>
            </a:r>
            <a:r>
              <a:rPr lang="tr-TR" dirty="0" smtClean="0"/>
              <a:t>zamanı kararları</a:t>
            </a:r>
            <a:r>
              <a:rPr lang="tr-TR" dirty="0"/>
              <a:t>) olabilir.</a:t>
            </a:r>
          </a:p>
        </p:txBody>
      </p:sp>
    </p:spTree>
    <p:extLst>
      <p:ext uri="{BB962C8B-B14F-4D97-AF65-F5344CB8AC3E}">
        <p14:creationId xmlns:p14="http://schemas.microsoft.com/office/powerpoint/2010/main" val="23450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</a:t>
            </a:r>
            <a:r>
              <a:rPr lang="tr-TR" dirty="0" smtClean="0"/>
              <a:t>tablosunda bulunan bazı alanlar.</a:t>
            </a:r>
            <a:endParaRPr lang="tr-TR" dirty="0"/>
          </a:p>
        </p:txBody>
      </p:sp>
      <p:pic>
        <p:nvPicPr>
          <p:cNvPr id="5" name="Picture 6" descr="0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23" y="2328887"/>
            <a:ext cx="7223555" cy="41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1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kesilme oluştuğunda işletim </a:t>
            </a:r>
            <a:r>
              <a:rPr lang="tr-TR" dirty="0"/>
              <a:t>sisteminin en düşük </a:t>
            </a:r>
            <a:r>
              <a:rPr lang="tr-TR" dirty="0" smtClean="0"/>
              <a:t>seviyesi </a:t>
            </a:r>
            <a:r>
              <a:rPr lang="tr-TR" dirty="0"/>
              <a:t>ne </a:t>
            </a:r>
            <a:r>
              <a:rPr lang="tr-TR" dirty="0" smtClean="0"/>
              <a:t>yapar.</a:t>
            </a:r>
            <a:endParaRPr lang="tr-TR" dirty="0"/>
          </a:p>
        </p:txBody>
      </p:sp>
      <p:pic>
        <p:nvPicPr>
          <p:cNvPr id="6" name="Picture 6" descr="0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6" y="2819038"/>
            <a:ext cx="8460547" cy="325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Modellemesi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Bellekte bulunan süreç sayısının </a:t>
            </a:r>
            <a:r>
              <a:rPr lang="tr-TR" dirty="0"/>
              <a:t>bir fonksiyonu olarak CPU </a:t>
            </a:r>
            <a:r>
              <a:rPr lang="tr-TR" dirty="0" smtClean="0"/>
              <a:t>kullanımı grafiği.</a:t>
            </a:r>
            <a:endParaRPr lang="tr-TR" dirty="0"/>
          </a:p>
        </p:txBody>
      </p:sp>
      <p:pic>
        <p:nvPicPr>
          <p:cNvPr id="4" name="Picture 6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94050"/>
            <a:ext cx="66040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3 iş parçacığına sahip bir uygulama</a:t>
            </a:r>
            <a:endParaRPr lang="tr-TR" dirty="0"/>
          </a:p>
        </p:txBody>
      </p:sp>
      <p:pic>
        <p:nvPicPr>
          <p:cNvPr id="4" name="Picture 4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53481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Çoklu iş parçacığına sahip bir web sunucusu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416357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Parçacığı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İşlemci zamanlayıcı (</a:t>
            </a:r>
            <a:r>
              <a:rPr lang="tr-TR" dirty="0" err="1"/>
              <a:t>d</a:t>
            </a:r>
            <a:r>
              <a:rPr lang="tr-TR" dirty="0" err="1" smtClean="0"/>
              <a:t>ispatcher</a:t>
            </a:r>
            <a:r>
              <a:rPr lang="tr-TR" dirty="0" smtClean="0"/>
              <a:t>) iş </a:t>
            </a:r>
            <a:r>
              <a:rPr lang="tr-TR" dirty="0"/>
              <a:t>p</a:t>
            </a:r>
            <a:r>
              <a:rPr lang="tr-TR" dirty="0" smtClean="0"/>
              <a:t>arçacığı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İşçi (</a:t>
            </a:r>
            <a:r>
              <a:rPr lang="tr-TR" dirty="0" err="1" smtClean="0"/>
              <a:t>worker</a:t>
            </a:r>
            <a:r>
              <a:rPr lang="tr-TR" dirty="0" smtClean="0"/>
              <a:t>) iş parçacığı 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49" y="3301229"/>
            <a:ext cx="8765502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8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Sunucusu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Eğer sayfa </a:t>
            </a:r>
            <a:r>
              <a:rPr lang="tr-TR" dirty="0"/>
              <a:t>yoksa, iş parçacığı </a:t>
            </a:r>
            <a:r>
              <a:rPr lang="tr-TR" dirty="0" smtClean="0"/>
              <a:t>bloklar</a:t>
            </a:r>
          </a:p>
          <a:p>
            <a:r>
              <a:rPr lang="tr-TR" dirty="0" smtClean="0"/>
              <a:t>Sayfa beklenirken, işlemci </a:t>
            </a:r>
            <a:r>
              <a:rPr lang="tr-TR" dirty="0"/>
              <a:t>hiçbir şey </a:t>
            </a:r>
            <a:r>
              <a:rPr lang="tr-TR" dirty="0" smtClean="0"/>
              <a:t>yapmaz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yapısı, sunucunun başka bir sayfayı başlatmasını ve bir şeyler yapmasını sağlar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2645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Bloke </a:t>
            </a:r>
            <a:r>
              <a:rPr lang="tr-TR" dirty="0"/>
              <a:t>O</a:t>
            </a:r>
            <a:r>
              <a:rPr lang="tr-TR" dirty="0" smtClean="0"/>
              <a:t>lmayan Çağrı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Eğer sayfa </a:t>
            </a:r>
            <a:r>
              <a:rPr lang="tr-TR" dirty="0"/>
              <a:t>yoksa, </a:t>
            </a:r>
            <a:r>
              <a:rPr lang="tr-TR" dirty="0" smtClean="0"/>
              <a:t>bloke olmayan </a:t>
            </a:r>
            <a:r>
              <a:rPr lang="tr-TR" dirty="0"/>
              <a:t>bir </a:t>
            </a:r>
            <a:r>
              <a:rPr lang="tr-TR" dirty="0" smtClean="0"/>
              <a:t>çağrı oluştur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sayfayı döndürdüğünde CPU'ya kesme gönder, (sinyal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Süreç bağlamı anahtarla (pahalı</a:t>
            </a:r>
            <a:r>
              <a:rPr lang="tr-TR" dirty="0"/>
              <a:t>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745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Sunucusu için 3 Yol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</a:t>
            </a:r>
            <a:r>
              <a:rPr lang="tr-TR" dirty="0" smtClean="0"/>
              <a:t>Parçacığı</a:t>
            </a:r>
          </a:p>
          <a:p>
            <a:pPr lvl="1"/>
            <a:r>
              <a:rPr lang="tr-TR" dirty="0"/>
              <a:t>Paralellik, sistem çağrılarını </a:t>
            </a:r>
            <a:r>
              <a:rPr lang="tr-TR" dirty="0" err="1" smtClean="0"/>
              <a:t>bloklama</a:t>
            </a:r>
            <a:endParaRPr lang="tr-TR" dirty="0" smtClean="0"/>
          </a:p>
          <a:p>
            <a:r>
              <a:rPr lang="tr-TR" dirty="0" smtClean="0"/>
              <a:t>Tek </a:t>
            </a:r>
            <a:r>
              <a:rPr lang="tr-TR" dirty="0"/>
              <a:t>iş parçacıklı </a:t>
            </a:r>
            <a:r>
              <a:rPr lang="tr-TR" dirty="0" smtClean="0"/>
              <a:t>süreç </a:t>
            </a:r>
          </a:p>
          <a:p>
            <a:pPr lvl="1"/>
            <a:r>
              <a:rPr lang="tr-TR" dirty="0"/>
              <a:t>Paralellik yok, sistem çağrılarını </a:t>
            </a:r>
            <a:r>
              <a:rPr lang="tr-TR" dirty="0" err="1" smtClean="0"/>
              <a:t>bloklama</a:t>
            </a:r>
            <a:endParaRPr lang="tr-TR" dirty="0" smtClean="0"/>
          </a:p>
          <a:p>
            <a:r>
              <a:rPr lang="tr-TR" dirty="0" smtClean="0"/>
              <a:t>Sonlu </a:t>
            </a:r>
            <a:r>
              <a:rPr lang="tr-TR" dirty="0"/>
              <a:t>durum </a:t>
            </a:r>
            <a:r>
              <a:rPr lang="tr-TR" dirty="0" smtClean="0"/>
              <a:t>makinesi</a:t>
            </a:r>
          </a:p>
          <a:p>
            <a:pPr lvl="1"/>
            <a:r>
              <a:rPr lang="tr-TR" dirty="0"/>
              <a:t>Paralellik, </a:t>
            </a:r>
            <a:r>
              <a:rPr lang="tr-TR" dirty="0" err="1" smtClean="0"/>
              <a:t>bloklanmayan</a:t>
            </a:r>
            <a:r>
              <a:rPr lang="tr-TR" dirty="0" smtClean="0"/>
              <a:t> sistem </a:t>
            </a:r>
            <a:r>
              <a:rPr lang="tr-TR" dirty="0"/>
              <a:t>çağrıları, </a:t>
            </a:r>
            <a:r>
              <a:rPr lang="tr-TR" dirty="0" smtClean="0"/>
              <a:t>kesmeler</a:t>
            </a:r>
          </a:p>
        </p:txBody>
      </p:sp>
    </p:spTree>
    <p:extLst>
      <p:ext uri="{BB962C8B-B14F-4D97-AF65-F5344CB8AC3E}">
        <p14:creationId xmlns:p14="http://schemas.microsoft.com/office/powerpoint/2010/main" val="19151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Yazmaçlar, </a:t>
            </a:r>
            <a:r>
              <a:rPr lang="tr-TR" dirty="0"/>
              <a:t>değişkenler ve bir program </a:t>
            </a:r>
            <a:r>
              <a:rPr lang="tr-TR" dirty="0" smtClean="0"/>
              <a:t>sayacına sahip </a:t>
            </a:r>
            <a:r>
              <a:rPr lang="tr-TR" dirty="0"/>
              <a:t>bir program </a:t>
            </a:r>
            <a:r>
              <a:rPr lang="tr-TR" dirty="0" smtClean="0"/>
              <a:t>örneği</a:t>
            </a:r>
          </a:p>
          <a:p>
            <a:r>
              <a:rPr lang="tr-TR" dirty="0" smtClean="0"/>
              <a:t>Program, girdi, çıktı </a:t>
            </a:r>
            <a:r>
              <a:rPr lang="tr-TR" dirty="0"/>
              <a:t>ve durumu vardır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tr-TR" dirty="0"/>
              <a:t>fikir neden gerekli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bilgisayar aynı anda birçok hesaplamayı yönetir - bunu nasıl yaptığını açıklamak için bir soyutlamaya ihtiyaç duyar</a:t>
            </a:r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 içerisindeki tüm iş parçacıkları ile paylaşılanlar</a:t>
            </a:r>
          </a:p>
          <a:p>
            <a:r>
              <a:rPr lang="tr-TR" dirty="0" smtClean="0"/>
              <a:t>Her bir iş parçacığına özel veriler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1828800" y="3043101"/>
            <a:ext cx="85344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Kendi program sayacı, </a:t>
            </a:r>
            <a:r>
              <a:rPr lang="tr-TR" dirty="0" smtClean="0"/>
              <a:t>yazmaç kümesi ve </a:t>
            </a:r>
            <a:r>
              <a:rPr lang="tr-TR" dirty="0"/>
              <a:t>yığını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Kod (</a:t>
            </a:r>
            <a:r>
              <a:rPr lang="tr-TR" dirty="0" err="1" smtClean="0"/>
              <a:t>text</a:t>
            </a:r>
            <a:r>
              <a:rPr lang="tr-TR" dirty="0" smtClean="0"/>
              <a:t>), global veri ve </a:t>
            </a:r>
            <a:r>
              <a:rPr lang="tr-TR" dirty="0"/>
              <a:t>açık dosyaları </a:t>
            </a:r>
            <a:r>
              <a:rPr lang="tr-TR" dirty="0" smtClean="0"/>
              <a:t>paylaşır</a:t>
            </a:r>
          </a:p>
          <a:p>
            <a:pPr lvl="1"/>
            <a:r>
              <a:rPr lang="tr-TR" dirty="0" smtClean="0"/>
              <a:t>Aynı süreci sonlandırmak için paralel çalıştığı iş parçacıkları ile</a:t>
            </a:r>
          </a:p>
          <a:p>
            <a:r>
              <a:rPr lang="tr-TR" dirty="0" smtClean="0"/>
              <a:t>Kendi süreç kontrol bloğuna (PCB) sahip olabilir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sistemine </a:t>
            </a:r>
            <a:r>
              <a:rPr lang="tr-TR" dirty="0" smtClean="0"/>
              <a:t>bağlıdır</a:t>
            </a:r>
          </a:p>
          <a:p>
            <a:pPr lvl="1"/>
            <a:r>
              <a:rPr lang="tr-TR" dirty="0" smtClean="0"/>
              <a:t>Bağlam</a:t>
            </a:r>
            <a:r>
              <a:rPr lang="tr-TR" dirty="0"/>
              <a:t>, iş parçacığı kimliğini, program sayacını, kayıt kümesini, yığın işaretçisini </a:t>
            </a:r>
            <a:r>
              <a:rPr lang="tr-TR" dirty="0" smtClean="0"/>
              <a:t>içerir</a:t>
            </a:r>
          </a:p>
          <a:p>
            <a:pPr lvl="1"/>
            <a:r>
              <a:rPr lang="tr-TR" dirty="0" smtClean="0"/>
              <a:t>Aynı süreçteki diğer </a:t>
            </a:r>
            <a:r>
              <a:rPr lang="tr-TR" dirty="0"/>
              <a:t>iş parçacıklarıyla </a:t>
            </a:r>
            <a:r>
              <a:rPr lang="tr-TR" dirty="0" smtClean="0"/>
              <a:t>bellek adres uzayı paylaşılır</a:t>
            </a:r>
          </a:p>
          <a:p>
            <a:pPr lvl="2"/>
            <a:r>
              <a:rPr lang="tr-TR" dirty="0" smtClean="0"/>
              <a:t>bellek </a:t>
            </a:r>
            <a:r>
              <a:rPr lang="tr-TR" dirty="0"/>
              <a:t>yönetimi </a:t>
            </a:r>
            <a:r>
              <a:rPr lang="tr-TR" dirty="0" smtClean="0"/>
              <a:t>bilgileri paylaşılır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ve Süreçler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Aynı durumlara </a:t>
            </a:r>
            <a:r>
              <a:rPr lang="tr-TR" dirty="0" smtClean="0"/>
              <a:t>sahiptirler</a:t>
            </a:r>
          </a:p>
          <a:p>
            <a:pPr lvl="1"/>
            <a:r>
              <a:rPr lang="tr-TR" dirty="0" smtClean="0"/>
              <a:t>Koşma</a:t>
            </a:r>
          </a:p>
          <a:p>
            <a:pPr lvl="1"/>
            <a:r>
              <a:rPr lang="tr-TR" dirty="0" smtClean="0"/>
              <a:t>Hazır</a:t>
            </a:r>
          </a:p>
          <a:p>
            <a:pPr lvl="1"/>
            <a:r>
              <a:rPr lang="tr-TR" dirty="0" smtClean="0"/>
              <a:t>Engellendi</a:t>
            </a:r>
          </a:p>
          <a:p>
            <a:r>
              <a:rPr lang="tr-TR" dirty="0" smtClean="0"/>
              <a:t>Kendi </a:t>
            </a:r>
            <a:r>
              <a:rPr lang="tr-TR" dirty="0"/>
              <a:t>yığınları var – süreçlerle </a:t>
            </a:r>
            <a:r>
              <a:rPr lang="tr-TR" dirty="0" smtClean="0"/>
              <a:t>aynı</a:t>
            </a:r>
          </a:p>
          <a:p>
            <a:r>
              <a:rPr lang="tr-TR" dirty="0" smtClean="0"/>
              <a:t>Yığınlar </a:t>
            </a:r>
            <a:r>
              <a:rPr lang="tr-TR" dirty="0"/>
              <a:t>(döndürülmemiş) prosedür çağrıları için </a:t>
            </a:r>
            <a:r>
              <a:rPr lang="tr-TR" dirty="0" smtClean="0"/>
              <a:t>çerçeveler içerir</a:t>
            </a:r>
          </a:p>
          <a:p>
            <a:pPr lvl="1"/>
            <a:r>
              <a:rPr lang="tr-TR" dirty="0" smtClean="0"/>
              <a:t>Yerel değişkenler</a:t>
            </a:r>
          </a:p>
          <a:p>
            <a:pPr lvl="1"/>
            <a:r>
              <a:rPr lang="tr-TR" dirty="0" smtClean="0"/>
              <a:t>Prosedür tamamlandığında kullanılacak dönüş adresi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8806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Nasıl Çalışır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süreçte bir iş parçacığı ile </a:t>
            </a:r>
            <a:r>
              <a:rPr lang="tr-TR" dirty="0" smtClean="0"/>
              <a:t>başlar</a:t>
            </a:r>
          </a:p>
          <a:p>
            <a:r>
              <a:rPr lang="tr-TR" dirty="0" smtClean="0"/>
              <a:t>İş parçacığı </a:t>
            </a:r>
            <a:r>
              <a:rPr lang="tr-TR" dirty="0"/>
              <a:t>içeriği (kimlik, </a:t>
            </a:r>
            <a:r>
              <a:rPr lang="tr-TR" dirty="0" smtClean="0"/>
              <a:t>yazmaçlar, </a:t>
            </a:r>
            <a:r>
              <a:rPr lang="tr-TR" dirty="0"/>
              <a:t>nitelikler</a:t>
            </a:r>
            <a:r>
              <a:rPr lang="tr-TR" dirty="0" smtClean="0"/>
              <a:t>)</a:t>
            </a:r>
          </a:p>
          <a:p>
            <a:r>
              <a:rPr lang="tr-TR" dirty="0" smtClean="0"/>
              <a:t>Yeni </a:t>
            </a:r>
            <a:r>
              <a:rPr lang="tr-TR" dirty="0"/>
              <a:t>iş parçacıkları oluşturmak ve </a:t>
            </a:r>
            <a:r>
              <a:rPr lang="tr-TR" dirty="0" smtClean="0"/>
              <a:t>kullanmak </a:t>
            </a:r>
            <a:r>
              <a:rPr lang="tr-TR" dirty="0"/>
              <a:t>için </a:t>
            </a:r>
            <a:r>
              <a:rPr lang="tr-TR" dirty="0" smtClean="0"/>
              <a:t>kütüphane çağrıları kullanılır</a:t>
            </a:r>
          </a:p>
          <a:p>
            <a:pPr lvl="1"/>
            <a:r>
              <a:rPr lang="tr-TR" dirty="0" err="1" smtClean="0"/>
              <a:t>Thread_create</a:t>
            </a:r>
            <a:r>
              <a:rPr lang="tr-TR" dirty="0" smtClean="0"/>
              <a:t> parametre olarak aldığı prosedürü başlatır</a:t>
            </a:r>
          </a:p>
          <a:p>
            <a:pPr lvl="1"/>
            <a:r>
              <a:rPr lang="tr-TR" dirty="0" err="1" smtClean="0"/>
              <a:t>Thread_exit</a:t>
            </a:r>
            <a:r>
              <a:rPr lang="tr-TR" dirty="0" smtClean="0"/>
              <a:t> iş parçacığını sonlandırır</a:t>
            </a:r>
          </a:p>
          <a:p>
            <a:pPr lvl="1"/>
            <a:r>
              <a:rPr lang="tr-TR" dirty="0" err="1" smtClean="0"/>
              <a:t>Thread_join</a:t>
            </a:r>
            <a:r>
              <a:rPr lang="tr-TR" dirty="0" smtClean="0"/>
              <a:t> başka bir iş parçacığının bitmesi beklenir</a:t>
            </a:r>
          </a:p>
          <a:p>
            <a:pPr lvl="1"/>
            <a:r>
              <a:rPr lang="tr-TR" dirty="0" err="1" smtClean="0"/>
              <a:t>Thread_yield</a:t>
            </a:r>
            <a:r>
              <a:rPr lang="tr-TR" dirty="0" smtClean="0"/>
              <a:t> diğer iş parçacıklarına çalışma şansı verir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9440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POSIX kütüphanesi (</a:t>
            </a:r>
            <a:r>
              <a:rPr lang="tr-TR" dirty="0" err="1" smtClean="0"/>
              <a:t>pthreads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IEEE Unix standart kütüphane çağrıları</a:t>
            </a:r>
            <a:endParaRPr lang="tr-TR" dirty="0"/>
          </a:p>
        </p:txBody>
      </p:sp>
      <p:pic>
        <p:nvPicPr>
          <p:cNvPr id="4" name="Picture 6" descr="D:\b\b4\IBM\02-1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801962"/>
            <a:ext cx="7642225" cy="272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3889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Kullanıcı düzeyinde </a:t>
            </a:r>
            <a:r>
              <a:rPr lang="tr-TR" dirty="0" smtClean="0"/>
              <a:t>iş </a:t>
            </a:r>
            <a:r>
              <a:rPr lang="tr-TR" dirty="0"/>
              <a:t>parçacığı paketi. (b) Çekirdek tarafından yönetilen bir iş parçacığı paketi.</a:t>
            </a:r>
          </a:p>
        </p:txBody>
      </p:sp>
      <p:pic>
        <p:nvPicPr>
          <p:cNvPr id="5" name="Picture 6" descr="D:\b\b4\IBM\02-1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747" y="2951933"/>
            <a:ext cx="7514506" cy="3553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580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Modu İş Parçacıkları (+)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parçacığı tablosu, iş parçacığı hakkında bilgi içerir (program sayacı, yığın işaretçisi...), böylece çalışma zamanı sistemi bunları </a:t>
            </a:r>
            <a:r>
              <a:rPr lang="tr-TR" dirty="0" smtClean="0"/>
              <a:t>yönetebilir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bloke olursa, çalışma zamanı sistemi iş parçacığı bilgilerini tabloda saklar ve çalıştırılacak yeni iş </a:t>
            </a:r>
            <a:r>
              <a:rPr lang="tr-TR" dirty="0" smtClean="0"/>
              <a:t>parçacığını bulur</a:t>
            </a:r>
          </a:p>
          <a:p>
            <a:r>
              <a:rPr lang="tr-TR" dirty="0" smtClean="0"/>
              <a:t>Durum kaydetme ve çizelgeleme, çekirdek </a:t>
            </a:r>
            <a:r>
              <a:rPr lang="tr-TR" dirty="0" err="1" smtClean="0"/>
              <a:t>modundan</a:t>
            </a:r>
            <a:r>
              <a:rPr lang="tr-TR" dirty="0" smtClean="0"/>
              <a:t> daha hızlı çağrılır (gizli kapı yok, önbellek temizleme yok</a:t>
            </a:r>
            <a:r>
              <a:rPr lang="tr-TR" dirty="0"/>
              <a:t>) (</a:t>
            </a:r>
            <a:r>
              <a:rPr lang="tr-TR" dirty="0" err="1"/>
              <a:t>no</a:t>
            </a:r>
            <a:r>
              <a:rPr lang="tr-TR" dirty="0"/>
              <a:t> trap,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cache</a:t>
            </a:r>
            <a:r>
              <a:rPr lang="tr-TR" dirty="0"/>
              <a:t> </a:t>
            </a:r>
            <a:r>
              <a:rPr lang="tr-TR" dirty="0" err="1"/>
              <a:t>flush</a:t>
            </a:r>
            <a:r>
              <a:rPr lang="tr-TR" dirty="0"/>
              <a:t>)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2387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Kullanıcı Modu İş Parçacıkları (-)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parçacığının sistem çağrısını yürütmesine izin verilemez, çünkü diğer tüm iş parçacıklarını engelleyecektir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Zarif </a:t>
            </a:r>
            <a:r>
              <a:rPr lang="tr-TR" dirty="0"/>
              <a:t>bir çözüm </a:t>
            </a:r>
            <a:r>
              <a:rPr lang="tr-TR" dirty="0" smtClean="0"/>
              <a:t>yok</a:t>
            </a:r>
          </a:p>
          <a:p>
            <a:pPr lvl="1"/>
            <a:r>
              <a:rPr lang="tr-TR" dirty="0" smtClean="0"/>
              <a:t>Çağrıları engellememek </a:t>
            </a:r>
            <a:r>
              <a:rPr lang="tr-TR" dirty="0"/>
              <a:t>için sistem </a:t>
            </a:r>
            <a:r>
              <a:rPr lang="tr-TR" dirty="0" smtClean="0"/>
              <a:t>kütüphanesi kırılabilir (</a:t>
            </a:r>
            <a:r>
              <a:rPr lang="tr-TR" dirty="0" err="1" smtClean="0"/>
              <a:t>hack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Unix'in </a:t>
            </a:r>
            <a:r>
              <a:rPr lang="tr-TR" dirty="0"/>
              <a:t>bazı </a:t>
            </a:r>
            <a:r>
              <a:rPr lang="tr-TR" dirty="0" smtClean="0"/>
              <a:t>sürümlerinde aynı işi yapan benzer sistem çağrıları kullanılabilir</a:t>
            </a:r>
          </a:p>
          <a:p>
            <a:r>
              <a:rPr lang="tr-TR" dirty="0" smtClean="0"/>
              <a:t>İş parçacıkları gönüllü </a:t>
            </a:r>
            <a:r>
              <a:rPr lang="tr-TR" dirty="0"/>
              <a:t>olarak </a:t>
            </a:r>
            <a:r>
              <a:rPr lang="tr-TR" dirty="0" smtClean="0"/>
              <a:t>işlemciyi bırakmaz</a:t>
            </a:r>
          </a:p>
          <a:p>
            <a:pPr lvl="1"/>
            <a:r>
              <a:rPr lang="tr-TR" dirty="0" smtClean="0"/>
              <a:t>Kontrolü sisteme vermek için </a:t>
            </a:r>
            <a:r>
              <a:rPr lang="tr-TR" dirty="0"/>
              <a:t>periyodik olarak </a:t>
            </a:r>
            <a:r>
              <a:rPr lang="tr-TR" dirty="0" smtClean="0"/>
              <a:t>kesmeye uğrar</a:t>
            </a:r>
          </a:p>
          <a:p>
            <a:pPr lvl="1"/>
            <a:r>
              <a:rPr lang="tr-TR" dirty="0" smtClean="0"/>
              <a:t>Bu </a:t>
            </a:r>
            <a:r>
              <a:rPr lang="tr-TR" dirty="0"/>
              <a:t>çözümün </a:t>
            </a:r>
            <a:r>
              <a:rPr lang="tr-TR" dirty="0" smtClean="0"/>
              <a:t>maliyeti de bir sorundur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27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Çekirdek Modu 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Çekirdek, kullanıcı </a:t>
            </a:r>
            <a:r>
              <a:rPr lang="tr-TR" dirty="0" smtClean="0"/>
              <a:t>modu ile aynı </a:t>
            </a:r>
            <a:r>
              <a:rPr lang="tr-TR" dirty="0"/>
              <a:t>iş parçacığı tablosunu </a:t>
            </a:r>
            <a:r>
              <a:rPr lang="tr-TR" dirty="0" smtClean="0"/>
              <a:t>tutar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bloke </a:t>
            </a:r>
            <a:r>
              <a:rPr lang="tr-TR" dirty="0" smtClean="0"/>
              <a:t>olursa, </a:t>
            </a:r>
            <a:r>
              <a:rPr lang="tr-TR" dirty="0"/>
              <a:t>çekirdek başka bir tanesini </a:t>
            </a:r>
            <a:r>
              <a:rPr lang="tr-TR" dirty="0" smtClean="0"/>
              <a:t>seçer</a:t>
            </a:r>
          </a:p>
          <a:p>
            <a:pPr lvl="1"/>
            <a:r>
              <a:rPr lang="tr-TR" dirty="0" smtClean="0"/>
              <a:t>Aynı </a:t>
            </a:r>
            <a:r>
              <a:rPr lang="tr-TR" dirty="0"/>
              <a:t>süreçten </a:t>
            </a:r>
            <a:r>
              <a:rPr lang="tr-TR" dirty="0" smtClean="0"/>
              <a:t>olması gerekmez!</a:t>
            </a:r>
          </a:p>
          <a:p>
            <a:r>
              <a:rPr lang="tr-TR" dirty="0" smtClean="0"/>
              <a:t>Çekirdekte </a:t>
            </a:r>
            <a:r>
              <a:rPr lang="tr-TR" dirty="0"/>
              <a:t>iş parçacıklarını yönetmek çok </a:t>
            </a:r>
            <a:r>
              <a:rPr lang="tr-TR" dirty="0" smtClean="0"/>
              <a:t>maliyetli ve </a:t>
            </a:r>
            <a:r>
              <a:rPr lang="tr-TR" dirty="0"/>
              <a:t>değerli </a:t>
            </a:r>
            <a:r>
              <a:rPr lang="tr-TR" dirty="0" smtClean="0"/>
              <a:t>olan çekirdek alanında yer kaplar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844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Hibrit</a:t>
            </a:r>
            <a:r>
              <a:rPr lang="tr-TR" dirty="0" smtClean="0"/>
              <a:t> Yaklaşım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Kullanıcı düzeyindeki iş parçacıklarını çekirdek düzeyindeki iş parçacıklarına </a:t>
            </a:r>
            <a:r>
              <a:rPr lang="tr-TR" dirty="0" err="1" smtClean="0"/>
              <a:t>çoklama</a:t>
            </a:r>
            <a:endParaRPr lang="tr-TR" dirty="0"/>
          </a:p>
        </p:txBody>
      </p:sp>
      <p:pic>
        <p:nvPicPr>
          <p:cNvPr id="4" name="Picture 6" descr="D:\b\b4\IBM\02-1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753" y="2467129"/>
            <a:ext cx="6439989" cy="4173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086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Paralellik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modern bilgisayarlar aynı anda birçok </a:t>
            </a:r>
            <a:r>
              <a:rPr lang="tr-TR" dirty="0" smtClean="0"/>
              <a:t>iş yapar.</a:t>
            </a:r>
          </a:p>
          <a:p>
            <a:r>
              <a:rPr lang="tr-TR" dirty="0" smtClean="0"/>
              <a:t>Tek </a:t>
            </a:r>
            <a:r>
              <a:rPr lang="tr-TR" dirty="0"/>
              <a:t>işlemcili bir sistemde, herhangi bir anda, </a:t>
            </a:r>
            <a:r>
              <a:rPr lang="tr-TR" dirty="0" smtClean="0"/>
              <a:t>işlemci sadece bir </a:t>
            </a:r>
            <a:r>
              <a:rPr lang="tr-TR" dirty="0"/>
              <a:t>işlem </a:t>
            </a:r>
            <a:r>
              <a:rPr lang="tr-TR" dirty="0" smtClean="0"/>
              <a:t>yürütebilir.</a:t>
            </a:r>
          </a:p>
          <a:p>
            <a:r>
              <a:rPr lang="tr-TR" dirty="0" smtClean="0"/>
              <a:t>Ancak </a:t>
            </a:r>
            <a:r>
              <a:rPr lang="tr-TR" dirty="0"/>
              <a:t>çoklu programlama sisteminde </a:t>
            </a:r>
            <a:r>
              <a:rPr lang="tr-TR" dirty="0" smtClean="0"/>
              <a:t>işlemci, </a:t>
            </a:r>
            <a:r>
              <a:rPr lang="tr-TR" dirty="0"/>
              <a:t>her biri onlarca veya yüzlerce </a:t>
            </a:r>
            <a:r>
              <a:rPr lang="tr-TR" dirty="0" err="1" smtClean="0"/>
              <a:t>ms</a:t>
            </a:r>
            <a:r>
              <a:rPr lang="tr-TR" dirty="0" smtClean="0"/>
              <a:t> </a:t>
            </a:r>
            <a:r>
              <a:rPr lang="tr-TR" dirty="0"/>
              <a:t>boyunca çalışan </a:t>
            </a:r>
            <a:r>
              <a:rPr lang="tr-TR" dirty="0" smtClean="0"/>
              <a:t>işlemler arasında hızlıca geçiş </a:t>
            </a:r>
            <a:r>
              <a:rPr lang="tr-TR" dirty="0"/>
              <a:t>yapar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Sözde paralellik kullanıcılar için çok faydalıdır. Ancak; yönetimi bir o </a:t>
            </a:r>
            <a:r>
              <a:rPr lang="tr-TR" smtClean="0"/>
              <a:t>kadar zordur.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77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Hibrit</a:t>
            </a:r>
            <a:r>
              <a:rPr lang="tr-TR" dirty="0" smtClean="0"/>
              <a:t> Yaklaşım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Çekirdek, </a:t>
            </a:r>
            <a:r>
              <a:rPr lang="tr-TR" dirty="0" smtClean="0"/>
              <a:t>sadece çekirdek </a:t>
            </a:r>
            <a:r>
              <a:rPr lang="tr-TR" dirty="0"/>
              <a:t>iş </a:t>
            </a:r>
            <a:r>
              <a:rPr lang="tr-TR" dirty="0" smtClean="0"/>
              <a:t>parçacıklarından haberdardır</a:t>
            </a:r>
          </a:p>
          <a:p>
            <a:r>
              <a:rPr lang="tr-TR" dirty="0" smtClean="0"/>
              <a:t>Kullanıcı </a:t>
            </a:r>
            <a:r>
              <a:rPr lang="tr-TR" dirty="0"/>
              <a:t>düzeyinde iş </a:t>
            </a:r>
            <a:r>
              <a:rPr lang="tr-TR" dirty="0" smtClean="0"/>
              <a:t>parçacıkları, çekirdekten bağımsız </a:t>
            </a:r>
            <a:r>
              <a:rPr lang="tr-TR" dirty="0"/>
              <a:t>oluşturulur, </a:t>
            </a:r>
            <a:r>
              <a:rPr lang="tr-TR" dirty="0" smtClean="0"/>
              <a:t>çizelgelenir, sonlandırılır</a:t>
            </a:r>
          </a:p>
          <a:p>
            <a:r>
              <a:rPr lang="tr-TR" dirty="0" smtClean="0"/>
              <a:t>Programcı</a:t>
            </a:r>
            <a:r>
              <a:rPr lang="tr-TR" dirty="0"/>
              <a:t>, kaç </a:t>
            </a:r>
            <a:r>
              <a:rPr lang="tr-TR" dirty="0" smtClean="0"/>
              <a:t>tane kullanıcı </a:t>
            </a:r>
            <a:r>
              <a:rPr lang="tr-TR" dirty="0"/>
              <a:t>seviyesi ve </a:t>
            </a:r>
            <a:r>
              <a:rPr lang="tr-TR" dirty="0" smtClean="0"/>
              <a:t>kaç tane çekirdek </a:t>
            </a:r>
            <a:r>
              <a:rPr lang="tr-TR" dirty="0"/>
              <a:t>seviyesi iş parçacığı kullanacağını belirler</a:t>
            </a:r>
          </a:p>
        </p:txBody>
      </p:sp>
    </p:spTree>
    <p:extLst>
      <p:ext uri="{BB962C8B-B14F-4D97-AF65-F5344CB8AC3E}">
        <p14:creationId xmlns:p14="http://schemas.microsoft.com/office/powerpoint/2010/main" val="376419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Çizelgeleyici Aktivasyonları – Yukarı Çağrılar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iş parçacığı bloke olduğunda çalışma zamanı sisteminin iş parçacıklarını değiştirmesini </a:t>
            </a:r>
            <a:r>
              <a:rPr lang="tr-TR" dirty="0" smtClean="0"/>
              <a:t>istediğinde</a:t>
            </a:r>
          </a:p>
          <a:p>
            <a:pPr lvl="1"/>
            <a:r>
              <a:rPr lang="tr-TR" dirty="0" smtClean="0"/>
              <a:t>Her süreçle bir </a:t>
            </a:r>
            <a:r>
              <a:rPr lang="tr-TR" dirty="0"/>
              <a:t>sanal işlemciyi </a:t>
            </a:r>
            <a:r>
              <a:rPr lang="tr-TR" dirty="0" smtClean="0"/>
              <a:t>ilişkilendirir</a:t>
            </a:r>
          </a:p>
          <a:p>
            <a:pPr lvl="1"/>
            <a:r>
              <a:rPr lang="tr-TR" dirty="0" smtClean="0"/>
              <a:t>Çalışma </a:t>
            </a:r>
            <a:r>
              <a:rPr lang="tr-TR" dirty="0"/>
              <a:t>zamanı sistemi, iş parçacıklarını sanal işlemcilere tahsis </a:t>
            </a:r>
            <a:r>
              <a:rPr lang="tr-TR" dirty="0" smtClean="0"/>
              <a:t>eder</a:t>
            </a:r>
          </a:p>
          <a:p>
            <a:r>
              <a:rPr lang="tr-TR" dirty="0" smtClean="0"/>
              <a:t>Çekirdek</a:t>
            </a:r>
            <a:r>
              <a:rPr lang="tr-TR" dirty="0"/>
              <a:t>, çalışma zamanı sistemine </a:t>
            </a:r>
            <a:r>
              <a:rPr lang="tr-TR" dirty="0" smtClean="0"/>
              <a:t>bildirir</a:t>
            </a:r>
          </a:p>
          <a:p>
            <a:pPr lvl="1"/>
            <a:r>
              <a:rPr lang="tr-TR" dirty="0" smtClean="0"/>
              <a:t>bir iş parçacığı bloke olduğunda</a:t>
            </a:r>
          </a:p>
          <a:p>
            <a:pPr lvl="1"/>
            <a:r>
              <a:rPr lang="tr-TR" dirty="0" smtClean="0"/>
              <a:t>bilgileri </a:t>
            </a:r>
            <a:r>
              <a:rPr lang="tr-TR" dirty="0" err="1"/>
              <a:t>RTS'ye</a:t>
            </a:r>
            <a:r>
              <a:rPr lang="tr-TR" dirty="0"/>
              <a:t> iletir </a:t>
            </a:r>
            <a:r>
              <a:rPr lang="tr-TR" dirty="0" smtClean="0"/>
              <a:t>(iş parçacığı kimliği …)</a:t>
            </a:r>
          </a:p>
          <a:p>
            <a:pPr lvl="1"/>
            <a:r>
              <a:rPr lang="tr-TR" dirty="0" smtClean="0"/>
              <a:t>RTS </a:t>
            </a:r>
            <a:r>
              <a:rPr lang="tr-TR" dirty="0"/>
              <a:t>başka bir iş parçacığı </a:t>
            </a:r>
            <a:r>
              <a:rPr lang="tr-TR" dirty="0" smtClean="0"/>
              <a:t>çizelgeler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3872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Açılır (Pop-</a:t>
            </a:r>
            <a:r>
              <a:rPr lang="tr-TR" dirty="0" err="1" smtClean="0"/>
              <a:t>up</a:t>
            </a:r>
            <a:r>
              <a:rPr lang="tr-TR" dirty="0" smtClean="0"/>
              <a:t>) 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mesaj geldiğinde yeni bir </a:t>
            </a:r>
            <a:r>
              <a:rPr lang="tr-TR" dirty="0" smtClean="0"/>
              <a:t>iş parçacığı yaratılır</a:t>
            </a:r>
          </a:p>
          <a:p>
            <a:endParaRPr lang="tr-TR" dirty="0"/>
          </a:p>
        </p:txBody>
      </p:sp>
      <p:pic>
        <p:nvPicPr>
          <p:cNvPr id="4" name="Picture 6" descr="D:\b\b4\IBM\02-1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025" y="2613075"/>
            <a:ext cx="6203950" cy="389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7944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Neden Açılır İş Parçacıkları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Sistem </a:t>
            </a:r>
            <a:r>
              <a:rPr lang="tr-TR" dirty="0"/>
              <a:t>alma </a:t>
            </a:r>
            <a:r>
              <a:rPr lang="tr-TR" dirty="0" smtClean="0"/>
              <a:t>çağrısına bloke olmuş ve mesaj geldikçe </a:t>
            </a:r>
            <a:r>
              <a:rPr lang="tr-TR" dirty="0"/>
              <a:t>işleyen </a:t>
            </a:r>
            <a:r>
              <a:rPr lang="tr-TR" dirty="0" smtClean="0"/>
              <a:t>bir iş parçacığı kullanılabilir</a:t>
            </a:r>
          </a:p>
          <a:p>
            <a:r>
              <a:rPr lang="tr-TR" dirty="0" smtClean="0"/>
              <a:t>Her </a:t>
            </a:r>
            <a:r>
              <a:rPr lang="tr-TR" dirty="0"/>
              <a:t>mesaj geldiğinde </a:t>
            </a:r>
            <a:r>
              <a:rPr lang="tr-TR" dirty="0" smtClean="0"/>
              <a:t>iş parçacığının geçmişinin </a:t>
            </a:r>
            <a:r>
              <a:rPr lang="tr-TR" dirty="0"/>
              <a:t>geri </a:t>
            </a:r>
            <a:r>
              <a:rPr lang="tr-TR" dirty="0" smtClean="0"/>
              <a:t>yüklenmesi gerekir</a:t>
            </a:r>
          </a:p>
          <a:p>
            <a:r>
              <a:rPr lang="tr-TR" dirty="0" smtClean="0"/>
              <a:t>Açılır iş parçacıkları yenidir ve </a:t>
            </a:r>
            <a:r>
              <a:rPr lang="tr-TR" dirty="0"/>
              <a:t>geri yüklenecek bir </a:t>
            </a:r>
            <a:r>
              <a:rPr lang="tr-TR" dirty="0" smtClean="0"/>
              <a:t>verisi yoktur</a:t>
            </a:r>
          </a:p>
          <a:p>
            <a:r>
              <a:rPr lang="tr-TR" dirty="0" smtClean="0"/>
              <a:t>Bu nedenle daha hızlıdırlar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7065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Arasında Çakışma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Global bir </a:t>
            </a:r>
            <a:r>
              <a:rPr lang="tr-TR" dirty="0"/>
              <a:t>değişkenin kullanımıyla ilgili iş parçacıkları </a:t>
            </a:r>
            <a:r>
              <a:rPr lang="tr-TR" dirty="0" smtClean="0"/>
              <a:t>arasında yaşanabilecek çakışma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t="42694" r="26979" b="36827"/>
          <a:stretch>
            <a:fillRect/>
          </a:stretch>
        </p:blipFill>
        <p:spPr bwMode="auto">
          <a:xfrm>
            <a:off x="4367167" y="2363837"/>
            <a:ext cx="65579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İş Parçacıklı Programlama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İş parçacıkları kendilerine ait global </a:t>
            </a:r>
            <a:r>
              <a:rPr lang="tr-TR" dirty="0"/>
              <a:t>değişkenlere sahip olabilir</a:t>
            </a:r>
          </a:p>
        </p:txBody>
      </p:sp>
      <p:pic>
        <p:nvPicPr>
          <p:cNvPr id="4" name="Picture 4" descr="2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32112"/>
            <a:ext cx="38481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7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Yeniden girilmeyen </a:t>
            </a:r>
            <a:r>
              <a:rPr lang="tr-TR" dirty="0" smtClean="0"/>
              <a:t>(not re-</a:t>
            </a:r>
            <a:r>
              <a:rPr lang="tr-TR" dirty="0" err="1" smtClean="0"/>
              <a:t>entrant</a:t>
            </a:r>
            <a:r>
              <a:rPr lang="tr-TR" dirty="0"/>
              <a:t>) </a:t>
            </a:r>
            <a:r>
              <a:rPr lang="tr-TR" dirty="0" smtClean="0"/>
              <a:t>kütüphane yordamı.</a:t>
            </a:r>
          </a:p>
          <a:p>
            <a:pPr lvl="1"/>
            <a:r>
              <a:rPr lang="tr-TR" dirty="0" smtClean="0"/>
              <a:t>Bir iş parçacığı </a:t>
            </a:r>
            <a:r>
              <a:rPr lang="tr-TR" dirty="0"/>
              <a:t>mesajı bir ara belleğe koyar, yeni </a:t>
            </a:r>
            <a:r>
              <a:rPr lang="tr-TR" dirty="0" smtClean="0"/>
              <a:t>bir iş parçacığı mesajın </a:t>
            </a:r>
            <a:r>
              <a:rPr lang="tr-TR" dirty="0"/>
              <a:t>üzerine </a:t>
            </a:r>
            <a:r>
              <a:rPr lang="tr-TR" dirty="0" smtClean="0"/>
              <a:t>yazar</a:t>
            </a:r>
          </a:p>
          <a:p>
            <a:r>
              <a:rPr lang="tr-TR" dirty="0" smtClean="0"/>
              <a:t>Bellekten yer alma programları </a:t>
            </a:r>
            <a:r>
              <a:rPr lang="tr-TR" dirty="0"/>
              <a:t>(geçici olarak) tutarsız bir durumda </a:t>
            </a:r>
            <a:r>
              <a:rPr lang="tr-TR" dirty="0" smtClean="0"/>
              <a:t>olabilir</a:t>
            </a:r>
          </a:p>
          <a:p>
            <a:pPr lvl="1"/>
            <a:r>
              <a:rPr lang="tr-TR" dirty="0" smtClean="0"/>
              <a:t>Yeni </a:t>
            </a:r>
            <a:r>
              <a:rPr lang="tr-TR" dirty="0"/>
              <a:t>iş parçacığı yanlış işaretçi </a:t>
            </a:r>
            <a:r>
              <a:rPr lang="tr-TR" dirty="0" smtClean="0"/>
              <a:t>almış olabilir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parçacığına özgü sinyalleri uygulamak zor mu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İş </a:t>
            </a:r>
            <a:r>
              <a:rPr lang="tr-TR" dirty="0"/>
              <a:t>parçacıkları kullanıcı alanındaysa, çekirdek doğru iş parçacığını adresleyemez.</a:t>
            </a:r>
          </a:p>
        </p:txBody>
      </p:sp>
    </p:spTree>
    <p:extLst>
      <p:ext uri="{BB962C8B-B14F-4D97-AF65-F5344CB8AC3E}">
        <p14:creationId xmlns:p14="http://schemas.microsoft.com/office/powerpoint/2010/main" val="65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Kullanılma Nedeni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Sistem çağrılarını </a:t>
            </a:r>
            <a:r>
              <a:rPr lang="tr-TR" dirty="0" err="1" smtClean="0"/>
              <a:t>bloklayarak</a:t>
            </a:r>
            <a:r>
              <a:rPr lang="tr-TR" dirty="0" smtClean="0"/>
              <a:t> paralelliği </a:t>
            </a:r>
            <a:r>
              <a:rPr lang="tr-TR" dirty="0"/>
              <a:t>(web sunucusu) </a:t>
            </a:r>
            <a:r>
              <a:rPr lang="tr-TR" dirty="0" smtClean="0"/>
              <a:t>etkinleştirir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parçacıkları oluşturmak ve yok etmek, </a:t>
            </a:r>
            <a:r>
              <a:rPr lang="tr-TR" dirty="0" smtClean="0"/>
              <a:t>süreçlerden daha hızlıdır</a:t>
            </a:r>
          </a:p>
          <a:p>
            <a:r>
              <a:rPr lang="tr-TR" dirty="0" smtClean="0"/>
              <a:t>Çoklu çekirdekli sistemler </a:t>
            </a:r>
            <a:r>
              <a:rPr lang="tr-TR" dirty="0"/>
              <a:t>için </a:t>
            </a:r>
            <a:r>
              <a:rPr lang="tr-TR" dirty="0" smtClean="0"/>
              <a:t>doğal</a:t>
            </a:r>
          </a:p>
          <a:p>
            <a:r>
              <a:rPr lang="tr-TR" dirty="0" smtClean="0"/>
              <a:t>Kolay </a:t>
            </a:r>
            <a:r>
              <a:rPr lang="tr-TR" dirty="0"/>
              <a:t>programlama modeli</a:t>
            </a:r>
          </a:p>
        </p:txBody>
      </p:sp>
    </p:spTree>
    <p:extLst>
      <p:ext uri="{BB962C8B-B14F-4D97-AF65-F5344CB8AC3E}">
        <p14:creationId xmlns:p14="http://schemas.microsoft.com/office/powerpoint/2010/main" val="3374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Kullanıcı </a:t>
            </a:r>
            <a:r>
              <a:rPr lang="tr-TR" dirty="0" smtClean="0"/>
              <a:t>duyarlılığı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iş parçacığı bloke olduğunda, diğeri kullanıcı G/Ç'sini </a:t>
            </a:r>
            <a:r>
              <a:rPr lang="tr-TR" dirty="0" smtClean="0"/>
              <a:t>işleyebilir. Ancak</a:t>
            </a:r>
            <a:r>
              <a:rPr lang="tr-TR" dirty="0"/>
              <a:t>: iş parçacığı uygulamasına </a:t>
            </a:r>
            <a:r>
              <a:rPr lang="tr-TR" dirty="0" smtClean="0"/>
              <a:t>bağlı</a:t>
            </a:r>
          </a:p>
          <a:p>
            <a:r>
              <a:rPr lang="tr-TR" dirty="0" smtClean="0"/>
              <a:t>Kaynak </a:t>
            </a:r>
            <a:r>
              <a:rPr lang="tr-TR" dirty="0"/>
              <a:t>paylaşımı: </a:t>
            </a:r>
            <a:r>
              <a:rPr lang="tr-TR" dirty="0" smtClean="0"/>
              <a:t>ekonomi</a:t>
            </a:r>
          </a:p>
          <a:p>
            <a:pPr lvl="1"/>
            <a:r>
              <a:rPr lang="tr-TR" dirty="0" smtClean="0"/>
              <a:t>Bellek </a:t>
            </a:r>
            <a:r>
              <a:rPr lang="tr-TR" dirty="0"/>
              <a:t>paylaşılır (yani adres alanı paylaşılır</a:t>
            </a:r>
            <a:r>
              <a:rPr lang="tr-TR" dirty="0" smtClean="0"/>
              <a:t>), Açık </a:t>
            </a:r>
            <a:r>
              <a:rPr lang="tr-TR" dirty="0"/>
              <a:t>dosyalar, </a:t>
            </a:r>
            <a:r>
              <a:rPr lang="tr-TR" dirty="0" smtClean="0"/>
              <a:t>soketler</a:t>
            </a:r>
          </a:p>
          <a:p>
            <a:r>
              <a:rPr lang="tr-TR" dirty="0" smtClean="0"/>
              <a:t>Hız</a:t>
            </a:r>
          </a:p>
          <a:p>
            <a:pPr lvl="1"/>
            <a:r>
              <a:rPr lang="tr-TR" dirty="0" smtClean="0"/>
              <a:t>İş parçacığı oluşturma süreç </a:t>
            </a:r>
            <a:r>
              <a:rPr lang="tr-TR" dirty="0"/>
              <a:t>oluşturmaya göre yaklaşık 30 kat daha </a:t>
            </a:r>
            <a:r>
              <a:rPr lang="tr-TR" dirty="0" smtClean="0"/>
              <a:t>hızlı, bağlam geçişi 5 </a:t>
            </a:r>
            <a:r>
              <a:rPr lang="tr-TR" dirty="0"/>
              <a:t>kat daha hızlı </a:t>
            </a:r>
            <a:endParaRPr lang="tr-TR" dirty="0" smtClean="0"/>
          </a:p>
          <a:p>
            <a:r>
              <a:rPr lang="tr-TR" dirty="0" smtClean="0"/>
              <a:t>Donanım </a:t>
            </a:r>
            <a:r>
              <a:rPr lang="tr-TR" dirty="0"/>
              <a:t>paralelliğinden </a:t>
            </a:r>
            <a:r>
              <a:rPr lang="tr-TR" dirty="0" smtClean="0"/>
              <a:t>yararlanma</a:t>
            </a:r>
          </a:p>
          <a:p>
            <a:pPr lvl="1"/>
            <a:r>
              <a:rPr lang="tr-TR" dirty="0" smtClean="0"/>
              <a:t>Ağır süreçler, çoklu </a:t>
            </a:r>
            <a:r>
              <a:rPr lang="tr-TR" dirty="0"/>
              <a:t>işlemcili mimarilerden de faydalanabilir</a:t>
            </a:r>
          </a:p>
        </p:txBody>
      </p:sp>
    </p:spTree>
    <p:extLst>
      <p:ext uri="{BB962C8B-B14F-4D97-AF65-F5344CB8AC3E}">
        <p14:creationId xmlns:p14="http://schemas.microsoft.com/office/powerpoint/2010/main" val="14449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Parçacıklarının </a:t>
            </a:r>
            <a:r>
              <a:rPr lang="tr-TR" dirty="0" smtClean="0"/>
              <a:t>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Senkronizasyon</a:t>
            </a:r>
          </a:p>
          <a:p>
            <a:pPr lvl="1"/>
            <a:r>
              <a:rPr lang="tr-TR" dirty="0"/>
              <a:t>P</a:t>
            </a:r>
            <a:r>
              <a:rPr lang="tr-TR" dirty="0" smtClean="0"/>
              <a:t>aylaşımlı bellek ve değişkenlere </a:t>
            </a:r>
            <a:r>
              <a:rPr lang="tr-TR" dirty="0"/>
              <a:t>erişim kontrol edilmelidir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Program </a:t>
            </a:r>
            <a:r>
              <a:rPr lang="tr-TR" dirty="0"/>
              <a:t>koduna karmaşıklık, hatalar </a:t>
            </a:r>
            <a:r>
              <a:rPr lang="tr-TR" dirty="0" smtClean="0"/>
              <a:t>ekleyebilir. Yarış </a:t>
            </a:r>
            <a:r>
              <a:rPr lang="tr-TR" dirty="0"/>
              <a:t>koşullarından, kilitlenmelerden ve diğer sorunlardan kaçınmak </a:t>
            </a:r>
            <a:r>
              <a:rPr lang="tr-TR" dirty="0" smtClean="0"/>
              <a:t>gerekir</a:t>
            </a:r>
          </a:p>
          <a:p>
            <a:r>
              <a:rPr lang="tr-TR" dirty="0" smtClean="0"/>
              <a:t>Bağımsızlık eksikliği</a:t>
            </a:r>
          </a:p>
          <a:p>
            <a:pPr lvl="1"/>
            <a:r>
              <a:rPr lang="tr-TR" dirty="0" smtClean="0"/>
              <a:t>Ağır </a:t>
            </a:r>
            <a:r>
              <a:rPr lang="tr-TR" dirty="0"/>
              <a:t>Ağırlık </a:t>
            </a:r>
            <a:r>
              <a:rPr lang="tr-TR" dirty="0" smtClean="0"/>
              <a:t>İşlemde </a:t>
            </a:r>
            <a:r>
              <a:rPr lang="tr-TR" dirty="0"/>
              <a:t>(HWP) </a:t>
            </a:r>
            <a:r>
              <a:rPr lang="tr-TR" dirty="0" smtClean="0"/>
              <a:t>iş parçacıkları bağımsız değildir</a:t>
            </a:r>
          </a:p>
          <a:p>
            <a:pPr lvl="1"/>
            <a:r>
              <a:rPr lang="tr-TR" dirty="0" smtClean="0"/>
              <a:t>RAM </a:t>
            </a:r>
            <a:r>
              <a:rPr lang="tr-TR" dirty="0"/>
              <a:t>adres </a:t>
            </a:r>
            <a:r>
              <a:rPr lang="tr-TR" dirty="0" smtClean="0"/>
              <a:t>uzayı paylaşıldığından bellek </a:t>
            </a:r>
            <a:r>
              <a:rPr lang="tr-TR" dirty="0"/>
              <a:t>koruması </a:t>
            </a:r>
            <a:r>
              <a:rPr lang="tr-TR" dirty="0" smtClean="0"/>
              <a:t>yoktur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iş parçacığının </a:t>
            </a:r>
            <a:r>
              <a:rPr lang="tr-TR" dirty="0" smtClean="0"/>
              <a:t>yığınları bellekte ayrı yerde olması amaçlanır, </a:t>
            </a:r>
            <a:r>
              <a:rPr lang="tr-TR" dirty="0"/>
              <a:t>ancak bir iş parçacığının </a:t>
            </a:r>
            <a:r>
              <a:rPr lang="tr-TR" dirty="0" smtClean="0"/>
              <a:t>hatası nedeniyle </a:t>
            </a:r>
            <a:r>
              <a:rPr lang="tr-TR" dirty="0"/>
              <a:t>başka bir iş parçacığının yığınının üzerine </a:t>
            </a:r>
            <a:r>
              <a:rPr lang="tr-TR" dirty="0" smtClean="0"/>
              <a:t>yazma yapılabilir.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Süreç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Dört programın çoklu programlanması. (b) Birbirinden bağımsız dört ardışık sürecin kavramsal modeli. (c) Aynı anda </a:t>
            </a:r>
            <a:r>
              <a:rPr lang="tr-TR" dirty="0" smtClean="0"/>
              <a:t>bir </a:t>
            </a:r>
            <a:r>
              <a:rPr lang="tr-TR" dirty="0"/>
              <a:t>program etkindir.</a:t>
            </a:r>
          </a:p>
        </p:txBody>
      </p:sp>
      <p:pic>
        <p:nvPicPr>
          <p:cNvPr id="4" name="Picture 6" descr="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95994"/>
            <a:ext cx="9298577" cy="29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Üç </a:t>
            </a:r>
            <a:r>
              <a:rPr lang="tr-TR" dirty="0" smtClean="0"/>
              <a:t>problem</a:t>
            </a:r>
          </a:p>
          <a:p>
            <a:pPr lvl="1"/>
            <a:r>
              <a:rPr lang="tr-TR" dirty="0" smtClean="0"/>
              <a:t>Gerçekte nasıl yapılacak</a:t>
            </a:r>
          </a:p>
          <a:p>
            <a:pPr lvl="1"/>
            <a:r>
              <a:rPr lang="tr-TR" dirty="0" smtClean="0"/>
              <a:t>Süreç </a:t>
            </a:r>
            <a:r>
              <a:rPr lang="tr-TR" dirty="0"/>
              <a:t>çakışmalarıyla nasıl başa çıkılır (aynı koltuk için 2 havayolu rezervasyonu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Bağımlılıklar </a:t>
            </a:r>
            <a:r>
              <a:rPr lang="tr-TR" dirty="0"/>
              <a:t>mevcutken doğru sıralama nasıl </a:t>
            </a:r>
            <a:r>
              <a:rPr lang="tr-TR" dirty="0" smtClean="0"/>
              <a:t>yapılır, silahı </a:t>
            </a:r>
            <a:r>
              <a:rPr lang="tr-TR" dirty="0"/>
              <a:t>ateşlemeden önce nişan </a:t>
            </a:r>
            <a:r>
              <a:rPr lang="tr-TR" dirty="0" smtClean="0"/>
              <a:t>alınması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Yarış durumu: iki süreç aynı bellek alanına aynı anda erişmek istediğinde</a:t>
            </a:r>
            <a:endParaRPr lang="tr-TR" dirty="0"/>
          </a:p>
        </p:txBody>
      </p:sp>
      <p:pic>
        <p:nvPicPr>
          <p:cNvPr id="4" name="Picture 4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75313"/>
            <a:ext cx="492125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927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Önerilen Çözümler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Kesmeleri devre </a:t>
            </a:r>
            <a:r>
              <a:rPr lang="tr-TR" dirty="0"/>
              <a:t>dışı </a:t>
            </a:r>
            <a:r>
              <a:rPr lang="tr-TR" dirty="0" smtClean="0"/>
              <a:t>bırakma (</a:t>
            </a:r>
            <a:r>
              <a:rPr lang="tr-TR" dirty="0" err="1" smtClean="0"/>
              <a:t>disabling</a:t>
            </a:r>
            <a:r>
              <a:rPr lang="tr-TR" dirty="0" smtClean="0"/>
              <a:t> </a:t>
            </a:r>
            <a:r>
              <a:rPr lang="tr-TR" dirty="0" err="1" smtClean="0"/>
              <a:t>interrupts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/>
              <a:t>Kilit </a:t>
            </a:r>
            <a:r>
              <a:rPr lang="tr-TR" dirty="0" smtClean="0"/>
              <a:t>değişkenleri (</a:t>
            </a:r>
            <a:r>
              <a:rPr lang="tr-TR" dirty="0" err="1" smtClean="0"/>
              <a:t>lock</a:t>
            </a:r>
            <a:r>
              <a:rPr lang="tr-TR" dirty="0" smtClean="0"/>
              <a:t> </a:t>
            </a:r>
            <a:r>
              <a:rPr lang="tr-TR" dirty="0" err="1" smtClean="0"/>
              <a:t>variables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smtClean="0"/>
              <a:t>Sıkı değişim (</a:t>
            </a:r>
            <a:r>
              <a:rPr lang="tr-TR" dirty="0" err="1" smtClean="0"/>
              <a:t>strict</a:t>
            </a:r>
            <a:r>
              <a:rPr lang="tr-TR" dirty="0" smtClean="0"/>
              <a:t> </a:t>
            </a:r>
            <a:r>
              <a:rPr lang="tr-TR" dirty="0" err="1" smtClean="0"/>
              <a:t>alternation</a:t>
            </a:r>
            <a:r>
              <a:rPr lang="tr-TR" dirty="0" smtClean="0"/>
              <a:t>)</a:t>
            </a:r>
            <a:endParaRPr lang="tr-TR" dirty="0"/>
          </a:p>
          <a:p>
            <a:r>
              <a:rPr lang="tr-TR" dirty="0" err="1"/>
              <a:t>Peterson'ın</a:t>
            </a:r>
            <a:r>
              <a:rPr lang="tr-TR" dirty="0"/>
              <a:t> </a:t>
            </a:r>
            <a:r>
              <a:rPr lang="tr-TR" dirty="0" smtClean="0"/>
              <a:t>çözümü</a:t>
            </a:r>
            <a:endParaRPr lang="tr-TR" dirty="0"/>
          </a:p>
          <a:p>
            <a:r>
              <a:rPr lang="tr-TR" dirty="0"/>
              <a:t>TSL </a:t>
            </a:r>
            <a:r>
              <a:rPr lang="tr-TR" dirty="0" smtClean="0"/>
              <a:t>komutu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8235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Kesmeleri Devre Dışı Bırakma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Fikir</a:t>
            </a:r>
            <a:r>
              <a:rPr lang="tr-TR" dirty="0"/>
              <a:t>: süreç kesmeleri devre dışı bırakır, kritik bölgeye girer, kritik bölgeden çıktığında kesmeleri etkinleştirir</a:t>
            </a:r>
          </a:p>
          <a:p>
            <a:r>
              <a:rPr lang="tr-TR" dirty="0"/>
              <a:t>Problemler </a:t>
            </a:r>
          </a:p>
          <a:p>
            <a:pPr lvl="1"/>
            <a:r>
              <a:rPr lang="tr-TR" dirty="0"/>
              <a:t>Süreç, kesmeleri devre dışı bırakamazsa sistem </a:t>
            </a:r>
            <a:r>
              <a:rPr lang="tr-TR" dirty="0" smtClean="0"/>
              <a:t>çöker</a:t>
            </a:r>
          </a:p>
          <a:p>
            <a:pPr lvl="1"/>
            <a:r>
              <a:rPr lang="tr-TR" dirty="0" err="1"/>
              <a:t>Clock</a:t>
            </a:r>
            <a:r>
              <a:rPr lang="tr-TR" dirty="0"/>
              <a:t> yalnızca bir kesme olduğundan, hiçbir CPU önalımı (</a:t>
            </a:r>
            <a:r>
              <a:rPr lang="tr-TR" dirty="0" err="1"/>
              <a:t>preemption</a:t>
            </a:r>
            <a:r>
              <a:rPr lang="tr-TR" dirty="0"/>
              <a:t> ) gerçekleşemez</a:t>
            </a:r>
            <a:r>
              <a:rPr lang="tr-TR" dirty="0" smtClean="0"/>
              <a:t>.</a:t>
            </a:r>
            <a:endParaRPr lang="tr-TR" dirty="0"/>
          </a:p>
          <a:p>
            <a:pPr lvl="1"/>
            <a:r>
              <a:rPr lang="tr-TR" dirty="0"/>
              <a:t>Kesmeleri devre dışı bırakmak çoklu çekirdekli sistemlerde </a:t>
            </a:r>
            <a:r>
              <a:rPr lang="tr-TR" dirty="0" smtClean="0"/>
              <a:t>çalışmaz</a:t>
            </a:r>
          </a:p>
          <a:p>
            <a:pPr lvl="1"/>
            <a:r>
              <a:rPr lang="tr-TR" dirty="0"/>
              <a:t>Kesmeleri devre dışı bırakmak, işletim sisteminin kendisi için yararlıdır, ancak kullanıcılar için değildir</a:t>
            </a:r>
          </a:p>
          <a:p>
            <a:pPr lvl="1"/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3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Kilit Değişkeni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Bir yazılım çözümü - Herkes bir kilidi paylaşır</a:t>
            </a:r>
          </a:p>
          <a:p>
            <a:pPr lvl="1"/>
            <a:r>
              <a:rPr lang="tr-TR" dirty="0"/>
              <a:t>Kilit 0 olduğunda, süreç 1'e çevirir ve kritik bölgeye girer.</a:t>
            </a:r>
          </a:p>
          <a:p>
            <a:pPr lvl="1"/>
            <a:r>
              <a:rPr lang="tr-TR" dirty="0"/>
              <a:t>Kritik bölgeden çıktığında, kilidi 0'a çevirir</a:t>
            </a:r>
          </a:p>
          <a:p>
            <a:r>
              <a:rPr lang="tr-TR" dirty="0"/>
              <a:t>Problem: Yarış durumu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veya daha fazla </a:t>
            </a:r>
            <a:r>
              <a:rPr lang="tr-TR" dirty="0" smtClean="0"/>
              <a:t>süreç, bazı </a:t>
            </a:r>
            <a:r>
              <a:rPr lang="tr-TR" dirty="0"/>
              <a:t>paylaşılan verileri okuyor veya yazıyor ve nihai sonuç </a:t>
            </a:r>
            <a:r>
              <a:rPr lang="tr-TR" dirty="0" smtClean="0"/>
              <a:t>hangisinin ne </a:t>
            </a:r>
            <a:r>
              <a:rPr lang="tr-TR" dirty="0"/>
              <a:t>zaman çalıştığına bağlı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Karşılıklı </a:t>
            </a:r>
            <a:r>
              <a:rPr lang="tr-TR" dirty="0" smtClean="0"/>
              <a:t>dışlama</a:t>
            </a:r>
          </a:p>
          <a:p>
            <a:pPr lvl="1"/>
            <a:r>
              <a:rPr lang="tr-TR" dirty="0" smtClean="0"/>
              <a:t>Birden </a:t>
            </a:r>
            <a:r>
              <a:rPr lang="tr-TR" dirty="0"/>
              <a:t>fazla işlemin paylaşılan verileri aynı anda okumasını ve yazmasını </a:t>
            </a:r>
            <a:r>
              <a:rPr lang="tr-TR" dirty="0" smtClean="0"/>
              <a:t>engelleme</a:t>
            </a:r>
          </a:p>
          <a:p>
            <a:r>
              <a:rPr lang="tr-TR" dirty="0"/>
              <a:t>K</a:t>
            </a:r>
            <a:r>
              <a:rPr lang="tr-TR" dirty="0" smtClean="0"/>
              <a:t>ritik bölge</a:t>
            </a:r>
          </a:p>
          <a:p>
            <a:pPr lvl="1"/>
            <a:r>
              <a:rPr lang="tr-TR" dirty="0" smtClean="0"/>
              <a:t>Programın </a:t>
            </a:r>
            <a:r>
              <a:rPr lang="tr-TR" dirty="0"/>
              <a:t>p</a:t>
            </a:r>
            <a:r>
              <a:rPr lang="tr-TR" dirty="0" smtClean="0"/>
              <a:t>aylaşılan alana erişim yaptığı kod bölümü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8967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Karşılıklı dışlama sağlamak için dört </a:t>
            </a:r>
            <a:r>
              <a:rPr lang="tr-TR" dirty="0" smtClean="0"/>
              <a:t>koşul</a:t>
            </a:r>
          </a:p>
          <a:p>
            <a:r>
              <a:rPr lang="tr-TR" dirty="0" smtClean="0"/>
              <a:t>İki süreç aynı anda kritik </a:t>
            </a:r>
            <a:r>
              <a:rPr lang="tr-TR" dirty="0"/>
              <a:t>bölgede </a:t>
            </a:r>
            <a:r>
              <a:rPr lang="tr-TR" dirty="0" smtClean="0"/>
              <a:t>olmamalı</a:t>
            </a:r>
          </a:p>
          <a:p>
            <a:r>
              <a:rPr lang="tr-TR" dirty="0" smtClean="0"/>
              <a:t>İşlemci hızı ve sayısı </a:t>
            </a:r>
            <a:r>
              <a:rPr lang="tr-TR" dirty="0"/>
              <a:t>hakkında varsayım </a:t>
            </a:r>
            <a:r>
              <a:rPr lang="tr-TR" dirty="0" smtClean="0"/>
              <a:t>yapılmamalı</a:t>
            </a:r>
          </a:p>
          <a:p>
            <a:r>
              <a:rPr lang="tr-TR" dirty="0" smtClean="0"/>
              <a:t>Kritik </a:t>
            </a:r>
            <a:r>
              <a:rPr lang="tr-TR" dirty="0"/>
              <a:t>bölgesinin dışında çalışan hiçbir </a:t>
            </a:r>
            <a:r>
              <a:rPr lang="tr-TR" dirty="0" smtClean="0"/>
              <a:t>süreç başka </a:t>
            </a:r>
            <a:r>
              <a:rPr lang="tr-TR" dirty="0"/>
              <a:t>bir </a:t>
            </a:r>
            <a:r>
              <a:rPr lang="tr-TR" dirty="0" smtClean="0"/>
              <a:t>süreci engellememeli</a:t>
            </a:r>
          </a:p>
          <a:p>
            <a:r>
              <a:rPr lang="tr-TR" dirty="0" smtClean="0"/>
              <a:t>Hiçbir </a:t>
            </a:r>
            <a:r>
              <a:rPr lang="tr-TR" dirty="0"/>
              <a:t>süreç kritik bölgesine girmek için sonsuza kadar </a:t>
            </a:r>
            <a:r>
              <a:rPr lang="tr-TR" dirty="0" smtClean="0"/>
              <a:t>beklememeli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39526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1898106"/>
            <a:ext cx="3695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19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 Kullanarak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12217"/>
            <a:ext cx="8305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52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Sıkı Değişim – </a:t>
            </a:r>
            <a:r>
              <a:rPr lang="tr-TR" dirty="0" err="1" smtClean="0"/>
              <a:t>Strict</a:t>
            </a:r>
            <a:r>
              <a:rPr lang="tr-TR" dirty="0" smtClean="0"/>
              <a:t> </a:t>
            </a:r>
            <a:r>
              <a:rPr lang="tr-TR" dirty="0" err="1" smtClean="0"/>
              <a:t>Alternation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Önce ben, sonra sen!</a:t>
            </a:r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544128"/>
            <a:ext cx="8820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0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Non-reproducible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Program 1: </a:t>
            </a:r>
            <a:r>
              <a:rPr lang="tr-TR" dirty="0" err="1" smtClean="0"/>
              <a:t>repeat</a:t>
            </a:r>
            <a:r>
              <a:rPr lang="tr-TR" dirty="0" smtClean="0"/>
              <a:t> n = n + 1;</a:t>
            </a:r>
          </a:p>
          <a:p>
            <a:pPr marL="0" indent="0">
              <a:buNone/>
            </a:pPr>
            <a:r>
              <a:rPr lang="tr-TR" dirty="0" smtClean="0"/>
              <a:t>Program 2: </a:t>
            </a:r>
            <a:r>
              <a:rPr lang="tr-TR" dirty="0" err="1" smtClean="0"/>
              <a:t>repeat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Yürütme sırası farklı olabilir.</a:t>
            </a:r>
          </a:p>
          <a:p>
            <a:r>
              <a:rPr lang="tr-TR" dirty="0"/>
              <a:t>n</a:t>
            </a:r>
            <a:r>
              <a:rPr lang="tr-TR" dirty="0" smtClean="0"/>
              <a:t> = n + 1;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r>
              <a:rPr lang="tr-TR" dirty="0" err="1"/>
              <a:t>print</a:t>
            </a:r>
            <a:r>
              <a:rPr lang="tr-TR" dirty="0"/>
              <a:t>(n); n = 0</a:t>
            </a:r>
            <a:r>
              <a:rPr lang="tr-TR" dirty="0" smtClean="0"/>
              <a:t>; </a:t>
            </a:r>
            <a:r>
              <a:rPr lang="tr-TR" dirty="0"/>
              <a:t>n = n + 1; </a:t>
            </a:r>
          </a:p>
          <a:p>
            <a:r>
              <a:rPr lang="tr-TR" dirty="0" err="1"/>
              <a:t>print</a:t>
            </a:r>
            <a:r>
              <a:rPr lang="tr-TR" dirty="0"/>
              <a:t>(n</a:t>
            </a:r>
            <a:r>
              <a:rPr lang="tr-TR" dirty="0" smtClean="0"/>
              <a:t>); </a:t>
            </a:r>
            <a:r>
              <a:rPr lang="tr-TR" dirty="0"/>
              <a:t>n = n + 1; n = 0;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4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Busy waiting</a:t>
            </a:r>
          </a:p>
          <a:p>
            <a:pPr lvl="1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değer</a:t>
            </a:r>
            <a:r>
              <a:rPr lang="tr-TR" dirty="0" smtClean="0"/>
              <a:t>e</a:t>
            </a:r>
            <a:r>
              <a:rPr lang="en-US" dirty="0" smtClean="0"/>
              <a:t> </a:t>
            </a:r>
            <a:r>
              <a:rPr lang="tr-TR" dirty="0" smtClean="0"/>
              <a:t>ulaşana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 smtClean="0"/>
              <a:t>etme</a:t>
            </a:r>
            <a:endParaRPr lang="tr-TR" dirty="0" smtClean="0"/>
          </a:p>
          <a:p>
            <a:pPr lvl="1"/>
            <a:endParaRPr lang="en-US" dirty="0"/>
          </a:p>
          <a:p>
            <a:r>
              <a:rPr lang="en-US" dirty="0"/>
              <a:t>Spin lock</a:t>
            </a:r>
          </a:p>
          <a:p>
            <a:pPr lvl="1"/>
            <a:r>
              <a:rPr lang="en-US" dirty="0" err="1"/>
              <a:t>Meşgul</a:t>
            </a:r>
            <a:r>
              <a:rPr lang="en-US" dirty="0"/>
              <a:t> </a:t>
            </a:r>
            <a:r>
              <a:rPr lang="en-US" dirty="0" err="1"/>
              <a:t>beklemeyi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kilit</a:t>
            </a:r>
            <a:r>
              <a:rPr lang="en-US" dirty="0"/>
              <a:t>, </a:t>
            </a: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kilidi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38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Peterson’un</a:t>
            </a:r>
            <a:r>
              <a:rPr lang="tr-TR" dirty="0" smtClean="0"/>
              <a:t> Çözümü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7" y="1412925"/>
            <a:ext cx="688022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TSL Komutu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1" y="2034767"/>
            <a:ext cx="8186737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XCHG Komutu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XCHG A,B;  a ve b değerlerini yer değiştir</a:t>
            </a:r>
            <a:endParaRPr lang="tr-TR" dirty="0"/>
          </a:p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10" descr="D:\b\b4\IBM\02-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086" y="2855211"/>
            <a:ext cx="9073727" cy="286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51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Uyuma ve Uyanma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Meşgul beklemenin </a:t>
            </a:r>
            <a:r>
              <a:rPr lang="tr-TR" dirty="0" smtClean="0"/>
              <a:t>dezavantajı</a:t>
            </a:r>
          </a:p>
          <a:p>
            <a:pPr lvl="1"/>
            <a:r>
              <a:rPr lang="tr-TR" dirty="0" smtClean="0"/>
              <a:t>Düşük </a:t>
            </a:r>
            <a:r>
              <a:rPr lang="tr-TR" dirty="0"/>
              <a:t>öncelikli bir süreç kritik </a:t>
            </a:r>
            <a:r>
              <a:rPr lang="tr-TR" dirty="0" smtClean="0"/>
              <a:t>bölgede iken, </a:t>
            </a:r>
          </a:p>
          <a:p>
            <a:pPr lvl="1"/>
            <a:r>
              <a:rPr lang="tr-TR" dirty="0" smtClean="0"/>
              <a:t>Yüksek </a:t>
            </a:r>
            <a:r>
              <a:rPr lang="tr-TR" dirty="0"/>
              <a:t>öncelikli bir süreç </a:t>
            </a:r>
            <a:r>
              <a:rPr lang="tr-TR" dirty="0" smtClean="0"/>
              <a:t>geldiğinde daha </a:t>
            </a:r>
            <a:r>
              <a:rPr lang="tr-TR" dirty="0"/>
              <a:t>düşük öncelikli süreci engeller, </a:t>
            </a:r>
            <a:endParaRPr lang="tr-TR" dirty="0" smtClean="0"/>
          </a:p>
          <a:p>
            <a:pPr lvl="1"/>
            <a:r>
              <a:rPr lang="tr-TR" dirty="0" err="1" smtClean="0"/>
              <a:t>Lock’tan</a:t>
            </a:r>
            <a:r>
              <a:rPr lang="tr-TR" dirty="0" smtClean="0"/>
              <a:t> dolayı meşgul </a:t>
            </a:r>
            <a:r>
              <a:rPr lang="tr-TR" dirty="0"/>
              <a:t>beklemede CPU'yu boşa </a:t>
            </a:r>
            <a:r>
              <a:rPr lang="tr-TR" dirty="0" smtClean="0"/>
              <a:t>harcar</a:t>
            </a:r>
            <a:r>
              <a:rPr lang="tr-TR" dirty="0"/>
              <a:t>, </a:t>
            </a:r>
            <a:endParaRPr lang="tr-TR" dirty="0" smtClean="0"/>
          </a:p>
          <a:p>
            <a:pPr lvl="1"/>
            <a:r>
              <a:rPr lang="tr-TR" dirty="0" smtClean="0"/>
              <a:t>Daha </a:t>
            </a:r>
            <a:r>
              <a:rPr lang="tr-TR" dirty="0"/>
              <a:t>düşük öncelikli </a:t>
            </a:r>
            <a:r>
              <a:rPr lang="tr-TR" dirty="0" smtClean="0"/>
              <a:t>süreç kritik bölge dışına çıkamaz</a:t>
            </a:r>
          </a:p>
          <a:p>
            <a:pPr lvl="1"/>
            <a:r>
              <a:rPr lang="tr-TR" dirty="0" smtClean="0"/>
              <a:t>Öncelikleri değiştirmek/ölümcül kilitlenme</a:t>
            </a:r>
          </a:p>
          <a:p>
            <a:pPr lvl="1"/>
            <a:endParaRPr lang="tr-TR" dirty="0"/>
          </a:p>
          <a:p>
            <a:r>
              <a:rPr lang="tr-TR" dirty="0" smtClean="0"/>
              <a:t>Meşgul </a:t>
            </a:r>
            <a:r>
              <a:rPr lang="tr-TR" dirty="0"/>
              <a:t>beklemek yerine </a:t>
            </a:r>
            <a:r>
              <a:rPr lang="tr-TR" dirty="0" smtClean="0"/>
              <a:t>bloke etme</a:t>
            </a:r>
          </a:p>
          <a:p>
            <a:pPr lvl="1"/>
            <a:r>
              <a:rPr lang="tr-TR" dirty="0" smtClean="0"/>
              <a:t>Önce Uyandır, sonra uyut (</a:t>
            </a:r>
            <a:r>
              <a:rPr lang="tr-TR" dirty="0" err="1" smtClean="0"/>
              <a:t>wake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, </a:t>
            </a:r>
            <a:r>
              <a:rPr lang="tr-TR" dirty="0" err="1" smtClean="0"/>
              <a:t>sleep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41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 Tüketici 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işlem ortak, sabit boyutlu bir arabelleği </a:t>
            </a:r>
            <a:r>
              <a:rPr lang="tr-TR" dirty="0" smtClean="0"/>
              <a:t>paylaşmakta</a:t>
            </a:r>
          </a:p>
          <a:p>
            <a:r>
              <a:rPr lang="tr-TR" dirty="0" smtClean="0"/>
              <a:t>Üretici </a:t>
            </a:r>
            <a:r>
              <a:rPr lang="tr-TR" dirty="0"/>
              <a:t>arabelleğe </a:t>
            </a:r>
            <a:r>
              <a:rPr lang="tr-TR" dirty="0" smtClean="0"/>
              <a:t>veri yazar</a:t>
            </a:r>
          </a:p>
          <a:p>
            <a:r>
              <a:rPr lang="tr-TR" dirty="0" smtClean="0"/>
              <a:t>Tüketici </a:t>
            </a:r>
            <a:r>
              <a:rPr lang="tr-TR" dirty="0"/>
              <a:t>arabellekten </a:t>
            </a:r>
            <a:r>
              <a:rPr lang="tr-TR" dirty="0" smtClean="0"/>
              <a:t>veri okur</a:t>
            </a:r>
          </a:p>
          <a:p>
            <a:endParaRPr lang="tr-TR" dirty="0"/>
          </a:p>
          <a:p>
            <a:r>
              <a:rPr lang="tr-TR" dirty="0" smtClean="0"/>
              <a:t>Basit </a:t>
            </a:r>
            <a:r>
              <a:rPr lang="tr-TR" dirty="0"/>
              <a:t>bir çözüm</a:t>
            </a:r>
          </a:p>
        </p:txBody>
      </p:sp>
    </p:spTree>
    <p:extLst>
      <p:ext uri="{BB962C8B-B14F-4D97-AF65-F5344CB8AC3E}">
        <p14:creationId xmlns:p14="http://schemas.microsoft.com/office/powerpoint/2010/main" val="22815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Ölümcül 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81" y="1619275"/>
            <a:ext cx="5913437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1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Kaybı Sorunu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Paylaşılan değişken: </a:t>
            </a:r>
            <a:r>
              <a:rPr lang="tr-TR" dirty="0" smtClean="0"/>
              <a:t>sayaç</a:t>
            </a:r>
          </a:p>
          <a:p>
            <a:r>
              <a:rPr lang="tr-TR" dirty="0" smtClean="0"/>
              <a:t>Eşzamanlılıktan </a:t>
            </a:r>
            <a:r>
              <a:rPr lang="tr-TR" dirty="0"/>
              <a:t>kaynaklanan </a:t>
            </a:r>
            <a:r>
              <a:rPr lang="tr-TR" dirty="0" smtClean="0"/>
              <a:t>sorun</a:t>
            </a:r>
          </a:p>
          <a:p>
            <a:r>
              <a:rPr lang="tr-TR" dirty="0" smtClean="0"/>
              <a:t>Tüketici </a:t>
            </a:r>
            <a:r>
              <a:rPr lang="tr-TR" dirty="0"/>
              <a:t>0 ile </a:t>
            </a:r>
            <a:r>
              <a:rPr lang="tr-TR" dirty="0" smtClean="0"/>
              <a:t>sayaç değişkenini okuduğunda; </a:t>
            </a:r>
            <a:r>
              <a:rPr lang="tr-TR" dirty="0"/>
              <a:t>ancak zamanında uykuya </a:t>
            </a:r>
            <a:r>
              <a:rPr lang="tr-TR" dirty="0" smtClean="0"/>
              <a:t>geçmediğinde, </a:t>
            </a:r>
            <a:r>
              <a:rPr lang="tr-TR" dirty="0"/>
              <a:t>sinyal kaybolacaktır.</a:t>
            </a:r>
          </a:p>
        </p:txBody>
      </p:sp>
    </p:spTree>
    <p:extLst>
      <p:ext uri="{BB962C8B-B14F-4D97-AF65-F5344CB8AC3E}">
        <p14:creationId xmlns:p14="http://schemas.microsoft.com/office/powerpoint/2010/main" val="2378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Dijkstra</a:t>
            </a:r>
            <a:r>
              <a:rPr lang="tr-TR" dirty="0"/>
              <a:t> tarafından </a:t>
            </a:r>
            <a:r>
              <a:rPr lang="tr-TR" dirty="0" smtClean="0"/>
              <a:t>önerilen </a:t>
            </a:r>
            <a:r>
              <a:rPr lang="tr-TR" dirty="0"/>
              <a:t>yeni bir değişken türü </a:t>
            </a:r>
            <a:endParaRPr lang="tr-TR" dirty="0" smtClean="0"/>
          </a:p>
          <a:p>
            <a:r>
              <a:rPr lang="tr-TR" dirty="0" smtClean="0"/>
              <a:t>Atomik Eylem, tek ve bölünmez</a:t>
            </a:r>
          </a:p>
          <a:p>
            <a:r>
              <a:rPr lang="tr-TR" dirty="0" err="1" smtClean="0"/>
              <a:t>Down</a:t>
            </a:r>
            <a:r>
              <a:rPr lang="tr-TR" dirty="0" smtClean="0"/>
              <a:t> </a:t>
            </a:r>
            <a:r>
              <a:rPr lang="tr-TR" dirty="0"/>
              <a:t>(P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değeri 0 ise uyku, değilse </a:t>
            </a:r>
            <a:r>
              <a:rPr lang="tr-TR" dirty="0"/>
              <a:t>değeri </a:t>
            </a:r>
            <a:r>
              <a:rPr lang="tr-TR" dirty="0" smtClean="0"/>
              <a:t>azalt </a:t>
            </a:r>
            <a:r>
              <a:rPr lang="tr-TR" dirty="0"/>
              <a:t>ve devam </a:t>
            </a:r>
            <a:r>
              <a:rPr lang="tr-TR" dirty="0" smtClean="0"/>
              <a:t>et</a:t>
            </a:r>
          </a:p>
          <a:p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/>
              <a:t>(v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</a:t>
            </a:r>
          </a:p>
          <a:p>
            <a:pPr lvl="1"/>
            <a:r>
              <a:rPr lang="tr-TR" dirty="0" smtClean="0"/>
              <a:t>Süreçler </a:t>
            </a:r>
            <a:r>
              <a:rPr lang="tr-TR" dirty="0"/>
              <a:t>semaforda bekliyorsa, işletim sistemi devam etmeyi seçecek ve düşüşünü tamamlayacaktır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Kaynak </a:t>
            </a:r>
            <a:r>
              <a:rPr lang="tr-TR" dirty="0"/>
              <a:t>sayısının bir işareti </a:t>
            </a:r>
            <a:r>
              <a:rPr lang="tr-TR"/>
              <a:t>olarak </a:t>
            </a:r>
            <a:r>
              <a:rPr lang="tr-TR" smtClean="0"/>
              <a:t>farz edilir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1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Full: </a:t>
            </a:r>
            <a:r>
              <a:rPr lang="tr-TR" dirty="0"/>
              <a:t>dolu yuvaların </a:t>
            </a:r>
            <a:r>
              <a:rPr lang="tr-TR" dirty="0" smtClean="0"/>
              <a:t>sayısı, </a:t>
            </a:r>
            <a:r>
              <a:rPr lang="tr-TR" dirty="0"/>
              <a:t>başlangıç değeri </a:t>
            </a:r>
            <a:r>
              <a:rPr lang="tr-TR" dirty="0" smtClean="0"/>
              <a:t>0</a:t>
            </a:r>
          </a:p>
          <a:p>
            <a:r>
              <a:rPr lang="tr-TR" dirty="0" err="1" smtClean="0"/>
              <a:t>Empty</a:t>
            </a:r>
            <a:r>
              <a:rPr lang="tr-TR" dirty="0" smtClean="0"/>
              <a:t>: </a:t>
            </a:r>
            <a:r>
              <a:rPr lang="tr-TR" dirty="0"/>
              <a:t>boş </a:t>
            </a:r>
            <a:r>
              <a:rPr lang="tr-TR" dirty="0" smtClean="0"/>
              <a:t>yuvaların sayısı, </a:t>
            </a:r>
            <a:r>
              <a:rPr lang="tr-TR" dirty="0"/>
              <a:t>başlangıç değeri </a:t>
            </a:r>
            <a:r>
              <a:rPr lang="tr-TR" dirty="0" smtClean="0"/>
              <a:t>N</a:t>
            </a:r>
          </a:p>
          <a:p>
            <a:r>
              <a:rPr lang="tr-TR" dirty="0" err="1" smtClean="0"/>
              <a:t>Mutex</a:t>
            </a:r>
            <a:r>
              <a:rPr lang="tr-TR" dirty="0"/>
              <a:t>: </a:t>
            </a:r>
            <a:r>
              <a:rPr lang="tr-TR" dirty="0" smtClean="0"/>
              <a:t>arabelleğe (</a:t>
            </a:r>
            <a:r>
              <a:rPr lang="tr-TR" dirty="0" err="1" smtClean="0"/>
              <a:t>buffer</a:t>
            </a:r>
            <a:r>
              <a:rPr lang="tr-TR" dirty="0" smtClean="0"/>
              <a:t>) </a:t>
            </a:r>
            <a:r>
              <a:rPr lang="tr-TR" dirty="0"/>
              <a:t>aynı anda erişimi </a:t>
            </a:r>
            <a:r>
              <a:rPr lang="tr-TR" dirty="0" smtClean="0"/>
              <a:t>engeller, </a:t>
            </a:r>
            <a:r>
              <a:rPr lang="tr-TR" dirty="0"/>
              <a:t>başlangıç değeri 0 (ikili semafor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smtClean="0"/>
              <a:t>Senkronizasyon/karşılıklı </a:t>
            </a:r>
            <a:r>
              <a:rPr lang="tr-TR" dirty="0"/>
              <a:t>dışlama</a:t>
            </a:r>
          </a:p>
        </p:txBody>
      </p:sp>
    </p:spTree>
    <p:extLst>
      <p:ext uri="{BB962C8B-B14F-4D97-AF65-F5344CB8AC3E}">
        <p14:creationId xmlns:p14="http://schemas.microsoft.com/office/powerpoint/2010/main" val="9934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ve </a:t>
            </a:r>
            <a:r>
              <a:rPr lang="tr-TR" dirty="0"/>
              <a:t>Program Arasındaki Farklar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Program</a:t>
            </a:r>
            <a:r>
              <a:rPr lang="tr-TR" dirty="0"/>
              <a:t>, bilgisayar kodlarının bir </a:t>
            </a:r>
            <a:r>
              <a:rPr lang="tr-TR" dirty="0" smtClean="0"/>
              <a:t>koleksiyonudur </a:t>
            </a:r>
            <a:r>
              <a:rPr lang="tr-TR" dirty="0"/>
              <a:t>ve çalıştırılabilir bir </a:t>
            </a:r>
            <a:r>
              <a:rPr lang="tr-TR" dirty="0" smtClean="0"/>
              <a:t>dosya halindedir.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program, bir </a:t>
            </a:r>
            <a:r>
              <a:rPr lang="tr-TR" dirty="0" smtClean="0"/>
              <a:t>süreç </a:t>
            </a:r>
            <a:r>
              <a:rPr lang="tr-TR" dirty="0"/>
              <a:t>oluşturulduğunda </a:t>
            </a:r>
            <a:r>
              <a:rPr lang="tr-TR" dirty="0" smtClean="0"/>
              <a:t>çalıştırılır.</a:t>
            </a:r>
          </a:p>
          <a:p>
            <a:r>
              <a:rPr lang="tr-TR" dirty="0" smtClean="0"/>
              <a:t>Süreçler bellekte yer kaplar.</a:t>
            </a:r>
            <a:endParaRPr lang="tr-TR" dirty="0"/>
          </a:p>
          <a:p>
            <a:r>
              <a:rPr lang="tr-TR" dirty="0"/>
              <a:t>Bir program birden fazla </a:t>
            </a:r>
            <a:r>
              <a:rPr lang="tr-TR" dirty="0" smtClean="0"/>
              <a:t>süreç oluşturabilir </a:t>
            </a:r>
            <a:r>
              <a:rPr lang="tr-TR" dirty="0"/>
              <a:t>ve her </a:t>
            </a:r>
            <a:r>
              <a:rPr lang="tr-TR" dirty="0" smtClean="0"/>
              <a:t>süreç ayrı sistem kaynakları </a:t>
            </a:r>
            <a:r>
              <a:rPr lang="tr-TR" dirty="0"/>
              <a:t>kullanır.</a:t>
            </a:r>
          </a:p>
          <a:p>
            <a:r>
              <a:rPr lang="tr-TR" dirty="0" smtClean="0"/>
              <a:t>Süreçler </a:t>
            </a:r>
            <a:r>
              <a:rPr lang="tr-TR" dirty="0"/>
              <a:t>arasında haberleşme, </a:t>
            </a:r>
            <a:r>
              <a:rPr lang="tr-TR" dirty="0" smtClean="0"/>
              <a:t>veri </a:t>
            </a:r>
            <a:r>
              <a:rPr lang="tr-TR" dirty="0"/>
              <a:t>paylaşımı ve </a:t>
            </a:r>
            <a:r>
              <a:rPr lang="tr-TR" dirty="0" smtClean="0"/>
              <a:t>iş </a:t>
            </a:r>
            <a:r>
              <a:rPr lang="tr-TR" dirty="0"/>
              <a:t>bölümü gerçekleşebilir.</a:t>
            </a:r>
          </a:p>
        </p:txBody>
      </p:sp>
    </p:spTree>
    <p:extLst>
      <p:ext uri="{BB962C8B-B14F-4D97-AF65-F5344CB8AC3E}">
        <p14:creationId xmlns:p14="http://schemas.microsoft.com/office/powerpoint/2010/main" val="3748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1" y="2373132"/>
            <a:ext cx="12002198" cy="41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mutex_lock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mutex_unlock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53" y="2204447"/>
            <a:ext cx="9413293" cy="363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0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Bazı </a:t>
            </a:r>
            <a:r>
              <a:rPr lang="tr-TR" dirty="0" err="1" smtClean="0"/>
              <a:t>Pthreads</a:t>
            </a:r>
            <a:r>
              <a:rPr lang="tr-TR" dirty="0" smtClean="0"/>
              <a:t>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2" y="2460127"/>
            <a:ext cx="748347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5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</a:t>
            </a:r>
            <a:r>
              <a:rPr lang="tr-TR" dirty="0" err="1"/>
              <a:t>Pthreads</a:t>
            </a:r>
            <a:r>
              <a:rPr lang="tr-TR" dirty="0"/>
              <a:t>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525577"/>
            <a:ext cx="86010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1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Pthreads</a:t>
            </a:r>
            <a:r>
              <a:rPr lang="tr-TR" dirty="0" smtClean="0"/>
              <a:t> </a:t>
            </a:r>
            <a:r>
              <a:rPr lang="tr-TR" dirty="0" err="1" smtClean="0"/>
              <a:t>Mutex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7" descr="02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26" y="1825625"/>
            <a:ext cx="3981347" cy="494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 (</a:t>
            </a:r>
            <a:r>
              <a:rPr lang="tr-TR" dirty="0" err="1" smtClean="0"/>
              <a:t>Monitors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Muteksleri</a:t>
            </a:r>
            <a:r>
              <a:rPr lang="tr-TR" dirty="0"/>
              <a:t> ve koşul değişkenlerini kullanarak işleri karıştırmak kolaydır. Küçük hatalar felaketlere neden olur</a:t>
            </a:r>
            <a:r>
              <a:rPr lang="tr-TR" dirty="0" smtClean="0"/>
              <a:t>.</a:t>
            </a:r>
          </a:p>
          <a:p>
            <a:r>
              <a:rPr lang="tr-TR" dirty="0" err="1" smtClean="0"/>
              <a:t>Semaforlu</a:t>
            </a:r>
            <a:r>
              <a:rPr lang="tr-TR" dirty="0" smtClean="0"/>
              <a:t> </a:t>
            </a:r>
            <a:r>
              <a:rPr lang="tr-TR" dirty="0"/>
              <a:t>üretici </a:t>
            </a:r>
            <a:r>
              <a:rPr lang="tr-TR" dirty="0" smtClean="0"/>
              <a:t>tüketici kodundaki </a:t>
            </a:r>
            <a:r>
              <a:rPr lang="tr-TR" dirty="0"/>
              <a:t>iki </a:t>
            </a:r>
            <a:r>
              <a:rPr lang="tr-TR" dirty="0" err="1" smtClean="0"/>
              <a:t>down</a:t>
            </a:r>
            <a:r>
              <a:rPr lang="tr-TR" dirty="0" smtClean="0"/>
              <a:t> fonksiyonunun yer </a:t>
            </a:r>
            <a:r>
              <a:rPr lang="tr-TR" dirty="0"/>
              <a:t>değiştirmesi kilitlenmeye neden </a:t>
            </a:r>
            <a:r>
              <a:rPr lang="tr-TR" dirty="0" smtClean="0"/>
              <a:t>olur</a:t>
            </a:r>
          </a:p>
          <a:p>
            <a:r>
              <a:rPr lang="tr-TR" dirty="0" smtClean="0"/>
              <a:t>Gözleyici, </a:t>
            </a:r>
            <a:r>
              <a:rPr lang="tr-TR" dirty="0"/>
              <a:t>karşılıklı dışlama ve </a:t>
            </a:r>
            <a:r>
              <a:rPr lang="tr-TR" dirty="0" smtClean="0"/>
              <a:t>bloke etme mekanizmasını </a:t>
            </a:r>
            <a:r>
              <a:rPr lang="tr-TR" dirty="0"/>
              <a:t>uygulayan bir dil yapısıdır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Gözleyici, </a:t>
            </a:r>
            <a:r>
              <a:rPr lang="tr-TR" dirty="0"/>
              <a:t>bir "modül" içinde gruplandırılmış {prosedürler, veri yapıları ve değişkenlerden} </a:t>
            </a:r>
            <a:r>
              <a:rPr lang="tr-TR" dirty="0" smtClean="0"/>
              <a:t>oluşur</a:t>
            </a:r>
          </a:p>
          <a:p>
            <a:r>
              <a:rPr lang="tr-TR" dirty="0" smtClean="0"/>
              <a:t>Bir </a:t>
            </a:r>
            <a:r>
              <a:rPr lang="tr-TR" dirty="0"/>
              <a:t>işlem, </a:t>
            </a:r>
            <a:r>
              <a:rPr lang="tr-TR" dirty="0" smtClean="0"/>
              <a:t>gözleyicinin içindeki </a:t>
            </a:r>
            <a:r>
              <a:rPr lang="tr-TR" dirty="0"/>
              <a:t>prosedürleri çağırabilir, </a:t>
            </a:r>
            <a:r>
              <a:rPr lang="tr-TR"/>
              <a:t>ancak </a:t>
            </a:r>
            <a:r>
              <a:rPr lang="tr-TR" smtClean="0"/>
              <a:t>içindeki </a:t>
            </a:r>
            <a:r>
              <a:rPr lang="tr-TR" dirty="0"/>
              <a:t>öğelere doğrudan erişemez.</a:t>
            </a:r>
          </a:p>
        </p:txBody>
      </p:sp>
    </p:spTree>
    <p:extLst>
      <p:ext uri="{BB962C8B-B14F-4D97-AF65-F5344CB8AC3E}">
        <p14:creationId xmlns:p14="http://schemas.microsoft.com/office/powerpoint/2010/main" val="4055995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6" descr="D:\b\b4\IBM\02-3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887" y="1825625"/>
            <a:ext cx="3832225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0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Karşılıklı </a:t>
            </a:r>
            <a:r>
              <a:rPr lang="tr-TR" dirty="0"/>
              <a:t>dışlamayı zorlamak programcının değil, derleyicinin işidir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Monitörde </a:t>
            </a:r>
            <a:r>
              <a:rPr lang="tr-TR" dirty="0"/>
              <a:t>aynı anda yalnızca bir işlem </a:t>
            </a:r>
            <a:r>
              <a:rPr lang="tr-TR" dirty="0" smtClean="0"/>
              <a:t>olabilir</a:t>
            </a:r>
          </a:p>
          <a:p>
            <a:pPr lvl="1"/>
            <a:r>
              <a:rPr lang="tr-TR" dirty="0" smtClean="0"/>
              <a:t>Bir süreç bir gözleyiciyi çağırdığında</a:t>
            </a:r>
            <a:r>
              <a:rPr lang="tr-TR" dirty="0"/>
              <a:t>, yapılan ilk şey </a:t>
            </a:r>
            <a:r>
              <a:rPr lang="tr-TR" dirty="0" smtClean="0"/>
              <a:t>gözleyicide başka </a:t>
            </a:r>
            <a:r>
              <a:rPr lang="tr-TR" dirty="0"/>
              <a:t>bir işlemin olup olmadığını kontrol etmektir</a:t>
            </a:r>
            <a:r>
              <a:rPr lang="tr-TR" dirty="0" smtClean="0"/>
              <a:t>. Bu </a:t>
            </a:r>
            <a:r>
              <a:rPr lang="tr-TR" dirty="0"/>
              <a:t>durumda, </a:t>
            </a:r>
            <a:r>
              <a:rPr lang="tr-TR" dirty="0" smtClean="0"/>
              <a:t>çağrı işlemi </a:t>
            </a:r>
            <a:r>
              <a:rPr lang="tr-TR" dirty="0"/>
              <a:t>askıya alınır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Bloke etmeyi zorlamak gerekiyor</a:t>
            </a:r>
          </a:p>
          <a:p>
            <a:pPr lvl="1"/>
            <a:r>
              <a:rPr lang="tr-TR" dirty="0" smtClean="0"/>
              <a:t>koşul </a:t>
            </a:r>
            <a:r>
              <a:rPr lang="tr-TR" dirty="0"/>
              <a:t>değişkenlerini </a:t>
            </a:r>
            <a:r>
              <a:rPr lang="tr-TR" dirty="0" smtClean="0"/>
              <a:t>kullanarak</a:t>
            </a:r>
          </a:p>
          <a:p>
            <a:pPr lvl="1"/>
            <a:r>
              <a:rPr lang="tr-TR" dirty="0" smtClean="0"/>
              <a:t>bekle, </a:t>
            </a:r>
            <a:r>
              <a:rPr lang="tr-TR" dirty="0"/>
              <a:t>sinyal </a:t>
            </a:r>
            <a:r>
              <a:rPr lang="tr-TR" dirty="0" smtClean="0"/>
              <a:t>işlemleri kullanılarak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9867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Gözleyici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Gözleyici </a:t>
            </a:r>
            <a:r>
              <a:rPr lang="tr-TR" dirty="0" smtClean="0"/>
              <a:t>devam </a:t>
            </a:r>
            <a:r>
              <a:rPr lang="tr-TR" dirty="0"/>
              <a:t>edemeyeceğini </a:t>
            </a:r>
            <a:r>
              <a:rPr lang="tr-TR" dirty="0" smtClean="0"/>
              <a:t>anladığında (arabellek </a:t>
            </a:r>
            <a:r>
              <a:rPr lang="tr-TR" dirty="0"/>
              <a:t>dolu), bir koşul değişkeninde </a:t>
            </a:r>
            <a:r>
              <a:rPr lang="tr-TR" dirty="0" smtClean="0"/>
              <a:t>(dolu</a:t>
            </a:r>
            <a:r>
              <a:rPr lang="tr-TR" dirty="0"/>
              <a:t>) bir sinyal yayınlayarak sürecin </a:t>
            </a:r>
            <a:r>
              <a:rPr lang="tr-TR" dirty="0" smtClean="0"/>
              <a:t>(üretici</a:t>
            </a:r>
            <a:r>
              <a:rPr lang="tr-TR" dirty="0"/>
              <a:t>) bloke olmasına neden </a:t>
            </a:r>
            <a:r>
              <a:rPr lang="tr-TR" dirty="0" smtClean="0"/>
              <a:t>olur</a:t>
            </a:r>
          </a:p>
          <a:p>
            <a:r>
              <a:rPr lang="tr-TR" dirty="0" smtClean="0"/>
              <a:t>Başka </a:t>
            </a:r>
            <a:r>
              <a:rPr lang="tr-TR" dirty="0"/>
              <a:t>bir </a:t>
            </a:r>
            <a:r>
              <a:rPr lang="tr-TR" dirty="0" smtClean="0"/>
              <a:t>sürecin (tüketici</a:t>
            </a:r>
            <a:r>
              <a:rPr lang="tr-TR" dirty="0"/>
              <a:t>) </a:t>
            </a:r>
            <a:r>
              <a:rPr lang="tr-TR" dirty="0" smtClean="0"/>
              <a:t>gözleyiciye </a:t>
            </a:r>
            <a:r>
              <a:rPr lang="tr-TR" dirty="0" smtClean="0"/>
              <a:t>girmesine </a:t>
            </a:r>
            <a:r>
              <a:rPr lang="tr-TR" dirty="0"/>
              <a:t>izin verilir. </a:t>
            </a:r>
            <a:endParaRPr lang="tr-TR" dirty="0" smtClean="0"/>
          </a:p>
          <a:p>
            <a:r>
              <a:rPr lang="tr-TR" dirty="0" smtClean="0"/>
              <a:t>Bu </a:t>
            </a:r>
            <a:r>
              <a:rPr lang="tr-TR" dirty="0"/>
              <a:t>işlem, </a:t>
            </a:r>
            <a:r>
              <a:rPr lang="tr-TR" dirty="0" smtClean="0"/>
              <a:t>bloke olan sürecin (üretici</a:t>
            </a:r>
            <a:r>
              <a:rPr lang="tr-TR" dirty="0"/>
              <a:t>) uyanmasına neden </a:t>
            </a:r>
            <a:r>
              <a:rPr lang="tr-TR" dirty="0" smtClean="0"/>
              <a:t>olacak </a:t>
            </a:r>
            <a:r>
              <a:rPr lang="tr-TR" dirty="0"/>
              <a:t>bir sinyal </a:t>
            </a:r>
            <a:r>
              <a:rPr lang="tr-TR" dirty="0" smtClean="0"/>
              <a:t>verir. </a:t>
            </a:r>
          </a:p>
          <a:p>
            <a:r>
              <a:rPr lang="tr-TR" dirty="0" smtClean="0"/>
              <a:t>Sinyali işler ve </a:t>
            </a:r>
            <a:r>
              <a:rPr lang="tr-TR" dirty="0" smtClean="0"/>
              <a:t>gözleyiciden </a:t>
            </a:r>
            <a:r>
              <a:rPr lang="tr-TR" dirty="0" smtClean="0"/>
              <a:t>çıkar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1302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 Problemleri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Dining philosopher </a:t>
            </a:r>
            <a:r>
              <a:rPr lang="en-US" dirty="0" smtClean="0"/>
              <a:t>problem</a:t>
            </a:r>
            <a:r>
              <a:rPr lang="tr-TR" dirty="0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 smtClean="0"/>
              <a:t>düşünür</a:t>
            </a:r>
            <a:endParaRPr lang="tr-TR" dirty="0" smtClean="0"/>
          </a:p>
          <a:p>
            <a:pPr lvl="1"/>
            <a:r>
              <a:rPr lang="en-US" dirty="0" err="1" smtClean="0"/>
              <a:t>Aç</a:t>
            </a:r>
            <a:r>
              <a:rPr lang="en-US" dirty="0" smtClean="0"/>
              <a:t> </a:t>
            </a:r>
            <a:r>
              <a:rPr lang="en-US" dirty="0" err="1" smtClean="0"/>
              <a:t>kalırsa</a:t>
            </a:r>
            <a:r>
              <a:rPr lang="en-US" dirty="0" smtClean="0"/>
              <a:t>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çatal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yemeye</a:t>
            </a:r>
            <a:r>
              <a:rPr lang="en-US" dirty="0"/>
              <a:t> </a:t>
            </a:r>
            <a:r>
              <a:rPr lang="en-US" dirty="0" err="1" smtClean="0"/>
              <a:t>çalış</a:t>
            </a:r>
            <a:endParaRPr lang="en-US" dirty="0"/>
          </a:p>
          <a:p>
            <a:endParaRPr lang="en-US" dirty="0"/>
          </a:p>
          <a:p>
            <a:r>
              <a:rPr lang="tr-TR" dirty="0"/>
              <a:t>Okur-Yazar </a:t>
            </a:r>
            <a:r>
              <a:rPr lang="en-US" dirty="0" smtClean="0"/>
              <a:t>problem</a:t>
            </a:r>
            <a:r>
              <a:rPr lang="tr-TR" dirty="0" smtClean="0"/>
              <a:t>i</a:t>
            </a:r>
          </a:p>
          <a:p>
            <a:pPr lvl="1"/>
            <a:r>
              <a:rPr lang="tr-TR" dirty="0"/>
              <a:t>Bir </a:t>
            </a:r>
            <a:r>
              <a:rPr lang="tr-TR" dirty="0" err="1"/>
              <a:t>veritabanına</a:t>
            </a:r>
            <a:r>
              <a:rPr lang="tr-TR" dirty="0"/>
              <a:t> erişimi modeller</a:t>
            </a:r>
          </a:p>
        </p:txBody>
      </p:sp>
    </p:spTree>
    <p:extLst>
      <p:ext uri="{BB962C8B-B14F-4D97-AF65-F5344CB8AC3E}">
        <p14:creationId xmlns:p14="http://schemas.microsoft.com/office/powerpoint/2010/main" val="1437714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Başlatma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oluşturmaya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başlatma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Çalışan </a:t>
            </a:r>
            <a:r>
              <a:rPr lang="tr-TR" dirty="0"/>
              <a:t>bir süreç tarafından bir süreç oluşturma sistem çağrısının yürütülmesi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Yeni </a:t>
            </a:r>
            <a:r>
              <a:rPr lang="tr-TR" dirty="0"/>
              <a:t>bir süreç oluşturmak için bir kullanıcı isteği</a:t>
            </a:r>
            <a:r>
              <a:rPr lang="tr-TR" dirty="0" smtClean="0"/>
              <a:t>.</a:t>
            </a:r>
          </a:p>
          <a:p>
            <a:r>
              <a:rPr lang="tr-TR" dirty="0" smtClean="0"/>
              <a:t>Toplu </a:t>
            </a:r>
            <a:r>
              <a:rPr lang="tr-TR" dirty="0"/>
              <a:t>işin başlatılması</a:t>
            </a:r>
            <a:r>
              <a:rPr lang="tr-TR" dirty="0" smtClean="0"/>
              <a:t>.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Dining</a:t>
            </a:r>
            <a:r>
              <a:rPr lang="tr-TR" dirty="0"/>
              <a:t> </a:t>
            </a:r>
            <a:r>
              <a:rPr lang="tr-TR" dirty="0" err="1"/>
              <a:t>Philosophers</a:t>
            </a:r>
            <a:r>
              <a:rPr lang="tr-TR" dirty="0"/>
              <a:t> </a:t>
            </a:r>
            <a:r>
              <a:rPr lang="tr-TR" dirty="0" smtClean="0"/>
              <a:t>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825625"/>
            <a:ext cx="42862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034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24" y="2410258"/>
            <a:ext cx="9217752" cy="35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0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(1)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03" y="1792877"/>
            <a:ext cx="8440193" cy="50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5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0" y="2710724"/>
            <a:ext cx="9876200" cy="27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3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6" y="1914141"/>
            <a:ext cx="9000988" cy="450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9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Okur-Yazar </a:t>
            </a:r>
            <a:r>
              <a:rPr lang="tr-TR" dirty="0" smtClean="0"/>
              <a:t>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46621"/>
              </p:ext>
            </p:extLst>
          </p:nvPr>
        </p:nvGraphicFramePr>
        <p:xfrm>
          <a:off x="2281646" y="1554675"/>
          <a:ext cx="7628708" cy="522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Image" r:id="rId3" imgW="17238226" imgH="11794688" progId="Photoshop.Image.9">
                  <p:embed/>
                </p:oleObj>
              </mc:Choice>
              <mc:Fallback>
                <p:oleObj name="Image" r:id="rId3" imgW="17238226" imgH="1179468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646" y="1554675"/>
                        <a:ext cx="7628708" cy="522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7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Okur-Yazar </a:t>
            </a:r>
            <a:r>
              <a:rPr lang="tr-TR" dirty="0" smtClean="0"/>
              <a:t>Problemi (2)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85883"/>
              </p:ext>
            </p:extLst>
          </p:nvPr>
        </p:nvGraphicFramePr>
        <p:xfrm>
          <a:off x="1793197" y="2473280"/>
          <a:ext cx="8605606" cy="258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4" name="Image" r:id="rId3" imgW="18145482" imgH="5443895" progId="Photoshop.Image.9">
                  <p:embed/>
                </p:oleObj>
              </mc:Choice>
              <mc:Fallback>
                <p:oleObj name="Image" r:id="rId3" imgW="18145482" imgH="5443895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197" y="2473280"/>
                        <a:ext cx="8605606" cy="258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0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Okur-Yazar 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Çözümün dezavantajı </a:t>
            </a:r>
            <a:r>
              <a:rPr lang="tr-TR" dirty="0" smtClean="0"/>
              <a:t>nedir?</a:t>
            </a:r>
          </a:p>
          <a:p>
            <a:pPr lvl="1"/>
            <a:r>
              <a:rPr lang="tr-TR" dirty="0" smtClean="0"/>
              <a:t>Yazar süreci açlık (</a:t>
            </a:r>
            <a:r>
              <a:rPr lang="tr-TR" dirty="0" err="1" smtClean="0"/>
              <a:t>starvation</a:t>
            </a:r>
            <a:r>
              <a:rPr lang="tr-TR" dirty="0" smtClean="0"/>
              <a:t>) </a:t>
            </a:r>
            <a:r>
              <a:rPr lang="tr-TR" dirty="0"/>
              <a:t>tehlikesiyle karşı karşıya</a:t>
            </a:r>
          </a:p>
        </p:txBody>
      </p:sp>
    </p:spTree>
    <p:extLst>
      <p:ext uri="{BB962C8B-B14F-4D97-AF65-F5344CB8AC3E}">
        <p14:creationId xmlns:p14="http://schemas.microsoft.com/office/powerpoint/2010/main" val="16083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Bariyer (</a:t>
            </a:r>
            <a:r>
              <a:rPr lang="tr-TR" dirty="0" err="1" smtClean="0"/>
              <a:t>Barriers</a:t>
            </a:r>
            <a:r>
              <a:rPr lang="tr-TR" dirty="0" smtClean="0"/>
              <a:t>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Bariyerler, süreç gruplarını senkronize etmek için </a:t>
            </a:r>
            <a:r>
              <a:rPr lang="tr-TR" dirty="0" smtClean="0"/>
              <a:t>tasarlanmıştır.</a:t>
            </a:r>
          </a:p>
          <a:p>
            <a:r>
              <a:rPr lang="tr-TR" dirty="0" smtClean="0"/>
              <a:t>Genellikle </a:t>
            </a:r>
            <a:r>
              <a:rPr lang="tr-TR" dirty="0"/>
              <a:t>bilimsel hesaplamalarda kullanılır.</a:t>
            </a:r>
          </a:p>
        </p:txBody>
      </p:sp>
      <p:pic>
        <p:nvPicPr>
          <p:cNvPr id="4" name="Picture 6" descr="D:\b\b4\IBM\02-3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450" y="3120617"/>
            <a:ext cx="7938446" cy="3201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539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Bir sonraki adımda </a:t>
            </a:r>
            <a:r>
              <a:rPr lang="tr-TR" dirty="0"/>
              <a:t>hangi süreç çalıştırılacak</a:t>
            </a:r>
            <a:r>
              <a:rPr lang="tr-TR" dirty="0" smtClean="0"/>
              <a:t>?</a:t>
            </a:r>
          </a:p>
          <a:p>
            <a:r>
              <a:rPr lang="tr-TR" dirty="0" smtClean="0"/>
              <a:t>Bir süreç çalışırken</a:t>
            </a:r>
            <a:r>
              <a:rPr lang="tr-TR" dirty="0"/>
              <a:t>, </a:t>
            </a:r>
            <a:r>
              <a:rPr lang="tr-TR" dirty="0" smtClean="0"/>
              <a:t>işlemci süreç sonuna </a:t>
            </a:r>
            <a:r>
              <a:rPr lang="tr-TR" dirty="0"/>
              <a:t>kadar çalışmalı mı yoksa farklı </a:t>
            </a:r>
            <a:r>
              <a:rPr lang="tr-TR" dirty="0" smtClean="0"/>
              <a:t>süreçler arasında </a:t>
            </a:r>
            <a:r>
              <a:rPr lang="tr-TR" dirty="0"/>
              <a:t>geçiş yapmalı mı</a:t>
            </a:r>
            <a:r>
              <a:rPr lang="tr-TR" dirty="0" smtClean="0"/>
              <a:t>?</a:t>
            </a:r>
          </a:p>
          <a:p>
            <a:endParaRPr lang="tr-TR" dirty="0" smtClean="0"/>
          </a:p>
          <a:p>
            <a:r>
              <a:rPr lang="tr-TR" dirty="0" smtClean="0"/>
              <a:t>Süreç </a:t>
            </a:r>
            <a:r>
              <a:rPr lang="tr-TR" dirty="0"/>
              <a:t>değiştirme </a:t>
            </a:r>
            <a:r>
              <a:rPr lang="tr-TR" dirty="0" smtClean="0"/>
              <a:t>pahalı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/>
              <a:t>modu ve çekirdek modu arasında </a:t>
            </a:r>
            <a:r>
              <a:rPr lang="tr-TR" dirty="0" smtClean="0"/>
              <a:t>geçiş</a:t>
            </a:r>
          </a:p>
          <a:p>
            <a:pPr lvl="1"/>
            <a:r>
              <a:rPr lang="tr-TR" dirty="0" smtClean="0"/>
              <a:t>Geçerli süreç kaydedilir</a:t>
            </a:r>
          </a:p>
          <a:p>
            <a:pPr lvl="1"/>
            <a:r>
              <a:rPr lang="tr-TR" dirty="0" smtClean="0"/>
              <a:t>Bellek haritası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) kaydedilir</a:t>
            </a:r>
          </a:p>
          <a:p>
            <a:pPr lvl="1"/>
            <a:r>
              <a:rPr lang="tr-TR" dirty="0" smtClean="0"/>
              <a:t>Önbellek temizlenir </a:t>
            </a:r>
            <a:r>
              <a:rPr lang="tr-TR" dirty="0"/>
              <a:t>ve yeniden </a:t>
            </a:r>
            <a:r>
              <a:rPr lang="tr-TR" dirty="0" smtClean="0"/>
              <a:t>yüklenir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11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Sonlandırma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İşlemin sonlandırılmasına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Normal </a:t>
            </a:r>
            <a:r>
              <a:rPr lang="tr-TR" dirty="0"/>
              <a:t>çıkış 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Hata sonrası çıkış </a:t>
            </a:r>
            <a:r>
              <a:rPr lang="tr-TR" dirty="0"/>
              <a:t>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Ölümcül </a:t>
            </a:r>
            <a:r>
              <a:rPr lang="tr-TR" dirty="0"/>
              <a:t>hata </a:t>
            </a:r>
            <a:r>
              <a:rPr lang="tr-TR" dirty="0" smtClean="0"/>
              <a:t>sonrası çıkış (istem </a:t>
            </a:r>
            <a:r>
              <a:rPr lang="tr-TR" dirty="0"/>
              <a:t>dışı</a:t>
            </a:r>
            <a:r>
              <a:rPr lang="tr-TR" dirty="0" smtClean="0"/>
              <a:t>).</a:t>
            </a:r>
          </a:p>
          <a:p>
            <a:r>
              <a:rPr lang="tr-TR" dirty="0" smtClean="0"/>
              <a:t>Başka </a:t>
            </a:r>
            <a:r>
              <a:rPr lang="tr-TR" dirty="0"/>
              <a:t>bir süreç tarafından </a:t>
            </a:r>
            <a:r>
              <a:rPr lang="tr-TR" dirty="0" smtClean="0"/>
              <a:t>sonlandırılma (</a:t>
            </a:r>
            <a:r>
              <a:rPr lang="tr-TR" dirty="0" err="1" smtClean="0"/>
              <a:t>kill</a:t>
            </a:r>
            <a:r>
              <a:rPr lang="tr-TR" dirty="0" smtClean="0"/>
              <a:t>) (istemsiz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4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CPU'ya bağlı (</a:t>
            </a:r>
            <a:r>
              <a:rPr lang="tr-TR" dirty="0" err="1" smtClean="0"/>
              <a:t>bound</a:t>
            </a:r>
            <a:r>
              <a:rPr lang="tr-TR" dirty="0" smtClean="0"/>
              <a:t>) </a:t>
            </a:r>
            <a:r>
              <a:rPr lang="tr-TR" dirty="0"/>
              <a:t>bir işlem. (b) G/Ç'ye bağlı bir işlem</a:t>
            </a:r>
            <a:r>
              <a:rPr lang="tr-TR" dirty="0" smtClean="0"/>
              <a:t>.</a:t>
            </a:r>
          </a:p>
          <a:p>
            <a:pPr marL="514350" indent="-514350">
              <a:buAutoNum type="alphaLcParenBoth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77" y="2443323"/>
            <a:ext cx="8572445" cy="344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3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CPU hızlandığında, </a:t>
            </a:r>
            <a:r>
              <a:rPr lang="tr-TR" dirty="0" smtClean="0"/>
              <a:t>süreçler daha </a:t>
            </a:r>
            <a:r>
              <a:rPr lang="tr-TR" dirty="0"/>
              <a:t>fazla </a:t>
            </a:r>
            <a:r>
              <a:rPr lang="tr-TR" dirty="0" smtClean="0"/>
              <a:t>G/Ç bağlı olurlar</a:t>
            </a:r>
          </a:p>
          <a:p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G/Ç bağlı </a:t>
            </a:r>
            <a:r>
              <a:rPr lang="tr-TR" dirty="0" smtClean="0"/>
              <a:t>süreç çalışmak istediğinde, </a:t>
            </a:r>
            <a:r>
              <a:rPr lang="tr-TR" dirty="0"/>
              <a:t>hızlı bir şekilde değişiklik alması </a:t>
            </a:r>
            <a:r>
              <a:rPr lang="tr-TR" dirty="0" smtClean="0"/>
              <a:t>gerekir.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82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Önleyici (</a:t>
            </a:r>
            <a:r>
              <a:rPr lang="tr-TR" dirty="0" err="1" smtClean="0"/>
              <a:t>preemptive</a:t>
            </a:r>
            <a:r>
              <a:rPr lang="tr-TR" dirty="0" smtClean="0"/>
              <a:t>) algoritma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süreç, zaman aralığının sonunda hala </a:t>
            </a:r>
            <a:r>
              <a:rPr lang="tr-TR" dirty="0" smtClean="0"/>
              <a:t>çalışıyor durumunda ise, </a:t>
            </a:r>
            <a:r>
              <a:rPr lang="tr-TR" dirty="0"/>
              <a:t>askıya alınır ve başka bir süreç </a:t>
            </a:r>
            <a:r>
              <a:rPr lang="tr-TR" dirty="0" smtClean="0"/>
              <a:t>çalıştırılır.</a:t>
            </a:r>
          </a:p>
          <a:p>
            <a:r>
              <a:rPr lang="tr-TR" dirty="0"/>
              <a:t>Ö</a:t>
            </a:r>
            <a:r>
              <a:rPr lang="tr-TR" dirty="0" smtClean="0"/>
              <a:t>nleyici olmayan (</a:t>
            </a:r>
            <a:r>
              <a:rPr lang="tr-TR" dirty="0" err="1" smtClean="0"/>
              <a:t>non-preemptive</a:t>
            </a:r>
            <a:r>
              <a:rPr lang="tr-TR" dirty="0" smtClean="0"/>
              <a:t>) algoritma</a:t>
            </a:r>
          </a:p>
          <a:p>
            <a:pPr lvl="1"/>
            <a:r>
              <a:rPr lang="tr-TR" dirty="0" smtClean="0"/>
              <a:t>Çalıştırmak </a:t>
            </a:r>
            <a:r>
              <a:rPr lang="tr-TR" dirty="0"/>
              <a:t>için bir </a:t>
            </a:r>
            <a:r>
              <a:rPr lang="tr-TR" dirty="0" smtClean="0"/>
              <a:t>süreç seçilir </a:t>
            </a:r>
            <a:r>
              <a:rPr lang="tr-TR" dirty="0"/>
              <a:t>ve </a:t>
            </a:r>
            <a:r>
              <a:rPr lang="tr-TR" dirty="0" smtClean="0"/>
              <a:t>bloke </a:t>
            </a:r>
            <a:r>
              <a:rPr lang="tr-TR" dirty="0"/>
              <a:t>olana </a:t>
            </a:r>
            <a:r>
              <a:rPr lang="tr-TR" dirty="0" smtClean="0"/>
              <a:t>kadar veya </a:t>
            </a:r>
            <a:r>
              <a:rPr lang="tr-TR" dirty="0"/>
              <a:t>gönüllü olarak </a:t>
            </a:r>
            <a:r>
              <a:rPr lang="tr-TR" dirty="0" smtClean="0"/>
              <a:t>işlemciyi serbest </a:t>
            </a:r>
            <a:r>
              <a:rPr lang="tr-TR" dirty="0"/>
              <a:t>bırakana kadar çalışmasına izin </a:t>
            </a:r>
            <a:r>
              <a:rPr lang="tr-TR" dirty="0" smtClean="0"/>
              <a:t>verilir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9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 Kategorileri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Farklı ortamlar farklı </a:t>
            </a:r>
            <a:r>
              <a:rPr lang="tr-TR" dirty="0" smtClean="0"/>
              <a:t>çizelgeleme algoritmalarına </a:t>
            </a:r>
            <a:r>
              <a:rPr lang="tr-TR" dirty="0"/>
              <a:t>ihtiyaç </a:t>
            </a:r>
            <a:r>
              <a:rPr lang="tr-TR" dirty="0" smtClean="0"/>
              <a:t>duyar</a:t>
            </a:r>
          </a:p>
          <a:p>
            <a:r>
              <a:rPr lang="tr-TR" dirty="0" smtClean="0"/>
              <a:t>Toplu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Hala yaygın </a:t>
            </a:r>
            <a:r>
              <a:rPr lang="tr-TR" dirty="0"/>
              <a:t>olarak </a:t>
            </a:r>
            <a:r>
              <a:rPr lang="tr-TR" dirty="0" smtClean="0"/>
              <a:t>kullanılıyor</a:t>
            </a:r>
          </a:p>
          <a:p>
            <a:pPr lvl="1"/>
            <a:r>
              <a:rPr lang="tr-TR" dirty="0" smtClean="0"/>
              <a:t>Önleyici </a:t>
            </a:r>
            <a:r>
              <a:rPr lang="tr-TR" dirty="0"/>
              <a:t>olmayan algoritmalar süreç geçişlerini </a:t>
            </a:r>
            <a:r>
              <a:rPr lang="tr-TR" dirty="0" smtClean="0"/>
              <a:t>azaltır</a:t>
            </a:r>
          </a:p>
          <a:p>
            <a:r>
              <a:rPr lang="tr-TR" dirty="0" smtClean="0"/>
              <a:t>Etkileşimli</a:t>
            </a:r>
          </a:p>
          <a:p>
            <a:pPr lvl="1"/>
            <a:r>
              <a:rPr lang="tr-TR" dirty="0" smtClean="0"/>
              <a:t>Önleyici algoritma gerekli</a:t>
            </a:r>
          </a:p>
          <a:p>
            <a:r>
              <a:rPr lang="tr-TR" dirty="0" smtClean="0"/>
              <a:t>Gerçek zamanlı</a:t>
            </a:r>
          </a:p>
          <a:p>
            <a:pPr lvl="1"/>
            <a:r>
              <a:rPr lang="tr-TR" dirty="0" smtClean="0"/>
              <a:t>Süreçler hızlı </a:t>
            </a:r>
            <a:r>
              <a:rPr lang="tr-TR" dirty="0"/>
              <a:t>çalışır ve bloke olur</a:t>
            </a:r>
          </a:p>
        </p:txBody>
      </p:sp>
    </p:spTree>
    <p:extLst>
      <p:ext uri="{BB962C8B-B14F-4D97-AF65-F5344CB8AC3E}">
        <p14:creationId xmlns:p14="http://schemas.microsoft.com/office/powerpoint/2010/main" val="18310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Çizelgelemenin Hedefleri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</a:t>
            </a:r>
            <a:r>
              <a:rPr lang="tr-TR" dirty="0" smtClean="0"/>
              <a:t>sistemler</a:t>
            </a:r>
          </a:p>
          <a:p>
            <a:pPr lvl="1"/>
            <a:r>
              <a:rPr lang="tr-TR" dirty="0" smtClean="0"/>
              <a:t>Adalet </a:t>
            </a:r>
            <a:r>
              <a:rPr lang="tr-TR" dirty="0"/>
              <a:t>- her işleme CPU'dan adil bir pay </a:t>
            </a:r>
            <a:r>
              <a:rPr lang="tr-TR" dirty="0" smtClean="0"/>
              <a:t>vermek</a:t>
            </a:r>
          </a:p>
          <a:p>
            <a:pPr lvl="1"/>
            <a:r>
              <a:rPr lang="tr-TR" dirty="0" smtClean="0"/>
              <a:t>Politika </a:t>
            </a:r>
            <a:r>
              <a:rPr lang="tr-TR" dirty="0"/>
              <a:t>uygulama - belirtilen politikanın yürütüldüğünü </a:t>
            </a:r>
            <a:r>
              <a:rPr lang="tr-TR" dirty="0" smtClean="0"/>
              <a:t>görme</a:t>
            </a:r>
          </a:p>
          <a:p>
            <a:pPr lvl="1"/>
            <a:r>
              <a:rPr lang="tr-TR" dirty="0" smtClean="0"/>
              <a:t>Denge </a:t>
            </a:r>
            <a:r>
              <a:rPr lang="tr-TR" dirty="0"/>
              <a:t>- sistemin tüm parçalarını meşgul </a:t>
            </a:r>
            <a:r>
              <a:rPr lang="tr-TR" dirty="0" smtClean="0"/>
              <a:t>tutmak</a:t>
            </a:r>
          </a:p>
          <a:p>
            <a:r>
              <a:rPr lang="tr-TR" dirty="0" smtClean="0"/>
              <a:t>Toplu sistemler</a:t>
            </a:r>
          </a:p>
          <a:p>
            <a:pPr lvl="1"/>
            <a:r>
              <a:rPr lang="tr-TR" dirty="0" smtClean="0"/>
              <a:t>Verim – birim zamanda yapılan işi maksimize etmek</a:t>
            </a:r>
          </a:p>
          <a:p>
            <a:pPr lvl="1"/>
            <a:r>
              <a:rPr lang="tr-TR" dirty="0" smtClean="0"/>
              <a:t>Geri </a:t>
            </a:r>
            <a:r>
              <a:rPr lang="tr-TR" dirty="0"/>
              <a:t>dönüş süresi </a:t>
            </a:r>
            <a:r>
              <a:rPr lang="tr-TR" dirty="0" smtClean="0"/>
              <a:t>– başlatma ve </a:t>
            </a:r>
            <a:r>
              <a:rPr lang="tr-TR" dirty="0"/>
              <a:t>sonlandırma arasındaki süreyi en aza </a:t>
            </a:r>
            <a:r>
              <a:rPr lang="tr-TR" dirty="0" smtClean="0"/>
              <a:t>indirmek</a:t>
            </a:r>
          </a:p>
          <a:p>
            <a:pPr lvl="1"/>
            <a:r>
              <a:rPr lang="tr-TR" dirty="0" smtClean="0"/>
              <a:t>CPU </a:t>
            </a:r>
            <a:r>
              <a:rPr lang="tr-TR" dirty="0"/>
              <a:t>kullanımı - CPU'yu her zaman meşgul </a:t>
            </a:r>
            <a:r>
              <a:rPr lang="tr-TR" dirty="0" smtClean="0"/>
              <a:t>tutmak</a:t>
            </a:r>
          </a:p>
        </p:txBody>
      </p:sp>
    </p:spTree>
    <p:extLst>
      <p:ext uri="{BB962C8B-B14F-4D97-AF65-F5344CB8AC3E}">
        <p14:creationId xmlns:p14="http://schemas.microsoft.com/office/powerpoint/2010/main" val="27472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Çizelgelemenin Hedefleri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Etkileşimli </a:t>
            </a:r>
            <a:r>
              <a:rPr lang="tr-TR" dirty="0" smtClean="0"/>
              <a:t>sistemler	</a:t>
            </a:r>
          </a:p>
          <a:p>
            <a:pPr lvl="1"/>
            <a:r>
              <a:rPr lang="tr-TR" dirty="0" smtClean="0"/>
              <a:t>Yanıt </a:t>
            </a:r>
            <a:r>
              <a:rPr lang="tr-TR" dirty="0"/>
              <a:t>süresi - isteklere hızla yanıt </a:t>
            </a:r>
            <a:r>
              <a:rPr lang="tr-TR" dirty="0" smtClean="0"/>
              <a:t>verilmeli </a:t>
            </a:r>
          </a:p>
          <a:p>
            <a:pPr lvl="1"/>
            <a:r>
              <a:rPr lang="tr-TR" dirty="0" smtClean="0"/>
              <a:t>Orantılılık </a:t>
            </a:r>
            <a:r>
              <a:rPr lang="tr-TR" dirty="0"/>
              <a:t>- kullanıcıların beklentilerini </a:t>
            </a:r>
            <a:r>
              <a:rPr lang="tr-TR" dirty="0" smtClean="0"/>
              <a:t>karşılamalı</a:t>
            </a:r>
          </a:p>
          <a:p>
            <a:r>
              <a:rPr lang="tr-TR" dirty="0" smtClean="0"/>
              <a:t>Gerçek </a:t>
            </a:r>
            <a:r>
              <a:rPr lang="tr-TR" dirty="0"/>
              <a:t>zamanlı </a:t>
            </a:r>
            <a:r>
              <a:rPr lang="tr-TR" dirty="0" smtClean="0"/>
              <a:t>sistemler</a:t>
            </a:r>
          </a:p>
          <a:p>
            <a:pPr lvl="1"/>
            <a:r>
              <a:rPr lang="tr-TR" dirty="0" smtClean="0"/>
              <a:t>Son </a:t>
            </a:r>
            <a:r>
              <a:rPr lang="tr-TR" dirty="0"/>
              <a:t>teslim </a:t>
            </a:r>
            <a:r>
              <a:rPr lang="tr-TR" dirty="0" smtClean="0"/>
              <a:t>zamanı (</a:t>
            </a:r>
            <a:r>
              <a:rPr lang="tr-TR" dirty="0" err="1" smtClean="0"/>
              <a:t>deadline</a:t>
            </a:r>
            <a:r>
              <a:rPr lang="tr-TR" dirty="0" smtClean="0"/>
              <a:t>) - </a:t>
            </a:r>
            <a:r>
              <a:rPr lang="tr-TR" dirty="0"/>
              <a:t>veri </a:t>
            </a:r>
            <a:r>
              <a:rPr lang="tr-TR" dirty="0" smtClean="0"/>
              <a:t>kaybı olmamalı</a:t>
            </a:r>
          </a:p>
          <a:p>
            <a:pPr lvl="1"/>
            <a:r>
              <a:rPr lang="tr-TR" dirty="0" smtClean="0"/>
              <a:t>Öngörülebilirlik </a:t>
            </a:r>
            <a:r>
              <a:rPr lang="tr-TR" dirty="0"/>
              <a:t>- multimedya sistemlerinde kalite düşüşünden </a:t>
            </a:r>
            <a:r>
              <a:rPr lang="tr-TR" dirty="0" smtClean="0"/>
              <a:t>kaçınmalı</a:t>
            </a:r>
          </a:p>
        </p:txBody>
      </p:sp>
    </p:spTree>
    <p:extLst>
      <p:ext uri="{BB962C8B-B14F-4D97-AF65-F5344CB8AC3E}">
        <p14:creationId xmlns:p14="http://schemas.microsoft.com/office/powerpoint/2010/main" val="1279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Toplu Sistemlerde 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nl-NL" dirty="0"/>
              <a:t>İlk gelen </a:t>
            </a:r>
            <a:r>
              <a:rPr lang="nl-NL" dirty="0" smtClean="0"/>
              <a:t>alır</a:t>
            </a:r>
            <a:r>
              <a:rPr lang="tr-TR" dirty="0" smtClean="0"/>
              <a:t> (f</a:t>
            </a:r>
            <a:r>
              <a:rPr lang="en-US" altLang="zh-CN" dirty="0" err="1" smtClean="0"/>
              <a:t>irst</a:t>
            </a:r>
            <a:r>
              <a:rPr lang="en-US" altLang="zh-CN" dirty="0" smtClean="0"/>
              <a:t>-come first-served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nl-NL" dirty="0" smtClean="0"/>
              <a:t>Önce </a:t>
            </a:r>
            <a:r>
              <a:rPr lang="nl-NL" dirty="0"/>
              <a:t>en kısa </a:t>
            </a:r>
            <a:r>
              <a:rPr lang="nl-NL" dirty="0" smtClean="0"/>
              <a:t>iş</a:t>
            </a:r>
            <a:r>
              <a:rPr lang="tr-TR" dirty="0" smtClean="0"/>
              <a:t> (s</a:t>
            </a:r>
            <a:r>
              <a:rPr lang="en-US" altLang="zh-CN" dirty="0" err="1"/>
              <a:t>hortest</a:t>
            </a:r>
            <a:r>
              <a:rPr lang="en-US" altLang="zh-CN" dirty="0"/>
              <a:t> job first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/>
              <a:t>Sonraki en kısa kalan süre </a:t>
            </a:r>
            <a:r>
              <a:rPr lang="tr-TR" dirty="0" smtClean="0"/>
              <a:t>(</a:t>
            </a:r>
            <a:r>
              <a:rPr lang="tr-TR" dirty="0" err="1" smtClean="0"/>
              <a:t>shortest</a:t>
            </a:r>
            <a:r>
              <a:rPr lang="tr-TR" dirty="0" smtClean="0"/>
              <a:t> </a:t>
            </a:r>
            <a:r>
              <a:rPr lang="tr-TR" dirty="0" err="1"/>
              <a:t>remaining</a:t>
            </a:r>
            <a:r>
              <a:rPr lang="tr-TR" dirty="0"/>
              <a:t> time </a:t>
            </a:r>
            <a:r>
              <a:rPr lang="tr-TR" dirty="0" err="1"/>
              <a:t>next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76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FCFS </a:t>
            </a:r>
            <a:r>
              <a:rPr lang="tr-TR" dirty="0"/>
              <a:t>H</a:t>
            </a:r>
            <a:r>
              <a:rPr lang="tr-TR" dirty="0" smtClean="0"/>
              <a:t>angi </a:t>
            </a:r>
            <a:r>
              <a:rPr lang="tr-TR" dirty="0"/>
              <a:t>T</a:t>
            </a:r>
            <a:r>
              <a:rPr lang="tr-TR" dirty="0" smtClean="0"/>
              <a:t>ür </a:t>
            </a:r>
            <a:r>
              <a:rPr lang="tr-TR" dirty="0"/>
              <a:t>S</a:t>
            </a:r>
            <a:r>
              <a:rPr lang="tr-TR" dirty="0" smtClean="0"/>
              <a:t>üreçlerde Avantajlı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47" y="2638419"/>
            <a:ext cx="8596105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FCFS 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CPU'ya bağlı bir işlem her seferinde 1 saniye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Birçok </a:t>
            </a:r>
            <a:r>
              <a:rPr lang="tr-TR" dirty="0"/>
              <a:t>G/Ç bağlı </a:t>
            </a:r>
            <a:r>
              <a:rPr lang="tr-TR" dirty="0" smtClean="0"/>
              <a:t>işlem çok </a:t>
            </a:r>
            <a:r>
              <a:rPr lang="tr-TR" dirty="0"/>
              <a:t>az CPU zamanı </a:t>
            </a:r>
            <a:r>
              <a:rPr lang="tr-TR" dirty="0" smtClean="0"/>
              <a:t>kullanır </a:t>
            </a:r>
            <a:r>
              <a:rPr lang="tr-TR" dirty="0"/>
              <a:t>ancak her birinin </a:t>
            </a:r>
            <a:r>
              <a:rPr lang="tr-TR" dirty="0" smtClean="0"/>
              <a:t>çok fazla disk </a:t>
            </a:r>
            <a:r>
              <a:rPr lang="tr-TR" dirty="0"/>
              <a:t>okuması </a:t>
            </a:r>
            <a:r>
              <a:rPr lang="tr-TR" dirty="0" smtClean="0"/>
              <a:t>gerekir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6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</a:t>
            </a:r>
            <a:r>
              <a:rPr lang="tr-TR" dirty="0" smtClean="0"/>
              <a:t>Önce En Kısa Süreç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Orijinal </a:t>
            </a:r>
            <a:r>
              <a:rPr lang="tr-TR" dirty="0" smtClean="0"/>
              <a:t>sıra. </a:t>
            </a:r>
            <a:r>
              <a:rPr lang="tr-TR" dirty="0"/>
              <a:t>(b) </a:t>
            </a:r>
            <a:r>
              <a:rPr lang="tr-TR" dirty="0" smtClean="0"/>
              <a:t>En </a:t>
            </a:r>
            <a:r>
              <a:rPr lang="tr-TR" dirty="0"/>
              <a:t>kısa </a:t>
            </a:r>
            <a:r>
              <a:rPr lang="tr-TR" dirty="0" smtClean="0"/>
              <a:t>süreci birinci </a:t>
            </a:r>
            <a:r>
              <a:rPr lang="tr-TR" dirty="0"/>
              <a:t>sırada </a:t>
            </a:r>
            <a:r>
              <a:rPr lang="tr-TR" dirty="0" smtClean="0"/>
              <a:t>yürütme</a:t>
            </a:r>
            <a:endParaRPr lang="tr-TR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7868"/>
            <a:ext cx="48863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579" y="3099618"/>
            <a:ext cx="47752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2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Durumları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süreç çalışıyor</a:t>
            </a:r>
            <a:r>
              <a:rPr lang="tr-TR" dirty="0"/>
              <a:t>, engellenmiş veya hazır durumda olabilir.</a:t>
            </a:r>
          </a:p>
        </p:txBody>
      </p:sp>
      <p:pic>
        <p:nvPicPr>
          <p:cNvPr id="4" name="Picture 6" descr="0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7" y="3109983"/>
            <a:ext cx="8591802" cy="199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Önce En Kısa Süreç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Geri dönüş süreleri: İlk önce en kısa </a:t>
            </a:r>
            <a:r>
              <a:rPr lang="tr-TR" dirty="0" smtClean="0"/>
              <a:t>süreç kanıtlanabilir </a:t>
            </a:r>
            <a:r>
              <a:rPr lang="tr-TR" dirty="0"/>
              <a:t>şekilde </a:t>
            </a:r>
            <a:r>
              <a:rPr lang="tr-TR" dirty="0" smtClean="0"/>
              <a:t>optimaldir</a:t>
            </a:r>
          </a:p>
          <a:p>
            <a:r>
              <a:rPr lang="tr-TR" dirty="0" smtClean="0"/>
              <a:t>Ancak </a:t>
            </a:r>
            <a:r>
              <a:rPr lang="tr-TR" dirty="0"/>
              <a:t>yalnızca tüm </a:t>
            </a:r>
            <a:r>
              <a:rPr lang="tr-TR" dirty="0" smtClean="0"/>
              <a:t>süreçler aynı </a:t>
            </a:r>
            <a:r>
              <a:rPr lang="tr-TR" dirty="0"/>
              <a:t>anda mevcut olduğunda</a:t>
            </a:r>
          </a:p>
        </p:txBody>
      </p:sp>
    </p:spTree>
    <p:extLst>
      <p:ext uri="{BB962C8B-B14F-4D97-AF65-F5344CB8AC3E}">
        <p14:creationId xmlns:p14="http://schemas.microsoft.com/office/powerpoint/2010/main" val="1326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43" y="2312255"/>
            <a:ext cx="8053514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Sonraki </a:t>
            </a:r>
            <a:r>
              <a:rPr lang="tr-TR" dirty="0" smtClean="0"/>
              <a:t>En Kısa Kalan Süre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Sıradaki yürütme için en kısa süreye sahip </a:t>
            </a:r>
            <a:r>
              <a:rPr lang="tr-TR" dirty="0" smtClean="0"/>
              <a:t>süreç seçilir</a:t>
            </a:r>
          </a:p>
          <a:p>
            <a:r>
              <a:rPr lang="tr-TR" dirty="0" smtClean="0"/>
              <a:t>Önleyici (</a:t>
            </a:r>
            <a:r>
              <a:rPr lang="tr-TR" dirty="0" err="1" smtClean="0"/>
              <a:t>pre-emptive</a:t>
            </a:r>
            <a:r>
              <a:rPr lang="tr-TR" dirty="0" smtClean="0"/>
              <a:t>): </a:t>
            </a:r>
            <a:r>
              <a:rPr lang="tr-TR" dirty="0"/>
              <a:t>yeni </a:t>
            </a:r>
            <a:r>
              <a:rPr lang="tr-TR" dirty="0" smtClean="0"/>
              <a:t>sürecin çalışma </a:t>
            </a:r>
            <a:r>
              <a:rPr lang="tr-TR" dirty="0"/>
              <a:t>süresini mevcut işin kalan süresiyle </a:t>
            </a:r>
            <a:r>
              <a:rPr lang="tr-TR" dirty="0" smtClean="0"/>
              <a:t>karşılaştır</a:t>
            </a:r>
          </a:p>
          <a:p>
            <a:pPr lvl="1"/>
            <a:r>
              <a:rPr lang="tr-TR" dirty="0" smtClean="0"/>
              <a:t>Süreçlerin çalışma sürelerinin </a:t>
            </a:r>
            <a:r>
              <a:rPr lang="tr-TR" dirty="0"/>
              <a:t>önceden </a:t>
            </a:r>
            <a:r>
              <a:rPr lang="tr-TR" dirty="0" smtClean="0"/>
              <a:t>bilinmesi gerekiyor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643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İnteraktif Sistemlerde Çizelgeleme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Sıralı planlama (</a:t>
            </a:r>
            <a:r>
              <a:rPr lang="tr-TR" dirty="0" err="1"/>
              <a:t>Round-robin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Öncelik zamanlaması (</a:t>
            </a:r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Çoklu </a:t>
            </a:r>
            <a:r>
              <a:rPr lang="tr-TR" dirty="0"/>
              <a:t>kuyruk (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queues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Sonraki </a:t>
            </a:r>
            <a:r>
              <a:rPr lang="tr-TR" dirty="0"/>
              <a:t>en kısa süreç (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Garantili planlama (</a:t>
            </a:r>
            <a:r>
              <a:rPr lang="tr-TR" dirty="0" err="1"/>
              <a:t>Guaranteed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Piyango planlaması (</a:t>
            </a:r>
            <a:r>
              <a:rPr lang="tr-TR" dirty="0" err="1"/>
              <a:t>Lottery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Adil </a:t>
            </a:r>
            <a:r>
              <a:rPr lang="tr-TR" dirty="0"/>
              <a:t>paylaşım planlaması (</a:t>
            </a:r>
            <a:r>
              <a:rPr lang="tr-TR" dirty="0" err="1"/>
              <a:t>Fair-share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8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Sıralı Planlama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Çalıştırılabilir süreçlerin listesi. (b) B, kuantumunu kullandıktan sonra çalıştırılabilir süreçlerin listesi.</a:t>
            </a:r>
          </a:p>
        </p:txBody>
      </p:sp>
      <p:pic>
        <p:nvPicPr>
          <p:cNvPr id="4" name="Picture 7" descr="02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2" y="3442516"/>
            <a:ext cx="9701495" cy="186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6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Sıralı Planlama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Kuantum = 20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Gantt</a:t>
            </a:r>
            <a:r>
              <a:rPr lang="tr-TR" dirty="0" smtClean="0"/>
              <a:t> çizelgesi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SJF’den</a:t>
            </a:r>
            <a:r>
              <a:rPr lang="tr-TR" dirty="0" smtClean="0"/>
              <a:t> yüksek geri dönüş süresi, daha iyi yanıt (</a:t>
            </a:r>
            <a:r>
              <a:rPr lang="tr-TR" dirty="0" err="1" smtClean="0"/>
              <a:t>response</a:t>
            </a:r>
            <a:r>
              <a:rPr lang="tr-TR" dirty="0" smtClean="0"/>
              <a:t>) süresi</a:t>
            </a:r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61737"/>
              </p:ext>
            </p:extLst>
          </p:nvPr>
        </p:nvGraphicFramePr>
        <p:xfrm>
          <a:off x="1414009" y="4629586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162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90647"/>
              </p:ext>
            </p:extLst>
          </p:nvPr>
        </p:nvGraphicFramePr>
        <p:xfrm>
          <a:off x="1378857" y="2692158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Süreç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P1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P2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P3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P4</a:t>
                      </a:r>
                      <a:endParaRPr lang="tr-T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Süre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Bağlam Anahtarlama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Sıralı planlamanın </a:t>
            </a:r>
            <a:r>
              <a:rPr lang="tr-TR" dirty="0"/>
              <a:t>performansı büyük ölçüde zaman kuantumunun boyutuna bağlıdır</a:t>
            </a:r>
            <a:r>
              <a:rPr lang="tr-TR" dirty="0" smtClean="0"/>
              <a:t>.</a:t>
            </a:r>
          </a:p>
          <a:p>
            <a:r>
              <a:rPr lang="tr-TR" dirty="0"/>
              <a:t>Zaman </a:t>
            </a:r>
            <a:r>
              <a:rPr lang="tr-TR" dirty="0" smtClean="0"/>
              <a:t>kuantumu</a:t>
            </a:r>
          </a:p>
          <a:p>
            <a:pPr lvl="1"/>
            <a:r>
              <a:rPr lang="tr-TR" dirty="0" smtClean="0"/>
              <a:t>Çok büyük</a:t>
            </a:r>
            <a:r>
              <a:rPr lang="tr-TR" dirty="0"/>
              <a:t> </a:t>
            </a:r>
            <a:r>
              <a:rPr lang="tr-TR" dirty="0" smtClean="0"/>
              <a:t>ise FCFS ile benzer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küçük</a:t>
            </a:r>
            <a:r>
              <a:rPr lang="tr-TR" dirty="0" smtClean="0"/>
              <a:t>:</a:t>
            </a:r>
          </a:p>
          <a:p>
            <a:pPr lvl="2"/>
            <a:r>
              <a:rPr lang="tr-TR" dirty="0" smtClean="0"/>
              <a:t>Donanım</a:t>
            </a:r>
            <a:r>
              <a:rPr lang="tr-TR" dirty="0"/>
              <a:t>: </a:t>
            </a:r>
            <a:r>
              <a:rPr lang="tr-TR" dirty="0" smtClean="0"/>
              <a:t>Süreç paylaşımı</a:t>
            </a:r>
          </a:p>
          <a:p>
            <a:pPr lvl="2"/>
            <a:r>
              <a:rPr lang="tr-TR" dirty="0" smtClean="0"/>
              <a:t>Yazılım</a:t>
            </a:r>
            <a:r>
              <a:rPr lang="tr-TR" dirty="0"/>
              <a:t>: bağlam </a:t>
            </a:r>
            <a:r>
              <a:rPr lang="tr-TR" dirty="0" smtClean="0"/>
              <a:t>değiştirme, </a:t>
            </a:r>
            <a:r>
              <a:rPr lang="tr-TR" dirty="0"/>
              <a:t>yüksek ek </a:t>
            </a:r>
            <a:r>
              <a:rPr lang="tr-TR" dirty="0" smtClean="0"/>
              <a:t>yük maliyet, </a:t>
            </a:r>
            <a:r>
              <a:rPr lang="tr-TR" dirty="0"/>
              <a:t>düşük CPU </a:t>
            </a:r>
            <a:r>
              <a:rPr lang="tr-TR" dirty="0" smtClean="0"/>
              <a:t>kullanımı</a:t>
            </a:r>
          </a:p>
          <a:p>
            <a:pPr lvl="1"/>
            <a:r>
              <a:rPr lang="tr-TR" dirty="0" smtClean="0"/>
              <a:t>Bağlam değiştirme masrafına göre </a:t>
            </a:r>
            <a:r>
              <a:rPr lang="tr-TR" dirty="0"/>
              <a:t>büyük olmalıdır</a:t>
            </a:r>
          </a:p>
        </p:txBody>
      </p:sp>
    </p:spTree>
    <p:extLst>
      <p:ext uri="{BB962C8B-B14F-4D97-AF65-F5344CB8AC3E}">
        <p14:creationId xmlns:p14="http://schemas.microsoft.com/office/powerpoint/2010/main" val="1227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Bağlam Anahtarlama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Kuantum 4 milisaniye </a:t>
            </a:r>
            <a:r>
              <a:rPr lang="tr-TR" dirty="0" smtClean="0"/>
              <a:t>ve </a:t>
            </a:r>
            <a:r>
              <a:rPr lang="tr-TR" dirty="0"/>
              <a:t>bağlam </a:t>
            </a:r>
            <a:r>
              <a:rPr lang="tr-TR" dirty="0" smtClean="0"/>
              <a:t>anahtarlama </a:t>
            </a:r>
            <a:r>
              <a:rPr lang="tr-TR" dirty="0"/>
              <a:t>1 milisaniye </a:t>
            </a:r>
            <a:r>
              <a:rPr lang="tr-TR" dirty="0" smtClean="0"/>
              <a:t>ise </a:t>
            </a:r>
            <a:r>
              <a:rPr lang="tr-TR" dirty="0"/>
              <a:t>CPU zamanının %20'si boşa </a:t>
            </a:r>
            <a:r>
              <a:rPr lang="tr-TR" dirty="0" smtClean="0"/>
              <a:t>gider</a:t>
            </a:r>
          </a:p>
          <a:p>
            <a:r>
              <a:rPr lang="tr-TR" dirty="0" smtClean="0"/>
              <a:t>Kuantum </a:t>
            </a:r>
            <a:r>
              <a:rPr lang="tr-TR" dirty="0"/>
              <a:t>100 milisaniye </a:t>
            </a:r>
            <a:r>
              <a:rPr lang="tr-TR" dirty="0" smtClean="0"/>
              <a:t>ise</a:t>
            </a:r>
            <a:r>
              <a:rPr lang="tr-TR" dirty="0"/>
              <a:t>, boşa harcanan zaman %1'dir, ancak daha az </a:t>
            </a:r>
            <a:r>
              <a:rPr lang="tr-TR" dirty="0" smtClean="0"/>
              <a:t>duyarlıdır</a:t>
            </a:r>
          </a:p>
          <a:p>
            <a:r>
              <a:rPr lang="tr-TR" dirty="0" smtClean="0"/>
              <a:t>20-50 </a:t>
            </a:r>
            <a:r>
              <a:rPr lang="tr-TR" dirty="0"/>
              <a:t>milisaniye civarında bir kuantum makul</a:t>
            </a:r>
          </a:p>
        </p:txBody>
      </p:sp>
    </p:spTree>
    <p:extLst>
      <p:ext uri="{BB962C8B-B14F-4D97-AF65-F5344CB8AC3E}">
        <p14:creationId xmlns:p14="http://schemas.microsoft.com/office/powerpoint/2010/main" val="42818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Dönüş Süreleri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q arttıkça </a:t>
            </a:r>
            <a:r>
              <a:rPr lang="tr-TR" dirty="0" smtClean="0"/>
              <a:t>dönüş </a:t>
            </a:r>
            <a:r>
              <a:rPr lang="tr-TR" dirty="0"/>
              <a:t>süresi iyileşir mi</a:t>
            </a:r>
            <a:r>
              <a:rPr lang="tr-TR" dirty="0" smtClean="0"/>
              <a:t>?</a:t>
            </a:r>
          </a:p>
          <a:p>
            <a:r>
              <a:rPr lang="tr-TR" dirty="0" smtClean="0"/>
              <a:t>İşlemci kullanma zamanlarının %80’i </a:t>
            </a:r>
          </a:p>
          <a:p>
            <a:pPr marL="0" indent="0">
              <a:buNone/>
            </a:pPr>
            <a:r>
              <a:rPr lang="tr-TR" dirty="0" err="1" smtClean="0"/>
              <a:t>q'dan</a:t>
            </a:r>
            <a:r>
              <a:rPr lang="tr-TR" dirty="0" smtClean="0"/>
              <a:t> </a:t>
            </a:r>
            <a:r>
              <a:rPr lang="tr-TR" dirty="0"/>
              <a:t>kısa </a:t>
            </a:r>
            <a:r>
              <a:rPr lang="tr-TR" dirty="0" smtClean="0"/>
              <a:t>olmalıdır.</a:t>
            </a:r>
            <a:endParaRPr lang="tr-TR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66239"/>
              </p:ext>
            </p:extLst>
          </p:nvPr>
        </p:nvGraphicFramePr>
        <p:xfrm>
          <a:off x="7492750" y="877888"/>
          <a:ext cx="251936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Visio" r:id="rId3" imgW="1693875" imgH="1171873" progId="Visio.Drawing.11">
                  <p:embed/>
                </p:oleObj>
              </mc:Choice>
              <mc:Fallback>
                <p:oleObj name="Visio" r:id="rId3" imgW="1693875" imgH="11718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2750" y="877888"/>
                        <a:ext cx="251936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9605"/>
              </p:ext>
            </p:extLst>
          </p:nvPr>
        </p:nvGraphicFramePr>
        <p:xfrm>
          <a:off x="780302" y="3451225"/>
          <a:ext cx="3297238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Visio" r:id="rId5" imgW="2577479" imgH="2422665" progId="Visio.Drawing.11">
                  <p:embed/>
                </p:oleObj>
              </mc:Choice>
              <mc:Fallback>
                <p:oleObj name="Visio" r:id="rId5" imgW="2577479" imgH="24226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02" y="3451225"/>
                        <a:ext cx="3297238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16002"/>
              </p:ext>
            </p:extLst>
          </p:nvPr>
        </p:nvGraphicFramePr>
        <p:xfrm>
          <a:off x="6130834" y="2876550"/>
          <a:ext cx="5649913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Visio" r:id="rId7" imgW="4541926" imgH="3201031" progId="Visio.Drawing.11">
                  <p:embed/>
                </p:oleObj>
              </mc:Choice>
              <mc:Fallback>
                <p:oleObj name="Visio" r:id="rId7" imgW="4541926" imgH="32010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834" y="2876550"/>
                        <a:ext cx="5649913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0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</a:t>
            </a:r>
            <a:r>
              <a:rPr lang="tr-TR" dirty="0" smtClean="0"/>
              <a:t>Zamanlaması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Her önceliğin bir öncelik numarası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En </a:t>
            </a:r>
            <a:r>
              <a:rPr lang="tr-TR" dirty="0"/>
              <a:t>yüksek öncelik </a:t>
            </a:r>
            <a:r>
              <a:rPr lang="tr-TR" dirty="0" smtClean="0"/>
              <a:t>en önce çizelgelenir</a:t>
            </a:r>
          </a:p>
          <a:p>
            <a:r>
              <a:rPr lang="tr-TR" dirty="0" smtClean="0"/>
              <a:t>Tüm </a:t>
            </a:r>
            <a:r>
              <a:rPr lang="tr-TR" dirty="0"/>
              <a:t>öncelikler eşitse, </a:t>
            </a:r>
            <a:r>
              <a:rPr lang="tr-TR" dirty="0" smtClean="0"/>
              <a:t>FCFS gibi çizelgelenir.</a:t>
            </a:r>
            <a:endParaRPr lang="tr-TR" dirty="0"/>
          </a:p>
        </p:txBody>
      </p:sp>
      <p:pic>
        <p:nvPicPr>
          <p:cNvPr id="4" name="Picture 6" descr="D:\b\b4\IBM\02-4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725" y="3471912"/>
            <a:ext cx="7448550" cy="316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9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1961</TotalTime>
  <Words>3113</Words>
  <Application>Microsoft Office PowerPoint</Application>
  <PresentationFormat>Widescreen</PresentationFormat>
  <Paragraphs>498</Paragraphs>
  <Slides>109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109</vt:i4>
      </vt:variant>
    </vt:vector>
  </HeadingPairs>
  <TitlesOfParts>
    <vt:vector size="116" baseType="lpstr">
      <vt:lpstr>宋体</vt:lpstr>
      <vt:lpstr>Arial</vt:lpstr>
      <vt:lpstr>Calibri</vt:lpstr>
      <vt:lpstr>Calibri Light</vt:lpstr>
      <vt:lpstr>Office Theme</vt:lpstr>
      <vt:lpstr>Image</vt:lpstr>
      <vt:lpstr>Visio</vt:lpstr>
      <vt:lpstr>Bölüm 2: Süreçler</vt:lpstr>
      <vt:lpstr>Süreç</vt:lpstr>
      <vt:lpstr>Sözde Paralellik</vt:lpstr>
      <vt:lpstr>Çoklu Programlama Süreç Modeli</vt:lpstr>
      <vt:lpstr>Tekrarlanamaz Yürütme</vt:lpstr>
      <vt:lpstr>Süreç ve Program Arasındaki Farklar</vt:lpstr>
      <vt:lpstr>Süreç Başlatma</vt:lpstr>
      <vt:lpstr>Süreç Sonlandırma</vt:lpstr>
      <vt:lpstr>Süreç Durumları</vt:lpstr>
      <vt:lpstr>Süreçleri Gerçekleştirme</vt:lpstr>
      <vt:lpstr>Süreçleri Gerçekleştirme</vt:lpstr>
      <vt:lpstr>Süreçleri Gerçekleştirme</vt:lpstr>
      <vt:lpstr>Çoklu Programlama Modellemesi</vt:lpstr>
      <vt:lpstr>İş Parçacığı</vt:lpstr>
      <vt:lpstr>İş Parçacığı Kullanımı</vt:lpstr>
      <vt:lpstr>İş Parçacığı Kullanımı</vt:lpstr>
      <vt:lpstr>Web Sunucusu</vt:lpstr>
      <vt:lpstr>Bloke Olmayan Çağrı</vt:lpstr>
      <vt:lpstr>Web Sunucusu için 3 Yol</vt:lpstr>
      <vt:lpstr>İş Parçacığı Modeli</vt:lpstr>
      <vt:lpstr>İş Parçacığı</vt:lpstr>
      <vt:lpstr>İş Parçacıkları ve Süreçler</vt:lpstr>
      <vt:lpstr>İş Parçacıkları Nasıl Çalışır</vt:lpstr>
      <vt:lpstr>POSIX kütüphanesi (pthreads)</vt:lpstr>
      <vt:lpstr>İş Parçacıkları</vt:lpstr>
      <vt:lpstr>Kullanıcı Modu İş Parçacıkları (+)</vt:lpstr>
      <vt:lpstr>Kullanıcı Modu İş Parçacıkları (-)</vt:lpstr>
      <vt:lpstr>Çekirdek Modu İş Parçacıkları</vt:lpstr>
      <vt:lpstr>Hibrit Yaklaşım</vt:lpstr>
      <vt:lpstr>Hibrit Yaklaşım</vt:lpstr>
      <vt:lpstr>Çizelgeleyici Aktivasyonları – Yukarı Çağrılar</vt:lpstr>
      <vt:lpstr>Açılır (Pop-up) İş Parçacıkları</vt:lpstr>
      <vt:lpstr>Neden Açılır İş Parçacıkları</vt:lpstr>
      <vt:lpstr>İş Parçacıkları Arasında Çakışma</vt:lpstr>
      <vt:lpstr>Çoklu İş Parçacıklı Programlama</vt:lpstr>
      <vt:lpstr>Problemler</vt:lpstr>
      <vt:lpstr>İş Parçacıklarının Kullanılma Nedeni</vt:lpstr>
      <vt:lpstr>İş Parçacıklarının Avantajları</vt:lpstr>
      <vt:lpstr>İş Parçacıklarının Dezavantajları</vt:lpstr>
      <vt:lpstr>Süreçler Arası İletişim</vt:lpstr>
      <vt:lpstr>Süreçler Arası İletişim</vt:lpstr>
      <vt:lpstr>Önerilen Çözümler</vt:lpstr>
      <vt:lpstr>Kesmeleri Devre Dışı Bırakma</vt:lpstr>
      <vt:lpstr>Kilit Değişkeni</vt:lpstr>
      <vt:lpstr>Yarış Durumu</vt:lpstr>
      <vt:lpstr>Karşılıklı Dışlama</vt:lpstr>
      <vt:lpstr>Kritik Bölge</vt:lpstr>
      <vt:lpstr>Kritik Bölge Kullanarak Karşılıklı Dışlama</vt:lpstr>
      <vt:lpstr>Sıkı Değişim – Strict Alternation</vt:lpstr>
      <vt:lpstr>Kavramlar</vt:lpstr>
      <vt:lpstr>Peterson’un Çözümü</vt:lpstr>
      <vt:lpstr>TSL Komutu</vt:lpstr>
      <vt:lpstr>XCHG Komutu</vt:lpstr>
      <vt:lpstr>Uyuma ve Uyanma</vt:lpstr>
      <vt:lpstr>Üretici Tüketici Problemi</vt:lpstr>
      <vt:lpstr>Ölümcül Yarış Durumu</vt:lpstr>
      <vt:lpstr>Veri Kaybı Sorunu</vt:lpstr>
      <vt:lpstr>Semafor</vt:lpstr>
      <vt:lpstr>Üretici-Tüketici Sorununa Çözüm</vt:lpstr>
      <vt:lpstr>Semafor Kullanımı</vt:lpstr>
      <vt:lpstr>mutex_lock ve mutex_unlock</vt:lpstr>
      <vt:lpstr>Bazı Pthreads Çağrıları</vt:lpstr>
      <vt:lpstr>Bazı Pthreads Çağrıları</vt:lpstr>
      <vt:lpstr>Pthreads Mutex</vt:lpstr>
      <vt:lpstr>Gözleyici (Monitors)</vt:lpstr>
      <vt:lpstr>Gözleyici</vt:lpstr>
      <vt:lpstr>Gözleyici</vt:lpstr>
      <vt:lpstr>Gözleyici</vt:lpstr>
      <vt:lpstr>Süreçler Arası İletişim Problemleri</vt:lpstr>
      <vt:lpstr>Dining Philosophers Problemi</vt:lpstr>
      <vt:lpstr>Çözüm?</vt:lpstr>
      <vt:lpstr>Çözüm (1)</vt:lpstr>
      <vt:lpstr>Çözüm (2)</vt:lpstr>
      <vt:lpstr>Çözüm (3)</vt:lpstr>
      <vt:lpstr>Okur-Yazar Problemi</vt:lpstr>
      <vt:lpstr>Okur-Yazar Problemi (2)</vt:lpstr>
      <vt:lpstr>Okur-Yazar Problemi</vt:lpstr>
      <vt:lpstr>Bariyer (Barriers)</vt:lpstr>
      <vt:lpstr>Çizelgeleme</vt:lpstr>
      <vt:lpstr>İşlemci Kullanımı</vt:lpstr>
      <vt:lpstr>Not</vt:lpstr>
      <vt:lpstr>Kavramlar</vt:lpstr>
      <vt:lpstr>Çizelgeleme Kategorileri</vt:lpstr>
      <vt:lpstr>Çizelgelemenin Hedefleri</vt:lpstr>
      <vt:lpstr>Çizelgelemenin Hedefleri</vt:lpstr>
      <vt:lpstr>Toplu Sistemlerde Çizelgeleme</vt:lpstr>
      <vt:lpstr>FCFS Hangi Tür Süreçlerde Avantajlı</vt:lpstr>
      <vt:lpstr>FCFS Dezavantajları</vt:lpstr>
      <vt:lpstr>İlk Önce En Kısa Süreç</vt:lpstr>
      <vt:lpstr>İlk Önce En Kısa Süreç</vt:lpstr>
      <vt:lpstr>Karşılaştırma</vt:lpstr>
      <vt:lpstr>Sonraki En Kısa Kalan Süre </vt:lpstr>
      <vt:lpstr>İnteraktif Sistemlerde Çizelgeleme</vt:lpstr>
      <vt:lpstr>Sıralı Planlama</vt:lpstr>
      <vt:lpstr>Örnek Sıralı Planlama</vt:lpstr>
      <vt:lpstr>Bağlam Anahtarlama</vt:lpstr>
      <vt:lpstr>Bağlam Anahtarlama</vt:lpstr>
      <vt:lpstr>Dönüş Süreleri</vt:lpstr>
      <vt:lpstr>Öncelik Zamanlaması</vt:lpstr>
      <vt:lpstr>Örnek</vt:lpstr>
      <vt:lpstr>Çoklu Kuyruk</vt:lpstr>
      <vt:lpstr>Örnek</vt:lpstr>
      <vt:lpstr>Çoklu Kuyruk</vt:lpstr>
      <vt:lpstr>Sonraki En Kısa Süreç </vt:lpstr>
      <vt:lpstr>Öncelik Ters Çevirme</vt:lpstr>
      <vt:lpstr>Öncelik Ters Çevirme</vt:lpstr>
      <vt:lpstr>Piyango Çizelgeleme</vt:lpstr>
      <vt:lpstr>Gerçek Zamanlı Çizelgeleme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214</cp:revision>
  <dcterms:created xsi:type="dcterms:W3CDTF">2023-01-12T09:23:55Z</dcterms:created>
  <dcterms:modified xsi:type="dcterms:W3CDTF">2023-01-18T22:52:42Z</dcterms:modified>
</cp:coreProperties>
</file>