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7" r:id="rId11"/>
    <p:sldId id="328" r:id="rId12"/>
    <p:sldId id="321" r:id="rId13"/>
    <p:sldId id="322" r:id="rId14"/>
    <p:sldId id="329" r:id="rId15"/>
    <p:sldId id="323" r:id="rId16"/>
    <p:sldId id="324" r:id="rId17"/>
    <p:sldId id="325" r:id="rId18"/>
    <p:sldId id="32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1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</a:t>
            </a:r>
            <a:r>
              <a:rPr lang="tr-TR" dirty="0" smtClean="0"/>
              <a:t>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  <a:endParaRPr lang="tr-TR" dirty="0"/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Kritik </a:t>
            </a:r>
            <a:r>
              <a:rPr lang="tr-TR" dirty="0"/>
              <a:t>bölgeye girdikten sonra tüm </a:t>
            </a:r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</a:t>
            </a:r>
          </a:p>
          <a:p>
            <a:pPr lvl="1"/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/>
              <a:t>yalnızca bir kesme olduğundan, hiçbir CPU önalımı </a:t>
            </a:r>
            <a:r>
              <a:rPr lang="tr-TR" dirty="0" smtClean="0"/>
              <a:t>(</a:t>
            </a:r>
            <a:r>
              <a:rPr lang="en-US" altLang="zh-CN" dirty="0"/>
              <a:t>preemption </a:t>
            </a:r>
            <a:r>
              <a:rPr lang="tr-TR" dirty="0" smtClean="0"/>
              <a:t>) gerçekleşemez.</a:t>
            </a:r>
          </a:p>
          <a:p>
            <a:pPr lvl="1"/>
            <a:r>
              <a:rPr lang="tr-TR" dirty="0" smtClean="0"/>
              <a:t>Kesmeleri </a:t>
            </a:r>
            <a:r>
              <a:rPr lang="tr-TR" dirty="0"/>
              <a:t>devre dışı bırakmak, işletim sisteminin kendisi için yararlıdır, ancak kullanıcılar için </a:t>
            </a:r>
            <a:r>
              <a:rPr lang="tr-TR" dirty="0" smtClean="0"/>
              <a:t>değildir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Lock</a:t>
            </a:r>
            <a:r>
              <a:rPr lang="tr-TR" dirty="0" smtClean="0"/>
              <a:t> değişkeni</a:t>
            </a:r>
          </a:p>
          <a:p>
            <a:pPr lvl="1"/>
            <a:r>
              <a:rPr lang="tr-TR" dirty="0" err="1" smtClean="0"/>
              <a:t>Yazılımsal</a:t>
            </a:r>
            <a:r>
              <a:rPr lang="tr-TR" dirty="0" smtClean="0"/>
              <a:t> bir çözüm</a:t>
            </a:r>
          </a:p>
          <a:p>
            <a:pPr lvl="1"/>
            <a:r>
              <a:rPr lang="tr-TR" dirty="0" smtClean="0"/>
              <a:t>Tek ve paylaşımlı bir değişen (</a:t>
            </a:r>
            <a:r>
              <a:rPr lang="tr-TR" dirty="0" err="1" smtClean="0"/>
              <a:t>lock</a:t>
            </a:r>
            <a:r>
              <a:rPr lang="tr-TR" dirty="0" smtClean="0"/>
              <a:t>) tanımlanır</a:t>
            </a:r>
          </a:p>
          <a:p>
            <a:pPr lvl="1"/>
            <a:r>
              <a:rPr lang="tr-TR" dirty="0" smtClean="0"/>
              <a:t>Kritik bölgeye girmeden önce değeri kontrol edilir</a:t>
            </a:r>
          </a:p>
          <a:p>
            <a:pPr lvl="1"/>
            <a:r>
              <a:rPr lang="tr-TR" dirty="0" smtClean="0"/>
              <a:t>Değer 0 ise kritik bölgeye girilmez, beklenir</a:t>
            </a:r>
          </a:p>
          <a:p>
            <a:pPr lvl="1"/>
            <a:r>
              <a:rPr lang="tr-TR" dirty="0" smtClean="0"/>
              <a:t>Değer 1 ise kritik bölgeye girilir.</a:t>
            </a:r>
          </a:p>
          <a:p>
            <a:pPr lvl="1"/>
            <a:endParaRPr lang="tr-TR" dirty="0"/>
          </a:p>
          <a:p>
            <a:r>
              <a:rPr lang="tr-TR" dirty="0" smtClean="0"/>
              <a:t>Sorun ne?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Peterson’un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1412925"/>
            <a:ext cx="68802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TSL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2034767"/>
            <a:ext cx="81867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Uyuma ve Uyanma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Meşgul beklemenin </a:t>
            </a:r>
            <a:r>
              <a:rPr lang="tr-TR" dirty="0" smtClean="0"/>
              <a:t>dezavantajı</a:t>
            </a:r>
          </a:p>
          <a:p>
            <a:pPr lvl="1"/>
            <a:r>
              <a:rPr lang="tr-TR" dirty="0" smtClean="0"/>
              <a:t>Düşük </a:t>
            </a:r>
            <a:r>
              <a:rPr lang="tr-TR" dirty="0"/>
              <a:t>öncelikli bir süreç kritik </a:t>
            </a:r>
            <a:r>
              <a:rPr lang="tr-TR" dirty="0" smtClean="0"/>
              <a:t>bölgede iken, </a:t>
            </a:r>
          </a:p>
          <a:p>
            <a:pPr lvl="1"/>
            <a:r>
              <a:rPr lang="tr-TR" dirty="0" smtClean="0"/>
              <a:t>Yüksek </a:t>
            </a:r>
            <a:r>
              <a:rPr lang="tr-TR" dirty="0"/>
              <a:t>öncelikli bir süreç </a:t>
            </a:r>
            <a:r>
              <a:rPr lang="tr-TR" dirty="0" smtClean="0"/>
              <a:t>geldiğinde daha </a:t>
            </a:r>
            <a:r>
              <a:rPr lang="tr-TR" dirty="0"/>
              <a:t>düşük öncelikli süreci engeller, </a:t>
            </a:r>
            <a:endParaRPr lang="tr-TR" dirty="0" smtClean="0"/>
          </a:p>
          <a:p>
            <a:pPr lvl="1"/>
            <a:r>
              <a:rPr lang="tr-TR" dirty="0" err="1" smtClean="0"/>
              <a:t>Lock’tan</a:t>
            </a:r>
            <a:r>
              <a:rPr lang="tr-TR" dirty="0" smtClean="0"/>
              <a:t> dolayı meşgul </a:t>
            </a:r>
            <a:r>
              <a:rPr lang="tr-TR" dirty="0"/>
              <a:t>beklemede CPU'yu boşa </a:t>
            </a:r>
            <a:r>
              <a:rPr lang="tr-TR" dirty="0" smtClean="0"/>
              <a:t>harcar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smtClean="0"/>
              <a:t>Daha </a:t>
            </a:r>
            <a:r>
              <a:rPr lang="tr-TR" dirty="0"/>
              <a:t>düşük öncelikli </a:t>
            </a:r>
            <a:r>
              <a:rPr lang="tr-TR" dirty="0" smtClean="0"/>
              <a:t>süreç kritik bölge dışına çıkamaz</a:t>
            </a:r>
          </a:p>
          <a:p>
            <a:pPr lvl="1"/>
            <a:r>
              <a:rPr lang="tr-TR" dirty="0" smtClean="0"/>
              <a:t>Öncelikleri değiştirmek/ölümcül kilitlenme</a:t>
            </a:r>
          </a:p>
          <a:p>
            <a:pPr lvl="1"/>
            <a:endParaRPr lang="tr-TR" dirty="0"/>
          </a:p>
          <a:p>
            <a:r>
              <a:rPr lang="tr-TR" dirty="0" smtClean="0"/>
              <a:t>Meşgul </a:t>
            </a:r>
            <a:r>
              <a:rPr lang="tr-TR" dirty="0"/>
              <a:t>beklemek yerine </a:t>
            </a:r>
            <a:r>
              <a:rPr lang="tr-TR" dirty="0" err="1" smtClean="0"/>
              <a:t>block</a:t>
            </a:r>
            <a:endParaRPr lang="tr-TR" dirty="0" smtClean="0"/>
          </a:p>
          <a:p>
            <a:pPr lvl="1"/>
            <a:r>
              <a:rPr lang="tr-TR" dirty="0" smtClean="0"/>
              <a:t>Önce Uyandır, sonra uyut (</a:t>
            </a:r>
            <a:r>
              <a:rPr lang="tr-TR" dirty="0" err="1" smtClean="0"/>
              <a:t>wake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, </a:t>
            </a:r>
            <a:r>
              <a:rPr lang="tr-TR" dirty="0" err="1" smtClean="0"/>
              <a:t>sleep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4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işlem ortak, sabit boyutlu bir arabelleği </a:t>
            </a:r>
            <a:r>
              <a:rPr lang="tr-TR" dirty="0" smtClean="0"/>
              <a:t>paylaşmakta</a:t>
            </a:r>
          </a:p>
          <a:p>
            <a:r>
              <a:rPr lang="tr-TR" dirty="0" smtClean="0"/>
              <a:t>Üretici </a:t>
            </a:r>
            <a:r>
              <a:rPr lang="tr-TR" dirty="0"/>
              <a:t>arabelleğe </a:t>
            </a:r>
            <a:r>
              <a:rPr lang="tr-TR" dirty="0" smtClean="0"/>
              <a:t>veri yazar</a:t>
            </a:r>
          </a:p>
          <a:p>
            <a:r>
              <a:rPr lang="tr-TR" dirty="0" smtClean="0"/>
              <a:t>Tüketici </a:t>
            </a:r>
            <a:r>
              <a:rPr lang="tr-TR" dirty="0"/>
              <a:t>arabellekten </a:t>
            </a:r>
            <a:r>
              <a:rPr lang="tr-TR" dirty="0" smtClean="0"/>
              <a:t>veri okur</a:t>
            </a:r>
          </a:p>
          <a:p>
            <a:endParaRPr lang="tr-TR" dirty="0"/>
          </a:p>
          <a:p>
            <a:r>
              <a:rPr lang="tr-TR" dirty="0" smtClean="0"/>
              <a:t>Basit </a:t>
            </a:r>
            <a:r>
              <a:rPr lang="tr-TR" dirty="0"/>
              <a:t>bir 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81" y="1619275"/>
            <a:ext cx="59134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Kaybı Sorunu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değişken: </a:t>
            </a:r>
            <a:r>
              <a:rPr lang="tr-TR" dirty="0" smtClean="0"/>
              <a:t>sayaç</a:t>
            </a:r>
          </a:p>
          <a:p>
            <a:r>
              <a:rPr lang="tr-TR" dirty="0" smtClean="0"/>
              <a:t>Eşzamanlılıktan </a:t>
            </a:r>
            <a:r>
              <a:rPr lang="tr-TR" dirty="0"/>
              <a:t>kaynaklanan </a:t>
            </a:r>
            <a:r>
              <a:rPr lang="tr-TR" dirty="0" smtClean="0"/>
              <a:t>sorun</a:t>
            </a:r>
          </a:p>
          <a:p>
            <a:r>
              <a:rPr lang="tr-TR" dirty="0" smtClean="0"/>
              <a:t>Tüketici </a:t>
            </a:r>
            <a:r>
              <a:rPr lang="tr-TR" dirty="0"/>
              <a:t>0 ile </a:t>
            </a:r>
            <a:r>
              <a:rPr lang="tr-TR" dirty="0" smtClean="0"/>
              <a:t>sayaç değişkenini okuduğunda; </a:t>
            </a:r>
            <a:r>
              <a:rPr lang="tr-TR" dirty="0"/>
              <a:t>ancak zamanında uykuya </a:t>
            </a:r>
            <a:r>
              <a:rPr lang="tr-TR" dirty="0" smtClean="0"/>
              <a:t>geçmediğinde, </a:t>
            </a:r>
            <a:r>
              <a:rPr lang="tr-TR" dirty="0"/>
              <a:t>sinyal kaybolacaktır.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Dijkstra</a:t>
            </a:r>
            <a:r>
              <a:rPr lang="tr-TR" dirty="0"/>
              <a:t> tarafından </a:t>
            </a:r>
            <a:r>
              <a:rPr lang="tr-TR" dirty="0" smtClean="0"/>
              <a:t>önerilen </a:t>
            </a:r>
            <a:r>
              <a:rPr lang="tr-TR" dirty="0"/>
              <a:t>yeni bir değişken türü </a:t>
            </a:r>
            <a:endParaRPr lang="tr-TR" dirty="0" smtClean="0"/>
          </a:p>
          <a:p>
            <a:r>
              <a:rPr lang="tr-TR" dirty="0" smtClean="0"/>
              <a:t>Atomik Eylem, tek ve bölünmez</a:t>
            </a:r>
          </a:p>
          <a:p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/>
              <a:t>(P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değeri 0 ise uyku, değilse </a:t>
            </a:r>
            <a:r>
              <a:rPr lang="tr-TR" dirty="0"/>
              <a:t>değeri </a:t>
            </a:r>
            <a:r>
              <a:rPr lang="tr-TR" dirty="0" smtClean="0"/>
              <a:t>azalt </a:t>
            </a:r>
            <a:r>
              <a:rPr lang="tr-TR" dirty="0"/>
              <a:t>ve devam </a:t>
            </a:r>
            <a:r>
              <a:rPr lang="tr-TR" dirty="0" smtClean="0"/>
              <a:t>et</a:t>
            </a:r>
          </a:p>
          <a:p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/>
              <a:t>(v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</a:t>
            </a:r>
          </a:p>
          <a:p>
            <a:pPr lvl="1"/>
            <a:r>
              <a:rPr lang="tr-TR" dirty="0" smtClean="0"/>
              <a:t>Süreçler </a:t>
            </a:r>
            <a:r>
              <a:rPr lang="tr-TR" dirty="0"/>
              <a:t>semaforda bekliyorsa, işletim sistemi devam etmeyi seçecek ve düşüşünü tamamlayacaktır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Kaynak </a:t>
            </a:r>
            <a:r>
              <a:rPr lang="tr-TR" dirty="0"/>
              <a:t>sayısının bir işareti </a:t>
            </a:r>
            <a:r>
              <a:rPr lang="tr-TR"/>
              <a:t>olarak </a:t>
            </a:r>
            <a:r>
              <a:rPr lang="tr-TR" smtClean="0"/>
              <a:t>farz 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  <a:endParaRPr lang="tr-TR" dirty="0"/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  <a:endParaRPr lang="tr-TR" dirty="0"/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1052</Words>
  <Application>Microsoft Office PowerPoint</Application>
  <PresentationFormat>Widescreen</PresentationFormat>
  <Paragraphs>165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Theme</vt:lpstr>
      <vt:lpstr>Bölüm 2: Süreçler</vt:lpstr>
      <vt:lpstr>Sözde Paralellik</vt:lpstr>
      <vt:lpstr>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İş Parçacığı Modeli</vt:lpstr>
      <vt:lpstr>İş Parçacığı</vt:lpstr>
      <vt:lpstr>İş Parçacıkları Arasında Çakışma</vt:lpstr>
      <vt:lpstr>Çoklu İş Parçacıklı Programlama</vt:lpstr>
      <vt:lpstr>İş Parçacıklarının Avantajları</vt:lpstr>
      <vt:lpstr>İş Parçacıklarının Dezavantajları</vt:lpstr>
      <vt:lpstr>Süreçler Arası İletişim</vt:lpstr>
      <vt:lpstr>Yarış Durumu</vt:lpstr>
      <vt:lpstr>Karşılıklı Dışlama</vt:lpstr>
      <vt:lpstr>Kritik Bölge</vt:lpstr>
      <vt:lpstr>Kritik Bölge Kullanarak Karşılıklı Dışlama</vt:lpstr>
      <vt:lpstr>Meşgul Bekleme ile Karşılıklı Dışlama</vt:lpstr>
      <vt:lpstr>Meşgul Bekleme ile Karşılıklı Dışlama</vt:lpstr>
      <vt:lpstr>Önerilen Çözüm</vt:lpstr>
      <vt:lpstr>Kavramlar</vt:lpstr>
      <vt:lpstr>Peterson’un Çözümü</vt:lpstr>
      <vt:lpstr>TSL Komutu</vt:lpstr>
      <vt:lpstr>Uyuma ve Uyanma</vt:lpstr>
      <vt:lpstr>Üretici Tüketici Problemi</vt:lpstr>
      <vt:lpstr>Ölümcül Yarış Durumu</vt:lpstr>
      <vt:lpstr>Veri Kaybı Sorunu</vt:lpstr>
      <vt:lpstr>Semafor</vt:lpstr>
      <vt:lpstr>Tekrarlanamaz Yürütme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123</cp:revision>
  <dcterms:created xsi:type="dcterms:W3CDTF">2023-01-12T09:23:55Z</dcterms:created>
  <dcterms:modified xsi:type="dcterms:W3CDTF">2023-01-15T21:54:29Z</dcterms:modified>
</cp:coreProperties>
</file>