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64" r:id="rId30"/>
    <p:sldId id="339" r:id="rId31"/>
    <p:sldId id="340" r:id="rId32"/>
    <p:sldId id="341" r:id="rId33"/>
    <p:sldId id="342" r:id="rId34"/>
    <p:sldId id="343" r:id="rId35"/>
    <p:sldId id="365" r:id="rId36"/>
    <p:sldId id="344" r:id="rId37"/>
    <p:sldId id="345" r:id="rId38"/>
    <p:sldId id="346" r:id="rId39"/>
    <p:sldId id="347" r:id="rId40"/>
    <p:sldId id="348" r:id="rId41"/>
    <p:sldId id="349" r:id="rId42"/>
    <p:sldId id="350" r:id="rId43"/>
    <p:sldId id="351" r:id="rId44"/>
    <p:sldId id="352" r:id="rId45"/>
    <p:sldId id="353" r:id="rId46"/>
    <p:sldId id="354" r:id="rId47"/>
    <p:sldId id="355" r:id="rId48"/>
    <p:sldId id="356" r:id="rId49"/>
    <p:sldId id="357" r:id="rId50"/>
    <p:sldId id="358" r:id="rId51"/>
    <p:sldId id="359" r:id="rId52"/>
    <p:sldId id="360" r:id="rId53"/>
    <p:sldId id="361" r:id="rId54"/>
    <p:sldId id="362" r:id="rId55"/>
    <p:sldId id="363" r:id="rId56"/>
    <p:sldId id="312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3: Bellek Yönetimi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Taban ve Limit </a:t>
            </a:r>
            <a:r>
              <a:rPr lang="tr-TR" dirty="0" smtClean="0"/>
              <a:t>Yazmaçları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bellek </a:t>
            </a:r>
            <a:r>
              <a:rPr lang="tr-TR" dirty="0" smtClean="0"/>
              <a:t>erişiminde bir </a:t>
            </a:r>
            <a:r>
              <a:rPr lang="tr-TR" dirty="0"/>
              <a:t>ekleme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ve </a:t>
            </a:r>
            <a:r>
              <a:rPr lang="tr-TR" dirty="0"/>
              <a:t>karşılaştırma yapılması gerekiyor</a:t>
            </a:r>
          </a:p>
        </p:txBody>
      </p:sp>
      <p:pic>
        <p:nvPicPr>
          <p:cNvPr id="7" name="Picture 6" descr="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69" y="1020754"/>
            <a:ext cx="3625260" cy="540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8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 Tokuş </a:t>
            </a:r>
            <a:r>
              <a:rPr lang="tr-TR" dirty="0" smtClean="0"/>
              <a:t>Yapmak (swap)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Sistemde arka planda çalışan bir çok sunucu süreci vardır</a:t>
            </a:r>
          </a:p>
          <a:p>
            <a:r>
              <a:rPr lang="tr-TR" dirty="0" smtClean="0"/>
              <a:t>Fiziksel bellek tüm </a:t>
            </a:r>
            <a:r>
              <a:rPr lang="tr-TR" dirty="0"/>
              <a:t>programları tutacak kadar büyük </a:t>
            </a:r>
            <a:r>
              <a:rPr lang="tr-TR" dirty="0" smtClean="0"/>
              <a:t>değildir</a:t>
            </a:r>
          </a:p>
          <a:p>
            <a:pPr lvl="1"/>
            <a:r>
              <a:rPr lang="tr-TR" dirty="0" smtClean="0"/>
              <a:t>Değiş tokuş</a:t>
            </a:r>
          </a:p>
          <a:p>
            <a:pPr lvl="2"/>
            <a:r>
              <a:rPr lang="tr-TR" dirty="0" smtClean="0"/>
              <a:t>Programları belleğe getir, değiş tokuş yapıp götür</a:t>
            </a:r>
          </a:p>
          <a:p>
            <a:pPr lvl="1"/>
            <a:r>
              <a:rPr lang="tr-TR" dirty="0" smtClean="0"/>
              <a:t>Sanal bellek</a:t>
            </a:r>
          </a:p>
          <a:p>
            <a:pPr lvl="2"/>
            <a:r>
              <a:rPr lang="tr-TR" dirty="0" smtClean="0"/>
              <a:t>Programları kısmen </a:t>
            </a:r>
            <a:r>
              <a:rPr lang="tr-TR" dirty="0"/>
              <a:t>bellekte olsalar bile </a:t>
            </a:r>
            <a:r>
              <a:rPr lang="tr-TR" dirty="0" smtClean="0"/>
              <a:t>çalıştır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25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Düzeni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Süreçler belleğe girip çıktıkça </a:t>
            </a:r>
            <a:r>
              <a:rPr lang="tr-TR" dirty="0"/>
              <a:t>bellek tahsisi değişir. Gölgeli bölgeler kullanılmayan bellektir.</a:t>
            </a:r>
          </a:p>
        </p:txBody>
      </p:sp>
      <p:pic>
        <p:nvPicPr>
          <p:cNvPr id="4" name="Picture 6" descr="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2" y="2705100"/>
            <a:ext cx="81692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6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Giriş ve çıkış takası </a:t>
            </a:r>
            <a:r>
              <a:rPr lang="tr-TR" dirty="0" smtClean="0"/>
              <a:t>sonrası farklı adresler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değiştirme/dinamik yer </a:t>
            </a:r>
            <a:r>
              <a:rPr lang="tr-TR" dirty="0" smtClean="0"/>
              <a:t>değiştirme</a:t>
            </a:r>
          </a:p>
          <a:p>
            <a:r>
              <a:rPr lang="tr-TR" dirty="0" smtClean="0"/>
              <a:t>Bellek delikleri (hole)</a:t>
            </a:r>
          </a:p>
          <a:p>
            <a:pPr lvl="1"/>
            <a:r>
              <a:rPr lang="tr-TR" dirty="0" smtClean="0"/>
              <a:t>Bellek sıkıştırma</a:t>
            </a:r>
          </a:p>
          <a:p>
            <a:pPr lvl="2"/>
            <a:r>
              <a:rPr lang="tr-TR" dirty="0" smtClean="0"/>
              <a:t>İşlemci </a:t>
            </a:r>
            <a:r>
              <a:rPr lang="tr-TR" dirty="0"/>
              <a:t>zamanı </a:t>
            </a:r>
            <a:r>
              <a:rPr lang="tr-TR" dirty="0" smtClean="0"/>
              <a:t>gerekir</a:t>
            </a:r>
          </a:p>
          <a:p>
            <a:pPr lvl="2"/>
            <a:r>
              <a:rPr lang="tr-TR" dirty="0" smtClean="0"/>
              <a:t>20 </a:t>
            </a:r>
            <a:r>
              <a:rPr lang="tr-TR" dirty="0" err="1" smtClean="0"/>
              <a:t>ns'de</a:t>
            </a:r>
            <a:r>
              <a:rPr lang="tr-TR" dirty="0" smtClean="0"/>
              <a:t> </a:t>
            </a:r>
            <a:r>
              <a:rPr lang="tr-TR" dirty="0"/>
              <a:t>4 </a:t>
            </a:r>
            <a:r>
              <a:rPr lang="tr-TR" dirty="0" err="1" smtClean="0"/>
              <a:t>byte</a:t>
            </a:r>
            <a:r>
              <a:rPr lang="tr-TR" dirty="0" smtClean="0"/>
              <a:t> taşır, </a:t>
            </a:r>
            <a:r>
              <a:rPr lang="tr-TR" dirty="0"/>
              <a:t>ardından 1 GB'ı sıkıştırmak için 5 </a:t>
            </a:r>
            <a:r>
              <a:rPr lang="tr-TR" dirty="0" smtClean="0"/>
              <a:t>saniye</a:t>
            </a:r>
          </a:p>
          <a:p>
            <a:r>
              <a:rPr lang="tr-TR" dirty="0" smtClean="0"/>
              <a:t>Bir </a:t>
            </a:r>
            <a:r>
              <a:rPr lang="tr-TR" dirty="0"/>
              <a:t>program için ayrılan bellek </a:t>
            </a:r>
            <a:r>
              <a:rPr lang="tr-TR" dirty="0" smtClean="0"/>
              <a:t>miktarı ne kadar?</a:t>
            </a:r>
          </a:p>
          <a:p>
            <a:pPr lvl="1"/>
            <a:r>
              <a:rPr lang="tr-TR" dirty="0" smtClean="0"/>
              <a:t>Programlar </a:t>
            </a:r>
            <a:r>
              <a:rPr lang="tr-TR" dirty="0"/>
              <a:t>büyüme </a:t>
            </a:r>
            <a:r>
              <a:rPr lang="tr-TR" dirty="0" smtClean="0"/>
              <a:t>eğilimindedir</a:t>
            </a:r>
          </a:p>
          <a:p>
            <a:pPr lvl="1"/>
            <a:r>
              <a:rPr lang="tr-TR" dirty="0" smtClean="0"/>
              <a:t>Hem </a:t>
            </a:r>
            <a:r>
              <a:rPr lang="tr-TR" dirty="0"/>
              <a:t>veri </a:t>
            </a:r>
            <a:r>
              <a:rPr lang="tr-TR" dirty="0" smtClean="0"/>
              <a:t>kesimi (</a:t>
            </a:r>
            <a:r>
              <a:rPr lang="tr-TR" dirty="0" err="1" smtClean="0"/>
              <a:t>segment</a:t>
            </a:r>
            <a:r>
              <a:rPr lang="tr-TR" dirty="0" smtClean="0"/>
              <a:t>) </a:t>
            </a:r>
            <a:r>
              <a:rPr lang="tr-TR" dirty="0"/>
              <a:t>hem de </a:t>
            </a:r>
            <a:r>
              <a:rPr lang="tr-TR" dirty="0" smtClean="0"/>
              <a:t>yığın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28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Alan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(a) Büyüyen veri </a:t>
            </a:r>
            <a:r>
              <a:rPr lang="tr-TR" dirty="0" err="1"/>
              <a:t>segmenti</a:t>
            </a:r>
            <a:r>
              <a:rPr lang="tr-TR" dirty="0"/>
              <a:t> </a:t>
            </a:r>
            <a:r>
              <a:rPr lang="tr-TR" dirty="0" smtClean="0"/>
              <a:t>için. </a:t>
            </a:r>
            <a:r>
              <a:rPr lang="tr-TR" dirty="0"/>
              <a:t>(b) Büyüyen yığın, </a:t>
            </a:r>
            <a:r>
              <a:rPr lang="tr-TR" dirty="0" smtClean="0"/>
              <a:t>ve veri </a:t>
            </a:r>
            <a:r>
              <a:rPr lang="tr-TR" dirty="0" err="1" smtClean="0"/>
              <a:t>kesmi</a:t>
            </a:r>
            <a:r>
              <a:rPr lang="tr-TR" dirty="0" smtClean="0"/>
              <a:t> için.</a:t>
            </a:r>
            <a:endParaRPr lang="tr-TR" dirty="0"/>
          </a:p>
        </p:txBody>
      </p:sp>
      <p:pic>
        <p:nvPicPr>
          <p:cNvPr id="4" name="Picture 6" descr="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69" y="2478133"/>
            <a:ext cx="5580062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Boş Alan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(</a:t>
            </a:r>
            <a:r>
              <a:rPr lang="tr-TR" dirty="0" err="1" smtClean="0"/>
              <a:t>bitmap</a:t>
            </a:r>
            <a:r>
              <a:rPr lang="tr-TR" dirty="0" smtClean="0"/>
              <a:t>) </a:t>
            </a:r>
            <a:r>
              <a:rPr lang="tr-TR" dirty="0"/>
              <a:t>ve </a:t>
            </a:r>
            <a:r>
              <a:rPr lang="tr-TR" dirty="0" smtClean="0"/>
              <a:t>bağlı listeler</a:t>
            </a:r>
          </a:p>
          <a:p>
            <a:r>
              <a:rPr lang="tr-TR" dirty="0" err="1" smtClean="0"/>
              <a:t>Biteşlem</a:t>
            </a:r>
            <a:endParaRPr lang="tr-TR" dirty="0" smtClean="0"/>
          </a:p>
          <a:p>
            <a:pPr lvl="1"/>
            <a:r>
              <a:rPr lang="tr-TR" dirty="0" smtClean="0"/>
              <a:t>Bellek</a:t>
            </a:r>
            <a:r>
              <a:rPr lang="tr-TR" dirty="0"/>
              <a:t>, ayırma birimlerine bölünmüştür </a:t>
            </a:r>
            <a:r>
              <a:rPr lang="tr-TR" dirty="0" smtClean="0"/>
              <a:t>(birkaç sözcükten KB boyutuna kadar)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birime karşılık gelen, </a:t>
            </a:r>
            <a:r>
              <a:rPr lang="tr-TR" dirty="0" err="1" smtClean="0"/>
              <a:t>biteşlem’de</a:t>
            </a:r>
            <a:r>
              <a:rPr lang="tr-TR" dirty="0" smtClean="0"/>
              <a:t> bir </a:t>
            </a:r>
            <a:r>
              <a:rPr lang="tr-TR" dirty="0"/>
              <a:t>bit </a:t>
            </a:r>
            <a:r>
              <a:rPr lang="tr-TR" dirty="0" smtClean="0"/>
              <a:t>var</a:t>
            </a:r>
          </a:p>
          <a:p>
            <a:pPr lvl="1"/>
            <a:r>
              <a:rPr lang="tr-TR" dirty="0" smtClean="0"/>
              <a:t>İstenen uzunlukta </a:t>
            </a:r>
            <a:r>
              <a:rPr lang="tr-TR" dirty="0"/>
              <a:t>boş alan bulmak </a:t>
            </a:r>
            <a:r>
              <a:rPr lang="tr-TR" dirty="0" smtClean="0"/>
              <a:t>zor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31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Belleğin bir </a:t>
            </a:r>
            <a:r>
              <a:rPr lang="tr-TR" dirty="0" smtClean="0"/>
              <a:t>bölümü,  beş işlem </a:t>
            </a:r>
            <a:r>
              <a:rPr lang="tr-TR" dirty="0"/>
              <a:t>ve üç </a:t>
            </a:r>
            <a:r>
              <a:rPr lang="tr-TR" dirty="0" smtClean="0"/>
              <a:t>delik var. İm işaretleri</a:t>
            </a:r>
            <a:r>
              <a:rPr lang="tr-TR" dirty="0"/>
              <a:t>, bellek ayırma birimlerini gösterir. Gölgeli bölgeler (bit eşlemde 0) </a:t>
            </a:r>
            <a:r>
              <a:rPr lang="tr-TR" dirty="0" smtClean="0"/>
              <a:t>boştur. </a:t>
            </a:r>
            <a:r>
              <a:rPr lang="tr-TR" dirty="0"/>
              <a:t>(b) </a:t>
            </a:r>
            <a:r>
              <a:rPr lang="tr-TR" dirty="0" smtClean="0"/>
              <a:t>ilgili bit </a:t>
            </a:r>
            <a:r>
              <a:rPr lang="tr-TR" dirty="0"/>
              <a:t>eşlem. (c) </a:t>
            </a:r>
            <a:r>
              <a:rPr lang="tr-TR" dirty="0" smtClean="0"/>
              <a:t>bağlı liste gösterimi.</a:t>
            </a:r>
            <a:endParaRPr lang="tr-TR" dirty="0"/>
          </a:p>
        </p:txBody>
      </p:sp>
      <p:pic>
        <p:nvPicPr>
          <p:cNvPr id="4" name="Picture 6" descr="0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073275" y="3050450"/>
            <a:ext cx="804545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2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 Sürecini sonlandırdıktan sonra oluşan bellek düzeni.</a:t>
            </a:r>
            <a:endParaRPr lang="tr-TR" dirty="0"/>
          </a:p>
        </p:txBody>
      </p:sp>
      <p:pic>
        <p:nvPicPr>
          <p:cNvPr id="4" name="Picture 6" descr="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2705237"/>
            <a:ext cx="77089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6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Boş Alan Yönetimi – Bağlı Liste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Çift bağlı liste</a:t>
            </a:r>
          </a:p>
          <a:p>
            <a:r>
              <a:rPr lang="tr-TR" dirty="0" smtClean="0"/>
              <a:t>Programlara </a:t>
            </a:r>
            <a:r>
              <a:rPr lang="tr-TR" dirty="0"/>
              <a:t>boş hafıza nasıl tahsis edilir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İlk uyan (</a:t>
            </a:r>
            <a:r>
              <a:rPr lang="tr-TR" dirty="0" err="1" smtClean="0"/>
              <a:t>first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hızlı</a:t>
            </a:r>
            <a:r>
              <a:rPr lang="tr-TR" dirty="0"/>
              <a:t>; başlangıç daha sık kullanılır; büyük bir boş alanı </a:t>
            </a:r>
            <a:r>
              <a:rPr lang="tr-TR" dirty="0" smtClean="0"/>
              <a:t>kırmak</a:t>
            </a:r>
          </a:p>
          <a:p>
            <a:pPr lvl="1"/>
            <a:r>
              <a:rPr lang="tr-TR" dirty="0" smtClean="0"/>
              <a:t>Sonraki uyan (</a:t>
            </a:r>
            <a:r>
              <a:rPr lang="tr-TR" dirty="0" err="1" smtClean="0"/>
              <a:t>next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Her </a:t>
            </a:r>
            <a:r>
              <a:rPr lang="tr-TR" dirty="0"/>
              <a:t>seferinde en son kullanılan </a:t>
            </a:r>
            <a:r>
              <a:rPr lang="tr-TR" dirty="0" smtClean="0"/>
              <a:t>yerden</a:t>
            </a:r>
          </a:p>
          <a:p>
            <a:pPr lvl="1"/>
            <a:r>
              <a:rPr lang="tr-TR" dirty="0" smtClean="0"/>
              <a:t>En iyi uyan (</a:t>
            </a:r>
            <a:r>
              <a:rPr lang="tr-TR" dirty="0" err="1" smtClean="0"/>
              <a:t>best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Tüm </a:t>
            </a:r>
            <a:r>
              <a:rPr lang="tr-TR" dirty="0"/>
              <a:t>listeyi </a:t>
            </a:r>
            <a:r>
              <a:rPr lang="tr-TR" dirty="0" smtClean="0"/>
              <a:t>arayıp, gerekli </a:t>
            </a:r>
            <a:r>
              <a:rPr lang="tr-TR" dirty="0"/>
              <a:t>boyuta yakın deliği </a:t>
            </a:r>
            <a:r>
              <a:rPr lang="tr-TR" dirty="0" smtClean="0"/>
              <a:t>bulan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kötü </a:t>
            </a:r>
            <a:r>
              <a:rPr lang="tr-TR" dirty="0" smtClean="0"/>
              <a:t>uyan (</a:t>
            </a:r>
            <a:r>
              <a:rPr lang="tr-TR" dirty="0" err="1" smtClean="0"/>
              <a:t>worst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En </a:t>
            </a:r>
            <a:r>
              <a:rPr lang="tr-TR" dirty="0"/>
              <a:t>büyük deliği </a:t>
            </a:r>
            <a:r>
              <a:rPr lang="tr-TR" dirty="0" smtClean="0"/>
              <a:t>bulur</a:t>
            </a:r>
          </a:p>
          <a:p>
            <a:pPr lvl="1"/>
            <a:r>
              <a:rPr lang="tr-TR" dirty="0" smtClean="0"/>
              <a:t>Hızlı uyan (</a:t>
            </a:r>
            <a:r>
              <a:rPr lang="tr-TR" dirty="0" err="1" smtClean="0"/>
              <a:t>quick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İşlemler ve delikler için </a:t>
            </a:r>
            <a:r>
              <a:rPr lang="tr-TR" dirty="0"/>
              <a:t>ayrı </a:t>
            </a:r>
            <a:r>
              <a:rPr lang="tr-TR" dirty="0" smtClean="0"/>
              <a:t>kuyruklarda tutulur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62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Şişkin (</a:t>
            </a:r>
            <a:r>
              <a:rPr lang="tr-TR" dirty="0" err="1" smtClean="0"/>
              <a:t>bloat</a:t>
            </a:r>
            <a:r>
              <a:rPr lang="tr-TR" dirty="0" smtClean="0"/>
              <a:t>) Yazılım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Programların belleğe sığmayacak kadar büyük olduğu </a:t>
            </a:r>
            <a:r>
              <a:rPr lang="tr-TR" dirty="0" smtClean="0"/>
              <a:t>yerler</a:t>
            </a:r>
          </a:p>
          <a:p>
            <a:r>
              <a:rPr lang="tr-TR" dirty="0" smtClean="0"/>
              <a:t>Programlar </a:t>
            </a:r>
            <a:r>
              <a:rPr lang="tr-TR" dirty="0"/>
              <a:t>tarafından bölünmek kötü bir </a:t>
            </a:r>
            <a:r>
              <a:rPr lang="tr-TR" dirty="0" smtClean="0"/>
              <a:t>fikir</a:t>
            </a:r>
          </a:p>
          <a:p>
            <a:r>
              <a:rPr lang="tr-TR" dirty="0" smtClean="0"/>
              <a:t>Sanal bellek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programın kendi adres alanı </a:t>
            </a:r>
            <a:r>
              <a:rPr lang="tr-TR" dirty="0" smtClean="0"/>
              <a:t>vardır</a:t>
            </a:r>
          </a:p>
          <a:p>
            <a:pPr lvl="1"/>
            <a:r>
              <a:rPr lang="tr-TR" dirty="0" smtClean="0"/>
              <a:t>Adres </a:t>
            </a:r>
            <a:r>
              <a:rPr lang="tr-TR" dirty="0"/>
              <a:t>alanı, sayfa adı verilen parçalara bölünmüştür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sayfa bitişik bir alandır ve fiziksel adresle </a:t>
            </a:r>
            <a:r>
              <a:rPr lang="tr-TR" dirty="0" smtClean="0"/>
              <a:t>eşlenir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sayfaların fiziksel bellekte olması gerekmez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sistemi, sayfa adreslerini ve fiziksel adresleri </a:t>
            </a:r>
            <a:r>
              <a:rPr lang="tr-TR" dirty="0" smtClean="0"/>
              <a:t>ihtiyaç anında eşler</a:t>
            </a:r>
          </a:p>
          <a:p>
            <a:pPr lvl="1"/>
            <a:r>
              <a:rPr lang="tr-TR" dirty="0" smtClean="0"/>
              <a:t>Gerekli </a:t>
            </a:r>
            <a:r>
              <a:rPr lang="tr-TR" dirty="0"/>
              <a:t>bir sayfa bellekte olmadığında, </a:t>
            </a:r>
            <a:r>
              <a:rPr lang="tr-TR" dirty="0" smtClean="0"/>
              <a:t>işletim sistemi halleder</a:t>
            </a:r>
          </a:p>
          <a:p>
            <a:pPr lvl="1"/>
            <a:r>
              <a:rPr lang="tr-TR" dirty="0" smtClean="0"/>
              <a:t>Her sayfa değiş tokuşa ihtiyaç duyar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66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Bellek (RAM) önemli ve nadir bulunan bir </a:t>
            </a:r>
            <a:r>
              <a:rPr lang="tr-TR" dirty="0" smtClean="0"/>
              <a:t>kaynaktır</a:t>
            </a:r>
          </a:p>
          <a:p>
            <a:pPr lvl="1"/>
            <a:r>
              <a:rPr lang="tr-TR" dirty="0" smtClean="0"/>
              <a:t>Programlar</a:t>
            </a:r>
            <a:r>
              <a:rPr lang="tr-TR" dirty="0"/>
              <a:t>, </a:t>
            </a:r>
            <a:r>
              <a:rPr lang="tr-TR" dirty="0" smtClean="0"/>
              <a:t>genişleyerek kendilerine </a:t>
            </a:r>
            <a:r>
              <a:rPr lang="tr-TR" dirty="0"/>
              <a:t>sunulan belleği </a:t>
            </a:r>
            <a:r>
              <a:rPr lang="tr-TR" dirty="0" smtClean="0"/>
              <a:t>doldururlar</a:t>
            </a:r>
          </a:p>
          <a:p>
            <a:r>
              <a:rPr lang="tr-TR" dirty="0" smtClean="0"/>
              <a:t>Programcının istediği</a:t>
            </a:r>
          </a:p>
          <a:p>
            <a:pPr lvl="1"/>
            <a:r>
              <a:rPr lang="tr-TR" dirty="0" smtClean="0"/>
              <a:t>Bellek gizli, </a:t>
            </a:r>
            <a:r>
              <a:rPr lang="tr-TR" dirty="0"/>
              <a:t>sonsuz büyük, sonsuz hızlı, </a:t>
            </a:r>
            <a:r>
              <a:rPr lang="tr-TR" dirty="0" smtClean="0"/>
              <a:t>ve kalıcı </a:t>
            </a:r>
            <a:r>
              <a:rPr lang="tr-TR" dirty="0"/>
              <a:t>olmalıdır</a:t>
            </a:r>
            <a:r>
              <a:rPr lang="tr-TR" dirty="0" smtClean="0"/>
              <a:t>...</a:t>
            </a:r>
          </a:p>
          <a:p>
            <a:r>
              <a:rPr lang="tr-TR" dirty="0" smtClean="0"/>
              <a:t>Gerçekte olan</a:t>
            </a:r>
          </a:p>
          <a:p>
            <a:pPr lvl="1"/>
            <a:r>
              <a:rPr lang="tr-TR" dirty="0" smtClean="0"/>
              <a:t>İnsanların </a:t>
            </a:r>
            <a:r>
              <a:rPr lang="tr-TR" dirty="0"/>
              <a:t>aklına gelen en iyi şey: bellek </a:t>
            </a:r>
            <a:r>
              <a:rPr lang="tr-TR" dirty="0" smtClean="0"/>
              <a:t>hiyerarşisi</a:t>
            </a:r>
          </a:p>
          <a:p>
            <a:pPr lvl="1"/>
            <a:r>
              <a:rPr lang="tr-TR" dirty="0" smtClean="0"/>
              <a:t>Yazmaç, </a:t>
            </a:r>
            <a:r>
              <a:rPr lang="tr-TR" dirty="0"/>
              <a:t>önbellek, bellek, disk, </a:t>
            </a:r>
            <a:r>
              <a:rPr lang="tr-TR" dirty="0" smtClean="0"/>
              <a:t>teyp</a:t>
            </a:r>
          </a:p>
          <a:p>
            <a:r>
              <a:rPr lang="tr-TR" dirty="0" smtClean="0"/>
              <a:t>Bellek yöneticisi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verimli bir şekilde </a:t>
            </a:r>
            <a:r>
              <a:rPr lang="tr-TR" dirty="0" smtClean="0"/>
              <a:t>yönetir</a:t>
            </a:r>
          </a:p>
          <a:p>
            <a:pPr lvl="1"/>
            <a:r>
              <a:rPr lang="tr-TR" dirty="0" smtClean="0"/>
              <a:t>Boşalan bellek alanlarını takip eder, </a:t>
            </a:r>
            <a:r>
              <a:rPr lang="tr-TR" dirty="0"/>
              <a:t>programlara </a:t>
            </a:r>
            <a:r>
              <a:rPr lang="tr-TR" dirty="0" smtClean="0"/>
              <a:t>bellek tahsis eder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MMU'nun</a:t>
            </a:r>
            <a:r>
              <a:rPr lang="tr-TR" dirty="0"/>
              <a:t> konumu ve işlevi </a:t>
            </a:r>
            <a:r>
              <a:rPr lang="tr-TR" dirty="0" smtClean="0"/>
              <a:t>– işlemcinin bir </a:t>
            </a:r>
            <a:r>
              <a:rPr lang="tr-TR" dirty="0"/>
              <a:t>parçası olarak </a:t>
            </a:r>
            <a:r>
              <a:rPr lang="tr-TR" dirty="0" smtClean="0"/>
              <a:t>gösterilir</a:t>
            </a:r>
            <a:endParaRPr lang="tr-TR" dirty="0"/>
          </a:p>
        </p:txBody>
      </p:sp>
      <p:pic>
        <p:nvPicPr>
          <p:cNvPr id="4" name="Picture 6" descr="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541179"/>
            <a:ext cx="62357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4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Sayfa </a:t>
            </a:r>
            <a:r>
              <a:rPr lang="tr-TR" dirty="0" smtClean="0"/>
              <a:t>tablosu (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) sanal ve </a:t>
            </a:r>
          </a:p>
          <a:p>
            <a:pPr marL="0" indent="0">
              <a:buNone/>
            </a:pPr>
            <a:r>
              <a:rPr lang="tr-TR" dirty="0" smtClean="0"/>
              <a:t>fiziksel </a:t>
            </a:r>
            <a:r>
              <a:rPr lang="tr-TR" dirty="0"/>
              <a:t>bellek adresleri arasındaki </a:t>
            </a:r>
            <a:r>
              <a:rPr lang="tr-TR" dirty="0" smtClean="0"/>
              <a:t>ilişkiyi tutar.</a:t>
            </a:r>
            <a:endParaRPr lang="tr-TR" dirty="0"/>
          </a:p>
        </p:txBody>
      </p:sp>
      <p:pic>
        <p:nvPicPr>
          <p:cNvPr id="5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2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 Birimi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MMU(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CPU: MOV REG, 0</a:t>
            </a:r>
          </a:p>
          <a:p>
            <a:pPr lvl="1"/>
            <a:r>
              <a:rPr lang="tr-TR" dirty="0"/>
              <a:t>MMU: MOV REG, 8192</a:t>
            </a:r>
          </a:p>
          <a:p>
            <a:pPr lvl="1"/>
            <a:r>
              <a:rPr lang="tr-TR" dirty="0"/>
              <a:t>CPU: MOV REG 8192</a:t>
            </a:r>
          </a:p>
          <a:p>
            <a:pPr lvl="1"/>
            <a:r>
              <a:rPr lang="tr-TR" dirty="0"/>
              <a:t>MMU: MOV REG 24567</a:t>
            </a:r>
          </a:p>
          <a:p>
            <a:pPr lvl="1"/>
            <a:r>
              <a:rPr lang="tr-TR" dirty="0"/>
              <a:t>CPU:MOV REG 20500</a:t>
            </a:r>
          </a:p>
          <a:p>
            <a:pPr lvl="1"/>
            <a:r>
              <a:rPr lang="tr-TR" dirty="0"/>
              <a:t>MMU:MOV REG 12308</a:t>
            </a:r>
          </a:p>
          <a:p>
            <a:pPr lvl="1"/>
            <a:r>
              <a:rPr lang="tr-TR" dirty="0"/>
              <a:t>CPU: MOV REG 32780</a:t>
            </a:r>
          </a:p>
          <a:p>
            <a:pPr lvl="1"/>
            <a:r>
              <a:rPr lang="tr-TR" dirty="0"/>
              <a:t>MMU: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fault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Bellek Yönetim Birimi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16 </a:t>
            </a:r>
            <a:r>
              <a:rPr lang="tr-TR" dirty="0" smtClean="0"/>
              <a:t>adet 4 </a:t>
            </a:r>
            <a:r>
              <a:rPr lang="tr-TR" dirty="0"/>
              <a:t>KB sayfalı </a:t>
            </a:r>
            <a:r>
              <a:rPr lang="tr-TR" dirty="0" err="1"/>
              <a:t>MMU'nun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dahili </a:t>
            </a:r>
            <a:r>
              <a:rPr lang="tr-TR" dirty="0"/>
              <a:t>çalışması</a:t>
            </a:r>
          </a:p>
        </p:txBody>
      </p:sp>
      <p:pic>
        <p:nvPicPr>
          <p:cNvPr id="4" name="Picture 6" descr="03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709765"/>
            <a:ext cx="5238796" cy="57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8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</a:t>
            </a:r>
            <a:r>
              <a:rPr lang="tr-TR" dirty="0" smtClean="0"/>
              <a:t>Adres Eşleme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Sanal </a:t>
            </a:r>
            <a:r>
              <a:rPr lang="tr-TR" dirty="0"/>
              <a:t>adres, sanal sayfa </a:t>
            </a:r>
            <a:r>
              <a:rPr lang="tr-TR" dirty="0" smtClean="0"/>
              <a:t>numarası ve ofset</a:t>
            </a:r>
          </a:p>
          <a:p>
            <a:r>
              <a:rPr lang="tr-TR" dirty="0" smtClean="0"/>
              <a:t>16 </a:t>
            </a:r>
            <a:r>
              <a:rPr lang="tr-TR" dirty="0"/>
              <a:t>bit adres: 4 KB sayfa boyutu; 16 </a:t>
            </a:r>
            <a:r>
              <a:rPr lang="tr-TR" dirty="0" smtClean="0"/>
              <a:t>sayfa</a:t>
            </a:r>
          </a:p>
          <a:p>
            <a:r>
              <a:rPr lang="tr-TR" dirty="0" smtClean="0"/>
              <a:t>Sanal </a:t>
            </a:r>
            <a:r>
              <a:rPr lang="tr-TR" dirty="0"/>
              <a:t>sayfa numarası: sayfa </a:t>
            </a:r>
            <a:r>
              <a:rPr lang="tr-TR" dirty="0" smtClean="0"/>
              <a:t>tablosundaki indis (</a:t>
            </a:r>
            <a:r>
              <a:rPr lang="tr-TR" dirty="0" err="1" smtClean="0"/>
              <a:t>index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Sayfa </a:t>
            </a:r>
            <a:r>
              <a:rPr lang="tr-TR" dirty="0"/>
              <a:t>tablosunun </a:t>
            </a:r>
            <a:r>
              <a:rPr lang="tr-TR" dirty="0" smtClean="0"/>
              <a:t>amacı</a:t>
            </a:r>
          </a:p>
          <a:p>
            <a:pPr lvl="1"/>
            <a:r>
              <a:rPr lang="tr-TR" dirty="0" smtClean="0"/>
              <a:t>Sanal </a:t>
            </a:r>
            <a:r>
              <a:rPr lang="tr-TR" dirty="0"/>
              <a:t>sayfaları sayfa çerçevelerine </a:t>
            </a:r>
            <a:r>
              <a:rPr lang="tr-TR" dirty="0" smtClean="0"/>
              <a:t>eşleme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44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Tablosu Elemanı Yapısı</a:t>
            </a:r>
            <a:endParaRPr lang="tr-TR" dirty="0"/>
          </a:p>
        </p:txBody>
      </p:sp>
      <p:pic>
        <p:nvPicPr>
          <p:cNvPr id="4" name="Picture 6" descr="03-11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465" y="2467607"/>
            <a:ext cx="9747069" cy="2620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48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Sayfa </a:t>
            </a:r>
            <a:r>
              <a:rPr lang="tr-TR" dirty="0"/>
              <a:t>T</a:t>
            </a:r>
            <a:r>
              <a:rPr lang="tr-TR" dirty="0" smtClean="0"/>
              <a:t>ablosu Yapısı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Koruma</a:t>
            </a:r>
          </a:p>
          <a:p>
            <a:pPr lvl="1"/>
            <a:r>
              <a:rPr lang="tr-TR" dirty="0" smtClean="0"/>
              <a:t>Ne </a:t>
            </a:r>
            <a:r>
              <a:rPr lang="tr-TR" dirty="0"/>
              <a:t>tür erişimlere izin verilir</a:t>
            </a:r>
            <a:r>
              <a:rPr lang="tr-TR" dirty="0" smtClean="0"/>
              <a:t>?</a:t>
            </a:r>
          </a:p>
          <a:p>
            <a:r>
              <a:rPr lang="tr-TR" dirty="0" smtClean="0"/>
              <a:t>Değiştirilmiş: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yazıldığında (kirli</a:t>
            </a:r>
            <a:r>
              <a:rPr lang="tr-TR" dirty="0" smtClean="0"/>
              <a:t>)</a:t>
            </a:r>
          </a:p>
          <a:p>
            <a:r>
              <a:rPr lang="tr-TR" dirty="0" smtClean="0"/>
              <a:t>Erişilen: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sayfa referans </a:t>
            </a:r>
            <a:r>
              <a:rPr lang="tr-TR" dirty="0" smtClean="0"/>
              <a:t>alındığında</a:t>
            </a:r>
          </a:p>
          <a:p>
            <a:r>
              <a:rPr lang="tr-TR" dirty="0" smtClean="0"/>
              <a:t>Önbellek </a:t>
            </a:r>
            <a:r>
              <a:rPr lang="tr-TR" dirty="0"/>
              <a:t>devre dışı </a:t>
            </a:r>
            <a:r>
              <a:rPr lang="tr-TR" dirty="0" smtClean="0"/>
              <a:t>bırakma</a:t>
            </a:r>
          </a:p>
          <a:p>
            <a:pPr lvl="1"/>
            <a:r>
              <a:rPr lang="tr-TR" dirty="0" smtClean="0"/>
              <a:t>Veri </a:t>
            </a:r>
            <a:r>
              <a:rPr lang="tr-TR" dirty="0"/>
              <a:t>tutarsızlığı</a:t>
            </a:r>
          </a:p>
        </p:txBody>
      </p:sp>
    </p:spTree>
    <p:extLst>
      <p:ext uri="{BB962C8B-B14F-4D97-AF65-F5344CB8AC3E}">
        <p14:creationId xmlns:p14="http://schemas.microsoft.com/office/powerpoint/2010/main" val="9268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Sayfalama </a:t>
            </a:r>
            <a:r>
              <a:rPr lang="tr-TR" dirty="0" smtClean="0"/>
              <a:t>Uygulama Sorunları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Sanal adresten fiziksel adrese eşleme hızlı olmalıdır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Sanal </a:t>
            </a:r>
            <a:r>
              <a:rPr lang="tr-TR" dirty="0"/>
              <a:t>adres alanı büyükse, sayfa tablosu da büyük olacaktır. (32bit/64bit</a:t>
            </a:r>
            <a:r>
              <a:rPr lang="tr-TR" dirty="0" smtClean="0"/>
              <a:t>)</a:t>
            </a:r>
          </a:p>
          <a:p>
            <a:r>
              <a:rPr lang="tr-TR" dirty="0" smtClean="0"/>
              <a:t>Her sürecin bellekte </a:t>
            </a:r>
            <a:r>
              <a:rPr lang="tr-TR" dirty="0"/>
              <a:t>kendi sayfa tablosu olmalıdır.</a:t>
            </a:r>
          </a:p>
        </p:txBody>
      </p:sp>
    </p:spTree>
    <p:extLst>
      <p:ext uri="{BB962C8B-B14F-4D97-AF65-F5344CB8AC3E}">
        <p14:creationId xmlns:p14="http://schemas.microsoft.com/office/powerpoint/2010/main" val="37134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Sayfalamayı Hızlandırma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Sayfa tablosunu </a:t>
            </a:r>
            <a:r>
              <a:rPr lang="tr-TR" dirty="0" smtClean="0"/>
              <a:t>yazmaçta tutmak?</a:t>
            </a:r>
          </a:p>
          <a:p>
            <a:pPr lvl="1"/>
            <a:r>
              <a:rPr lang="tr-TR" dirty="0" smtClean="0"/>
              <a:t>Süreç koşarken bellek </a:t>
            </a:r>
            <a:r>
              <a:rPr lang="tr-TR" dirty="0"/>
              <a:t>erişimi </a:t>
            </a:r>
            <a:r>
              <a:rPr lang="tr-TR" dirty="0" smtClean="0"/>
              <a:t>gerekmez</a:t>
            </a:r>
          </a:p>
          <a:p>
            <a:pPr lvl="1"/>
            <a:r>
              <a:rPr lang="tr-TR" dirty="0" smtClean="0"/>
              <a:t>Karşılanmayacak derecede pahalı</a:t>
            </a:r>
          </a:p>
          <a:p>
            <a:r>
              <a:rPr lang="tr-TR" dirty="0" smtClean="0"/>
              <a:t>Sayfa </a:t>
            </a:r>
            <a:r>
              <a:rPr lang="tr-TR" dirty="0"/>
              <a:t>tablosunu tamamen bellekte </a:t>
            </a:r>
            <a:r>
              <a:rPr lang="tr-TR" dirty="0" smtClean="0"/>
              <a:t>tutmak?</a:t>
            </a:r>
          </a:p>
          <a:p>
            <a:pPr lvl="1"/>
            <a:r>
              <a:rPr lang="tr-TR" dirty="0" smtClean="0"/>
              <a:t>Her sürecin kendi </a:t>
            </a:r>
            <a:r>
              <a:rPr lang="tr-TR" dirty="0"/>
              <a:t>sayfa tablosu </a:t>
            </a:r>
            <a:r>
              <a:rPr lang="tr-TR" dirty="0" smtClean="0"/>
              <a:t>vardır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tablosu bellekte </a:t>
            </a:r>
            <a:r>
              <a:rPr lang="tr-TR" dirty="0" smtClean="0"/>
              <a:t>tutulur</a:t>
            </a:r>
          </a:p>
          <a:p>
            <a:pPr lvl="1"/>
            <a:r>
              <a:rPr lang="tr-TR" dirty="0" smtClean="0"/>
              <a:t>Mantıksal </a:t>
            </a:r>
            <a:r>
              <a:rPr lang="tr-TR" dirty="0"/>
              <a:t>bir bellek erişimi gerçekleştirmek için kaç bellek erişimi gerekir?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83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Sayfalamayı Hızlandırma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Etkili bellek erişim süresi, her </a:t>
            </a:r>
            <a:r>
              <a:rPr lang="tr-TR" dirty="0" smtClean="0"/>
              <a:t>veri/komut </a:t>
            </a:r>
            <a:r>
              <a:rPr lang="tr-TR" dirty="0"/>
              <a:t>erişimi için gereken </a:t>
            </a:r>
            <a:r>
              <a:rPr lang="tr-TR" dirty="0" smtClean="0"/>
              <a:t>süre</a:t>
            </a:r>
          </a:p>
          <a:p>
            <a:pPr lvl="1"/>
            <a:r>
              <a:rPr lang="tr-TR" dirty="0" smtClean="0"/>
              <a:t>İki </a:t>
            </a:r>
            <a:r>
              <a:rPr lang="tr-TR" dirty="0"/>
              <a:t>kez bellek erişim süresi; performansı yarı yarıya </a:t>
            </a:r>
            <a:r>
              <a:rPr lang="tr-TR" dirty="0" smtClean="0"/>
              <a:t>azaltır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tablosuna erişin &amp; </a:t>
            </a:r>
            <a:r>
              <a:rPr lang="tr-TR" dirty="0" smtClean="0"/>
              <a:t>verilere/komutlara erişin</a:t>
            </a:r>
          </a:p>
          <a:p>
            <a:pPr lvl="1"/>
            <a:endParaRPr lang="tr-TR" dirty="0"/>
          </a:p>
          <a:p>
            <a:r>
              <a:rPr lang="tr-TR" dirty="0" smtClean="0"/>
              <a:t>Çözüm:</a:t>
            </a:r>
          </a:p>
          <a:p>
            <a:pPr lvl="1"/>
            <a:r>
              <a:rPr lang="tr-TR" dirty="0" smtClean="0"/>
              <a:t>İlişkili yazmaçlar (</a:t>
            </a:r>
            <a:r>
              <a:rPr lang="tr-TR" dirty="0" err="1" smtClean="0"/>
              <a:t>associative</a:t>
            </a:r>
            <a:r>
              <a:rPr lang="tr-TR" dirty="0" smtClean="0"/>
              <a:t> </a:t>
            </a:r>
            <a:r>
              <a:rPr lang="tr-TR" dirty="0" err="1" smtClean="0"/>
              <a:t>registers</a:t>
            </a:r>
            <a:r>
              <a:rPr lang="tr-TR" dirty="0" smtClean="0"/>
              <a:t>) </a:t>
            </a:r>
            <a:r>
              <a:rPr lang="tr-TR" dirty="0"/>
              <a:t>veya çeviriye bakma arabellekleri (</a:t>
            </a:r>
            <a:r>
              <a:rPr lang="tr-TR" dirty="0" err="1"/>
              <a:t>translation</a:t>
            </a:r>
            <a:r>
              <a:rPr lang="tr-TR" dirty="0"/>
              <a:t> </a:t>
            </a:r>
            <a:r>
              <a:rPr lang="tr-TR" dirty="0" err="1"/>
              <a:t>look</a:t>
            </a:r>
            <a:r>
              <a:rPr lang="tr-TR" dirty="0"/>
              <a:t>-aside </a:t>
            </a:r>
            <a:r>
              <a:rPr lang="tr-TR" dirty="0" err="1" smtClean="0"/>
              <a:t>buffers</a:t>
            </a:r>
            <a:r>
              <a:rPr lang="tr-TR" dirty="0" smtClean="0"/>
              <a:t>) </a:t>
            </a:r>
            <a:r>
              <a:rPr lang="tr-TR" dirty="0"/>
              <a:t>(</a:t>
            </a:r>
            <a:r>
              <a:rPr lang="tr-TR" dirty="0" err="1"/>
              <a:t>TLB'ler</a:t>
            </a:r>
            <a:r>
              <a:rPr lang="tr-TR" dirty="0"/>
              <a:t>) adı verilen özel </a:t>
            </a:r>
            <a:r>
              <a:rPr lang="tr-TR" dirty="0" smtClean="0"/>
              <a:t>hızlı </a:t>
            </a:r>
            <a:r>
              <a:rPr lang="tr-TR" dirty="0"/>
              <a:t>arama </a:t>
            </a:r>
            <a:r>
              <a:rPr lang="tr-TR" dirty="0" smtClean="0"/>
              <a:t>yapan donanım önbelleği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703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Eski anabilgisayar</a:t>
            </a:r>
            <a:r>
              <a:rPr lang="tr-TR" dirty="0"/>
              <a:t>, </a:t>
            </a:r>
            <a:r>
              <a:rPr lang="tr-TR" dirty="0" smtClean="0"/>
              <a:t>mini </a:t>
            </a:r>
            <a:r>
              <a:rPr lang="tr-TR" dirty="0"/>
              <a:t>bilgisayarlar, </a:t>
            </a:r>
            <a:r>
              <a:rPr lang="tr-TR" dirty="0" smtClean="0"/>
              <a:t>kişisel </a:t>
            </a:r>
            <a:r>
              <a:rPr lang="tr-TR" dirty="0"/>
              <a:t>bilgisayarlarda bellek soyutlaması yoktu</a:t>
            </a:r>
            <a:r>
              <a:rPr lang="tr-TR" dirty="0" smtClean="0"/>
              <a:t>…</a:t>
            </a:r>
          </a:p>
          <a:p>
            <a:pPr lvl="1"/>
            <a:r>
              <a:rPr lang="tr-TR" dirty="0"/>
              <a:t>MOV REGISTER1, </a:t>
            </a:r>
            <a:r>
              <a:rPr lang="tr-TR" dirty="0" smtClean="0"/>
              <a:t>1000</a:t>
            </a:r>
          </a:p>
          <a:p>
            <a:pPr lvl="1"/>
            <a:r>
              <a:rPr lang="tr-TR" dirty="0" smtClean="0"/>
              <a:t>fiziksel </a:t>
            </a:r>
            <a:r>
              <a:rPr lang="tr-TR" dirty="0"/>
              <a:t>bellek </a:t>
            </a:r>
            <a:r>
              <a:rPr lang="tr-TR" dirty="0" smtClean="0"/>
              <a:t>adresi 1000'in </a:t>
            </a:r>
            <a:r>
              <a:rPr lang="tr-TR" dirty="0"/>
              <a:t>içeriğini </a:t>
            </a:r>
            <a:r>
              <a:rPr lang="tr-TR" dirty="0" smtClean="0"/>
              <a:t>yazmaca taşır</a:t>
            </a:r>
          </a:p>
          <a:p>
            <a:r>
              <a:rPr lang="tr-TR" dirty="0" smtClean="0"/>
              <a:t>Bellekte aynı anda iki program yer alamaz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26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Translation</a:t>
            </a:r>
            <a:r>
              <a:rPr lang="tr-TR" dirty="0"/>
              <a:t> </a:t>
            </a:r>
            <a:r>
              <a:rPr lang="tr-TR" dirty="0" err="1"/>
              <a:t>Lookaside</a:t>
            </a:r>
            <a:r>
              <a:rPr lang="tr-TR" dirty="0"/>
              <a:t> </a:t>
            </a:r>
            <a:r>
              <a:rPr lang="tr-TR" dirty="0" err="1"/>
              <a:t>Buffers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.</a:t>
            </a:r>
            <a:endParaRPr lang="tr-TR" dirty="0"/>
          </a:p>
        </p:txBody>
      </p:sp>
      <p:pic>
        <p:nvPicPr>
          <p:cNvPr id="4" name="Picture 6" descr="03-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100263"/>
            <a:ext cx="7924800" cy="407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03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TLB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TLB genellikle </a:t>
            </a:r>
            <a:r>
              <a:rPr lang="tr-TR" dirty="0" err="1"/>
              <a:t>MMU'nun</a:t>
            </a:r>
            <a:r>
              <a:rPr lang="tr-TR" dirty="0"/>
              <a:t> içindedir ve az sayıda </a:t>
            </a:r>
            <a:r>
              <a:rPr lang="tr-TR" dirty="0" smtClean="0"/>
              <a:t>elemandan oluşur</a:t>
            </a:r>
          </a:p>
          <a:p>
            <a:r>
              <a:rPr lang="tr-TR" dirty="0" smtClean="0"/>
              <a:t>Sanal </a:t>
            </a:r>
            <a:r>
              <a:rPr lang="tr-TR" dirty="0"/>
              <a:t>bir adres </a:t>
            </a:r>
            <a:r>
              <a:rPr lang="tr-TR" dirty="0" smtClean="0"/>
              <a:t>alındığında</a:t>
            </a:r>
          </a:p>
          <a:p>
            <a:pPr lvl="1"/>
            <a:r>
              <a:rPr lang="tr-TR" dirty="0" smtClean="0"/>
              <a:t>MMU öncelikle </a:t>
            </a:r>
            <a:r>
              <a:rPr lang="tr-TR" dirty="0"/>
              <a:t>sanal </a:t>
            </a:r>
            <a:r>
              <a:rPr lang="tr-TR" dirty="0" smtClean="0"/>
              <a:t>sayfa numarasının </a:t>
            </a:r>
            <a:r>
              <a:rPr lang="tr-TR" dirty="0" err="1"/>
              <a:t>TLB'de</a:t>
            </a:r>
            <a:r>
              <a:rPr lang="tr-TR" dirty="0"/>
              <a:t> olup olmadığını kontrol </a:t>
            </a:r>
            <a:r>
              <a:rPr lang="tr-TR" dirty="0" smtClean="0"/>
              <a:t>eder</a:t>
            </a:r>
          </a:p>
          <a:p>
            <a:pPr lvl="1"/>
            <a:r>
              <a:rPr lang="tr-TR" dirty="0" err="1" smtClean="0"/>
              <a:t>TLB’de</a:t>
            </a:r>
            <a:r>
              <a:rPr lang="tr-TR" dirty="0" smtClean="0"/>
              <a:t> ise, </a:t>
            </a:r>
            <a:r>
              <a:rPr lang="tr-TR" dirty="0"/>
              <a:t>sayfa tablosunu ziyaret etmeye gerek </a:t>
            </a:r>
            <a:r>
              <a:rPr lang="tr-TR" dirty="0" smtClean="0"/>
              <a:t>yok</a:t>
            </a:r>
          </a:p>
          <a:p>
            <a:pPr lvl="1"/>
            <a:r>
              <a:rPr lang="tr-TR" dirty="0" smtClean="0"/>
              <a:t>değilse</a:t>
            </a:r>
            <a:r>
              <a:rPr lang="tr-TR" dirty="0"/>
              <a:t>, </a:t>
            </a:r>
            <a:r>
              <a:rPr lang="tr-TR" dirty="0" err="1"/>
              <a:t>TLB'den</a:t>
            </a:r>
            <a:r>
              <a:rPr lang="tr-TR" dirty="0"/>
              <a:t> bir </a:t>
            </a:r>
            <a:r>
              <a:rPr lang="tr-TR" dirty="0" smtClean="0"/>
              <a:t>elemanı çıkarır </a:t>
            </a:r>
            <a:r>
              <a:rPr lang="tr-TR" dirty="0"/>
              <a:t>ve </a:t>
            </a:r>
            <a:r>
              <a:rPr lang="tr-TR" dirty="0" smtClean="0"/>
              <a:t>yeni elemanı sayfa tablosunda bir eleman ile değiştirir.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73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Etkili Erişim Süresi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/>
              <a:t>İlişkili Arama =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 </a:t>
            </a:r>
            <a:r>
              <a:rPr lang="tr-TR" dirty="0"/>
              <a:t>zaman birimi; </a:t>
            </a:r>
            <a:endParaRPr lang="tr-TR" dirty="0" smtClean="0"/>
          </a:p>
          <a:p>
            <a:r>
              <a:rPr lang="tr-TR" dirty="0" smtClean="0"/>
              <a:t>bellek çevrim (</a:t>
            </a:r>
            <a:r>
              <a:rPr lang="tr-TR" dirty="0" err="1" smtClean="0"/>
              <a:t>cycle</a:t>
            </a:r>
            <a:r>
              <a:rPr lang="tr-TR" dirty="0" smtClean="0"/>
              <a:t>) </a:t>
            </a:r>
            <a:r>
              <a:rPr lang="tr-TR" dirty="0"/>
              <a:t>süresi = </a:t>
            </a:r>
            <a:r>
              <a:rPr lang="tr-TR" i="1" dirty="0"/>
              <a:t>t</a:t>
            </a:r>
            <a:r>
              <a:rPr lang="tr-TR" dirty="0"/>
              <a:t> zaman birimi; </a:t>
            </a:r>
            <a:endParaRPr lang="tr-TR" dirty="0" smtClean="0"/>
          </a:p>
          <a:p>
            <a:r>
              <a:rPr lang="tr-TR" dirty="0" smtClean="0"/>
              <a:t>İsabet </a:t>
            </a:r>
            <a:r>
              <a:rPr lang="tr-TR" dirty="0"/>
              <a:t>oranı =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</a:p>
          <a:p>
            <a:r>
              <a:rPr lang="tr-TR" dirty="0" smtClean="0"/>
              <a:t>Etkili </a:t>
            </a:r>
            <a:r>
              <a:rPr lang="tr-TR" dirty="0"/>
              <a:t>Erişim Süresi </a:t>
            </a:r>
          </a:p>
          <a:p>
            <a:pPr lvl="1"/>
            <a:r>
              <a:rPr lang="tr-TR" dirty="0" smtClean="0"/>
              <a:t>EES </a:t>
            </a:r>
            <a:r>
              <a:rPr lang="tr-TR" dirty="0"/>
              <a:t>= (t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)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tr-TR" dirty="0" smtClean="0"/>
              <a:t> </a:t>
            </a:r>
            <a:r>
              <a:rPr lang="tr-TR" dirty="0"/>
              <a:t>+ (2</a:t>
            </a:r>
            <a:r>
              <a:rPr lang="tr-TR" i="1" dirty="0"/>
              <a:t>t</a:t>
            </a:r>
            <a:r>
              <a:rPr lang="tr-TR" dirty="0"/>
              <a:t>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)(</a:t>
            </a:r>
            <a:r>
              <a:rPr lang="tr-TR" dirty="0"/>
              <a:t>1 –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tr-TR" dirty="0" smtClean="0"/>
              <a:t>) = </a:t>
            </a:r>
            <a:r>
              <a:rPr lang="tr-TR" dirty="0"/>
              <a:t>2</a:t>
            </a:r>
            <a:r>
              <a:rPr lang="tr-TR" i="1" dirty="0"/>
              <a:t>t</a:t>
            </a:r>
            <a:r>
              <a:rPr lang="tr-TR" dirty="0"/>
              <a:t> + </a:t>
            </a:r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 </a:t>
            </a:r>
            <a:r>
              <a:rPr lang="tr-TR" dirty="0"/>
              <a:t>– </a:t>
            </a:r>
            <a:r>
              <a:rPr lang="tr-TR" dirty="0" smtClean="0"/>
              <a:t>t</a:t>
            </a:r>
            <a:r>
              <a:rPr lang="en-US" altLang="zh-CN" dirty="0">
                <a:sym typeface="Symbol" panose="05050102010706020507" pitchFamily="18" charset="2"/>
              </a:rPr>
              <a:t> </a:t>
            </a:r>
            <a:r>
              <a:rPr lang="tr-TR" dirty="0" smtClean="0"/>
              <a:t> 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r>
              <a:rPr lang="tr-TR" dirty="0" smtClean="0"/>
              <a:t>(</a:t>
            </a:r>
            <a:r>
              <a:rPr lang="tr-TR" dirty="0"/>
              <a:t>20 </a:t>
            </a:r>
            <a:r>
              <a:rPr lang="tr-TR" dirty="0" err="1"/>
              <a:t>ns</a:t>
            </a:r>
            <a:r>
              <a:rPr lang="tr-TR" dirty="0"/>
              <a:t>), </a:t>
            </a:r>
            <a:r>
              <a:rPr lang="tr-TR" i="1" dirty="0"/>
              <a:t>t</a:t>
            </a:r>
            <a:r>
              <a:rPr lang="tr-TR" dirty="0"/>
              <a:t>(100 </a:t>
            </a:r>
            <a:r>
              <a:rPr lang="tr-TR" dirty="0" err="1"/>
              <a:t>ns</a:t>
            </a:r>
            <a:r>
              <a:rPr lang="tr-TR" dirty="0"/>
              <a:t>), </a:t>
            </a:r>
            <a:r>
              <a:rPr lang="en-US" altLang="zh-CN" dirty="0">
                <a:sym typeface="Symbol" panose="05050102010706020507" pitchFamily="18" charset="2"/>
              </a:rPr>
              <a:t> </a:t>
            </a:r>
            <a:r>
              <a:rPr lang="tr-TR" dirty="0" smtClean="0"/>
              <a:t>1</a:t>
            </a:r>
            <a:r>
              <a:rPr lang="tr-TR" dirty="0"/>
              <a:t>(%80), </a:t>
            </a:r>
            <a:r>
              <a:rPr lang="en-US" altLang="zh-CN" dirty="0">
                <a:sym typeface="Symbol" panose="05050102010706020507" pitchFamily="18" charset="2"/>
              </a:rPr>
              <a:t> </a:t>
            </a:r>
            <a:r>
              <a:rPr lang="tr-TR" dirty="0" smtClean="0"/>
              <a:t>2</a:t>
            </a:r>
            <a:r>
              <a:rPr lang="tr-TR" dirty="0"/>
              <a:t>(%98) ise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TLB hit: </a:t>
            </a:r>
            <a:r>
              <a:rPr lang="tr-TR" dirty="0"/>
              <a:t>20+100=120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TLB </a:t>
            </a:r>
            <a:r>
              <a:rPr lang="tr-TR" dirty="0" err="1" smtClean="0"/>
              <a:t>miss</a:t>
            </a:r>
            <a:r>
              <a:rPr lang="tr-TR" dirty="0" smtClean="0"/>
              <a:t>: </a:t>
            </a:r>
            <a:r>
              <a:rPr lang="tr-TR" dirty="0"/>
              <a:t>20+100+100=220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EES1 </a:t>
            </a:r>
            <a:r>
              <a:rPr lang="tr-TR" dirty="0"/>
              <a:t>= 120*0,8 + 220 * 0,2 = 140 </a:t>
            </a:r>
            <a:r>
              <a:rPr lang="tr-TR" dirty="0" err="1" smtClean="0"/>
              <a:t>ns</a:t>
            </a:r>
            <a:endParaRPr lang="tr-TR" dirty="0" smtClean="0"/>
          </a:p>
          <a:p>
            <a:pPr lvl="1"/>
            <a:r>
              <a:rPr lang="tr-TR" dirty="0" smtClean="0"/>
              <a:t>EES2 </a:t>
            </a:r>
            <a:r>
              <a:rPr lang="tr-TR" dirty="0"/>
              <a:t>= 120*0,98 + 220 * 0,02 = 122 </a:t>
            </a:r>
            <a:r>
              <a:rPr lang="tr-TR" dirty="0" err="1"/>
              <a:t>ns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10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Büyük Bellek için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Adres alanı: </a:t>
            </a:r>
            <a:r>
              <a:rPr lang="tr-TR" dirty="0" smtClean="0"/>
              <a:t>32 bit</a:t>
            </a:r>
          </a:p>
          <a:p>
            <a:r>
              <a:rPr lang="tr-TR" dirty="0" smtClean="0"/>
              <a:t>Sayfa </a:t>
            </a:r>
            <a:r>
              <a:rPr lang="tr-TR" dirty="0"/>
              <a:t>boyutu: </a:t>
            </a:r>
            <a:r>
              <a:rPr lang="tr-TR" dirty="0" smtClean="0"/>
              <a:t>4 KB</a:t>
            </a:r>
          </a:p>
          <a:p>
            <a:r>
              <a:rPr lang="tr-TR" dirty="0" smtClean="0"/>
              <a:t>Sayfa </a:t>
            </a:r>
            <a:r>
              <a:rPr lang="tr-TR" dirty="0"/>
              <a:t>Numaraları: 20 bit, 1 milyon </a:t>
            </a:r>
            <a:r>
              <a:rPr lang="tr-TR" dirty="0" smtClean="0"/>
              <a:t>sayfa</a:t>
            </a:r>
          </a:p>
          <a:p>
            <a:r>
              <a:rPr lang="tr-TR" dirty="0" smtClean="0"/>
              <a:t>Sayfa eleman başına </a:t>
            </a:r>
            <a:r>
              <a:rPr lang="tr-TR" dirty="0"/>
              <a:t>32 bit, </a:t>
            </a:r>
            <a:r>
              <a:rPr lang="tr-TR" dirty="0" smtClean="0"/>
              <a:t>sayfa </a:t>
            </a:r>
            <a:r>
              <a:rPr lang="tr-TR" dirty="0"/>
              <a:t>tablosunu </a:t>
            </a:r>
            <a:r>
              <a:rPr lang="tr-TR" dirty="0" smtClean="0"/>
              <a:t>tutmak için </a:t>
            </a:r>
            <a:r>
              <a:rPr lang="tr-TR" dirty="0"/>
              <a:t>4 </a:t>
            </a:r>
            <a:r>
              <a:rPr lang="tr-TR" dirty="0" smtClean="0"/>
              <a:t>MB</a:t>
            </a:r>
          </a:p>
          <a:p>
            <a:r>
              <a:rPr lang="tr-TR" dirty="0" smtClean="0"/>
              <a:t>64 bit sistem için?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49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32 bit </a:t>
            </a:r>
            <a:r>
              <a:rPr lang="tr-TR" dirty="0"/>
              <a:t>sanal bellek üç bölüme </a:t>
            </a:r>
            <a:r>
              <a:rPr lang="tr-TR" dirty="0" smtClean="0"/>
              <a:t>ayrılmıştır</a:t>
            </a:r>
          </a:p>
          <a:p>
            <a:pPr lvl="1"/>
            <a:r>
              <a:rPr lang="tr-TR" dirty="0" smtClean="0"/>
              <a:t>10 bit </a:t>
            </a:r>
            <a:r>
              <a:rPr lang="tr-TR" dirty="0"/>
              <a:t>PT1, </a:t>
            </a:r>
            <a:r>
              <a:rPr lang="tr-TR" dirty="0" smtClean="0"/>
              <a:t>10 bit </a:t>
            </a:r>
            <a:r>
              <a:rPr lang="tr-TR" dirty="0"/>
              <a:t>PT2, </a:t>
            </a:r>
            <a:r>
              <a:rPr lang="tr-TR" dirty="0" smtClean="0"/>
              <a:t>12 bit ofset</a:t>
            </a:r>
          </a:p>
          <a:p>
            <a:r>
              <a:rPr lang="tr-TR" dirty="0" smtClean="0"/>
              <a:t>Çoklu seviye sayfa tablosu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 </a:t>
            </a:r>
            <a:r>
              <a:rPr lang="tr-TR" dirty="0" smtClean="0"/>
              <a:t>tablolarını daima bellekte tutmak gerekmez</a:t>
            </a:r>
          </a:p>
          <a:p>
            <a:pPr lvl="1"/>
            <a:r>
              <a:rPr lang="tr-TR" dirty="0" smtClean="0"/>
              <a:t>Sayfa </a:t>
            </a:r>
            <a:r>
              <a:rPr lang="tr-TR" dirty="0"/>
              <a:t>tabloları da sayfalarda </a:t>
            </a:r>
            <a:r>
              <a:rPr lang="tr-TR" dirty="0" smtClean="0"/>
              <a:t>saklanır</a:t>
            </a:r>
          </a:p>
          <a:p>
            <a:pPr lvl="1"/>
            <a:r>
              <a:rPr lang="tr-TR" dirty="0" smtClean="0"/>
              <a:t>Örnek</a:t>
            </a:r>
            <a:r>
              <a:rPr lang="tr-TR" dirty="0"/>
              <a:t>: bir </a:t>
            </a:r>
            <a:r>
              <a:rPr lang="tr-TR" dirty="0" smtClean="0"/>
              <a:t>program </a:t>
            </a:r>
            <a:r>
              <a:rPr lang="tr-TR" dirty="0"/>
              <a:t>4G adres </a:t>
            </a:r>
            <a:r>
              <a:rPr lang="tr-TR" dirty="0" smtClean="0"/>
              <a:t>alanına sahiptir, koşmak için </a:t>
            </a:r>
            <a:r>
              <a:rPr lang="tr-TR" dirty="0"/>
              <a:t>12M'ye </a:t>
            </a:r>
            <a:r>
              <a:rPr lang="tr-TR" dirty="0" smtClean="0"/>
              <a:t>ihtiyaç duyar: </a:t>
            </a:r>
            <a:r>
              <a:rPr lang="tr-TR" dirty="0"/>
              <a:t>4M </a:t>
            </a:r>
            <a:r>
              <a:rPr lang="tr-TR" dirty="0" smtClean="0"/>
              <a:t>kod</a:t>
            </a:r>
            <a:r>
              <a:rPr lang="tr-TR" dirty="0"/>
              <a:t>,</a:t>
            </a:r>
            <a:r>
              <a:rPr lang="tr-TR" dirty="0" smtClean="0"/>
              <a:t> 4M veri, 4M yığın için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14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Seviye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tr-TR" dirty="0" smtClean="0"/>
              <a:t>İki </a:t>
            </a:r>
            <a:r>
              <a:rPr lang="tr-TR" dirty="0"/>
              <a:t>sayfa tablo alanına sahip 32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bitlik </a:t>
            </a:r>
            <a:r>
              <a:rPr lang="tr-TR" dirty="0"/>
              <a:t>bir adres.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(</a:t>
            </a:r>
            <a:r>
              <a:rPr lang="tr-TR" dirty="0"/>
              <a:t>b) İki seviyeli sayfa tabloları.</a:t>
            </a:r>
            <a:endParaRPr lang="tr-TR" dirty="0"/>
          </a:p>
        </p:txBody>
      </p:sp>
      <p:pic>
        <p:nvPicPr>
          <p:cNvPr id="4" name="Picture 6" descr="03-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863" y="1261546"/>
            <a:ext cx="5245463" cy="5382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773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55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38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03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1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</a:t>
            </a:r>
            <a:r>
              <a:rPr lang="tr-TR" dirty="0"/>
              <a:t>sistemi ve bir </a:t>
            </a:r>
            <a:r>
              <a:rPr lang="tr-TR" dirty="0" smtClean="0"/>
              <a:t>süreç ile belleğin düzenlenmesi</a:t>
            </a:r>
            <a:endParaRPr lang="tr-TR" dirty="0"/>
          </a:p>
        </p:txBody>
      </p:sp>
      <p:pic>
        <p:nvPicPr>
          <p:cNvPr id="4" name="Picture 6" descr="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2552791"/>
            <a:ext cx="7642225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0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59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77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58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28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77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60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21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26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15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11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 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IBM </a:t>
            </a:r>
            <a:r>
              <a:rPr lang="tr-TR" dirty="0" smtClean="0"/>
              <a:t>360</a:t>
            </a:r>
          </a:p>
          <a:p>
            <a:r>
              <a:rPr lang="tr-TR" dirty="0" smtClean="0"/>
              <a:t>2 </a:t>
            </a:r>
            <a:r>
              <a:rPr lang="tr-TR" dirty="0"/>
              <a:t>KB bloklara bölünmüş bellek ve her biri 4 bit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PSW 4 </a:t>
            </a:r>
            <a:r>
              <a:rPr lang="tr-TR" dirty="0"/>
              <a:t>bitlik bir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Donanım</a:t>
            </a:r>
            <a:r>
              <a:rPr lang="tr-TR" dirty="0"/>
              <a:t>, PSW anahtarından farklı bir koruma koduyla belleğe erişme girişimlerini </a:t>
            </a:r>
            <a:r>
              <a:rPr lang="tr-TR" dirty="0" smtClean="0"/>
              <a:t>yakalar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0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84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55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30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27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44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68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 </a:t>
            </a:r>
            <a:r>
              <a:rPr lang="tr-TR" dirty="0" smtClean="0"/>
              <a:t>Değiştirme Problemi</a:t>
            </a:r>
            <a:endParaRPr lang="tr-TR" dirty="0"/>
          </a:p>
        </p:txBody>
      </p:sp>
      <p:pic>
        <p:nvPicPr>
          <p:cNvPr id="4" name="Picture 6" descr="03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52" y="1690688"/>
            <a:ext cx="5206496" cy="485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9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Soyutlama </a:t>
            </a:r>
            <a:r>
              <a:rPr lang="tr-TR" dirty="0" smtClean="0"/>
              <a:t>Olmamasının Dezavantajı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Sorun, her iki programın da mutlak fiziksel belleğe referans vermesidir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İnsanlar </a:t>
            </a:r>
            <a:r>
              <a:rPr lang="tr-TR" dirty="0"/>
              <a:t>mahrem bir alana, yani yerel adreslere sahip </a:t>
            </a:r>
            <a:r>
              <a:rPr lang="tr-TR" dirty="0" smtClean="0"/>
              <a:t>olabilmek isterler.</a:t>
            </a:r>
          </a:p>
          <a:p>
            <a:r>
              <a:rPr lang="tr-TR" dirty="0" smtClean="0"/>
              <a:t>IBM 360</a:t>
            </a:r>
          </a:p>
          <a:p>
            <a:pPr lvl="1"/>
            <a:r>
              <a:rPr lang="tr-TR" dirty="0" smtClean="0"/>
              <a:t>İkinci program belleğe yüklenirken adresler değiştirilir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</a:t>
            </a:r>
            <a:r>
              <a:rPr lang="tr-TR" dirty="0" smtClean="0"/>
              <a:t>değiştirme</a:t>
            </a:r>
          </a:p>
          <a:p>
            <a:pPr lvl="2"/>
            <a:r>
              <a:rPr lang="tr-TR" dirty="0" smtClean="0"/>
              <a:t>16384'e </a:t>
            </a:r>
            <a:r>
              <a:rPr lang="tr-TR" dirty="0"/>
              <a:t>bir program </a:t>
            </a:r>
            <a:r>
              <a:rPr lang="tr-TR" dirty="0" smtClean="0"/>
              <a:t>yüklenirken, </a:t>
            </a:r>
            <a:r>
              <a:rPr lang="tr-TR" dirty="0"/>
              <a:t>her adrese </a:t>
            </a:r>
            <a:r>
              <a:rPr lang="tr-TR" dirty="0" smtClean="0"/>
              <a:t>bir sabit değer eklenir.</a:t>
            </a:r>
          </a:p>
          <a:p>
            <a:pPr lvl="2"/>
            <a:r>
              <a:rPr lang="tr-TR" dirty="0" smtClean="0"/>
              <a:t>Yüklemeyi yavaşlatır, </a:t>
            </a:r>
            <a:r>
              <a:rPr lang="tr-TR" dirty="0"/>
              <a:t>ek bilgi </a:t>
            </a:r>
            <a:r>
              <a:rPr lang="tr-TR" dirty="0" smtClean="0"/>
              <a:t>gerektirir</a:t>
            </a:r>
          </a:p>
          <a:p>
            <a:r>
              <a:rPr lang="tr-TR" dirty="0" smtClean="0"/>
              <a:t>Gömülü </a:t>
            </a:r>
            <a:r>
              <a:rPr lang="tr-TR" dirty="0"/>
              <a:t>ve akıllı sistemlerde </a:t>
            </a:r>
            <a:r>
              <a:rPr lang="tr-TR" dirty="0" smtClean="0"/>
              <a:t>soyutlama olmadan bellek yönetimi var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00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Soyutlama: Adres Uzayı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Fiziksel adresi programcılara </a:t>
            </a:r>
            <a:r>
              <a:rPr lang="tr-TR" dirty="0" smtClean="0"/>
              <a:t>gösterme (not </a:t>
            </a:r>
            <a:r>
              <a:rPr lang="tr-TR" dirty="0" err="1" smtClean="0"/>
              <a:t>expose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işletim </a:t>
            </a:r>
            <a:r>
              <a:rPr lang="tr-TR" dirty="0"/>
              <a:t>sistemi </a:t>
            </a:r>
            <a:r>
              <a:rPr lang="tr-TR" dirty="0" smtClean="0"/>
              <a:t>çökmesi</a:t>
            </a:r>
          </a:p>
          <a:p>
            <a:pPr lvl="1"/>
            <a:r>
              <a:rPr lang="tr-TR" dirty="0" err="1" smtClean="0"/>
              <a:t>Paralelleştirmek</a:t>
            </a:r>
            <a:r>
              <a:rPr lang="tr-TR" dirty="0" smtClean="0"/>
              <a:t> zor</a:t>
            </a:r>
          </a:p>
          <a:p>
            <a:r>
              <a:rPr lang="tr-TR" dirty="0" smtClean="0"/>
              <a:t>Çözülmesi </a:t>
            </a:r>
            <a:r>
              <a:rPr lang="tr-TR" dirty="0"/>
              <a:t>gereken iki problem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Koruma</a:t>
            </a:r>
          </a:p>
          <a:p>
            <a:pPr lvl="1"/>
            <a:r>
              <a:rPr lang="tr-TR" dirty="0" smtClean="0"/>
              <a:t>yer değiştirme</a:t>
            </a:r>
          </a:p>
          <a:p>
            <a:r>
              <a:rPr lang="tr-TR" dirty="0" smtClean="0"/>
              <a:t>Adres </a:t>
            </a:r>
            <a:r>
              <a:rPr lang="tr-TR" dirty="0"/>
              <a:t>alanı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adreslemek için bir dizi bellek </a:t>
            </a:r>
            <a:r>
              <a:rPr lang="tr-TR" dirty="0" smtClean="0"/>
              <a:t>süreci kullanılabilir</a:t>
            </a:r>
          </a:p>
          <a:p>
            <a:pPr lvl="1"/>
            <a:r>
              <a:rPr lang="tr-TR" dirty="0" smtClean="0"/>
              <a:t>Her sürecin birbirinden </a:t>
            </a:r>
            <a:r>
              <a:rPr lang="tr-TR" dirty="0"/>
              <a:t>bağımsız kendi adres alanı vardır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Nasıl</a:t>
            </a:r>
            <a:r>
              <a:rPr lang="tr-T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34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Yer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İşlemciye </a:t>
            </a:r>
            <a:r>
              <a:rPr lang="tr-TR" dirty="0"/>
              <a:t>iki özel </a:t>
            </a:r>
            <a:r>
              <a:rPr lang="tr-TR" dirty="0" smtClean="0"/>
              <a:t>yazmaç: </a:t>
            </a:r>
          </a:p>
          <a:p>
            <a:pPr lvl="1"/>
            <a:r>
              <a:rPr lang="tr-TR" dirty="0" smtClean="0"/>
              <a:t>taban </a:t>
            </a:r>
            <a:r>
              <a:rPr lang="tr-TR" dirty="0"/>
              <a:t>ve </a:t>
            </a:r>
            <a:r>
              <a:rPr lang="tr-TR" dirty="0" smtClean="0"/>
              <a:t>limit</a:t>
            </a:r>
          </a:p>
          <a:p>
            <a:r>
              <a:rPr lang="tr-TR" dirty="0" smtClean="0"/>
              <a:t>Program </a:t>
            </a:r>
            <a:r>
              <a:rPr lang="tr-TR" dirty="0"/>
              <a:t>ardışık bir boşluğa </a:t>
            </a:r>
            <a:r>
              <a:rPr lang="tr-TR" dirty="0" smtClean="0"/>
              <a:t>yüklenecek</a:t>
            </a:r>
          </a:p>
          <a:p>
            <a:r>
              <a:rPr lang="tr-TR" dirty="0" smtClean="0"/>
              <a:t>Yükleme </a:t>
            </a:r>
            <a:r>
              <a:rPr lang="tr-TR" dirty="0"/>
              <a:t>sırasında yer değiştirme </a:t>
            </a:r>
            <a:r>
              <a:rPr lang="tr-TR" dirty="0" smtClean="0"/>
              <a:t>yok</a:t>
            </a:r>
          </a:p>
          <a:p>
            <a:r>
              <a:rPr lang="tr-TR" dirty="0" smtClean="0"/>
              <a:t>Süreç çalıştırıldığında </a:t>
            </a:r>
            <a:r>
              <a:rPr lang="tr-TR" dirty="0"/>
              <a:t>ve bir adrese referans verildiğinde, CPU otomatik olarak limit </a:t>
            </a:r>
            <a:r>
              <a:rPr lang="tr-TR" dirty="0" smtClean="0"/>
              <a:t>değerini </a:t>
            </a:r>
            <a:r>
              <a:rPr lang="tr-TR" dirty="0"/>
              <a:t>aşıp aşmadığını kontrol </a:t>
            </a:r>
            <a:r>
              <a:rPr lang="tr-TR" dirty="0" smtClean="0"/>
              <a:t>ederek taban değerini </a:t>
            </a:r>
            <a:r>
              <a:rPr lang="tr-TR" dirty="0"/>
              <a:t>o adrese </a:t>
            </a:r>
            <a:r>
              <a:rPr lang="tr-TR" dirty="0" smtClean="0"/>
              <a:t>ekler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45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2480</TotalTime>
  <Words>1392</Words>
  <Application>Microsoft Office PowerPoint</Application>
  <PresentationFormat>Widescreen</PresentationFormat>
  <Paragraphs>224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宋体</vt:lpstr>
      <vt:lpstr>Arial</vt:lpstr>
      <vt:lpstr>Calibri</vt:lpstr>
      <vt:lpstr>Calibri Light</vt:lpstr>
      <vt:lpstr>Symbol</vt:lpstr>
      <vt:lpstr>Office Theme</vt:lpstr>
      <vt:lpstr>Bölüm 3: Bellek Yönetimi</vt:lpstr>
      <vt:lpstr>Bellek Yönetimi</vt:lpstr>
      <vt:lpstr>Soyutlama Yapılmadığında</vt:lpstr>
      <vt:lpstr>Soyutlama Yapılmadığında</vt:lpstr>
      <vt:lpstr>Soyutlama Yapılmadığında Problemler</vt:lpstr>
      <vt:lpstr>Yer Değiştirme Problemi</vt:lpstr>
      <vt:lpstr>Soyutlama Olmamasının Dezavantajı</vt:lpstr>
      <vt:lpstr>Soyutlama: Adres Uzayı</vt:lpstr>
      <vt:lpstr>Dinamik Yer Değiştirme</vt:lpstr>
      <vt:lpstr>Taban ve Limit Yazmaçları</vt:lpstr>
      <vt:lpstr>Değiş Tokuş Yapmak (swap)</vt:lpstr>
      <vt:lpstr>Bellek Düzeni Değişimi</vt:lpstr>
      <vt:lpstr>Problemler</vt:lpstr>
      <vt:lpstr>Bellekte Alan Tahsisi</vt:lpstr>
      <vt:lpstr>Bellekte Boş Alan Yönetimi</vt:lpstr>
      <vt:lpstr>Biteşlem ile Bellek Yönetimi</vt:lpstr>
      <vt:lpstr>Bağlı Liste ile Bellek Yönetimi</vt:lpstr>
      <vt:lpstr>Boş Alan Yönetimi – Bağlı Liste</vt:lpstr>
      <vt:lpstr>Sanal Bellek – Şişkin (bloat) Yazılım Yönetimi</vt:lpstr>
      <vt:lpstr>Sanal Bellek - Sayfalama</vt:lpstr>
      <vt:lpstr>Sanal Bellek – Sayfa Tablosu</vt:lpstr>
      <vt:lpstr>Bellek Yönetim Birimi</vt:lpstr>
      <vt:lpstr>Bellek Yönetim Birimi</vt:lpstr>
      <vt:lpstr>Sanal Adres Eşleme</vt:lpstr>
      <vt:lpstr>Sayfa Tablosu Elemanı Yapısı</vt:lpstr>
      <vt:lpstr>Sayfa Tablosu Yapısı</vt:lpstr>
      <vt:lpstr>Sayfalama Uygulama Sorunları</vt:lpstr>
      <vt:lpstr>Sayfalamayı Hızlandırma</vt:lpstr>
      <vt:lpstr>Sayfalamayı Hızlandırma</vt:lpstr>
      <vt:lpstr>Translation Lookaside Buffers</vt:lpstr>
      <vt:lpstr>TLB</vt:lpstr>
      <vt:lpstr>Etkili Erişim Süresi</vt:lpstr>
      <vt:lpstr>Büyük Bellek için Sayfa Tablosu</vt:lpstr>
      <vt:lpstr>Çoklu Seviye Sayfa Tablosu</vt:lpstr>
      <vt:lpstr>Çoklu Seviye Sayfa Tablosu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251</cp:revision>
  <dcterms:created xsi:type="dcterms:W3CDTF">2023-01-12T09:23:55Z</dcterms:created>
  <dcterms:modified xsi:type="dcterms:W3CDTF">2023-01-20T20:13:54Z</dcterms:modified>
</cp:coreProperties>
</file>