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37"/>
  </p:notesMasterIdLst>
  <p:sldIdLst>
    <p:sldId id="256" r:id="rId2"/>
    <p:sldId id="257" r:id="rId3"/>
    <p:sldId id="315" r:id="rId4"/>
    <p:sldId id="316" r:id="rId5"/>
    <p:sldId id="317" r:id="rId6"/>
    <p:sldId id="313" r:id="rId7"/>
    <p:sldId id="314" r:id="rId8"/>
    <p:sldId id="318" r:id="rId9"/>
    <p:sldId id="330" r:id="rId10"/>
    <p:sldId id="319" r:id="rId11"/>
    <p:sldId id="320" r:id="rId12"/>
    <p:sldId id="321" r:id="rId13"/>
    <p:sldId id="331" r:id="rId14"/>
    <p:sldId id="322" r:id="rId15"/>
    <p:sldId id="323" r:id="rId16"/>
    <p:sldId id="324" r:id="rId17"/>
    <p:sldId id="332" r:id="rId18"/>
    <p:sldId id="325" r:id="rId19"/>
    <p:sldId id="326" r:id="rId20"/>
    <p:sldId id="327" r:id="rId21"/>
    <p:sldId id="328" r:id="rId22"/>
    <p:sldId id="333" r:id="rId23"/>
    <p:sldId id="334" r:id="rId24"/>
    <p:sldId id="335" r:id="rId25"/>
    <p:sldId id="337" r:id="rId26"/>
    <p:sldId id="345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29" r:id="rId35"/>
    <p:sldId id="31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BE1F-7669-4022-8D50-8115A32E15FC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0638-78AE-41D6-9F5A-0F3CEA1F99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0638-78AE-41D6-9F5A-0F3CEA1F99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834" y="6356350"/>
            <a:ext cx="6928834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4: Dosya Sistemleri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Normal - Kullanıcı </a:t>
            </a:r>
            <a:r>
              <a:rPr lang="tr-TR" dirty="0"/>
              <a:t>bilgilerini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Dizinler</a:t>
            </a:r>
          </a:p>
          <a:p>
            <a:r>
              <a:rPr lang="tr-TR" dirty="0" smtClean="0"/>
              <a:t>Karakter </a:t>
            </a:r>
            <a:r>
              <a:rPr lang="tr-TR" dirty="0"/>
              <a:t>özel </a:t>
            </a:r>
            <a:r>
              <a:rPr lang="tr-TR" dirty="0" smtClean="0"/>
              <a:t>dosyaları – seri (</a:t>
            </a:r>
            <a:r>
              <a:rPr lang="tr-TR" dirty="0" err="1" smtClean="0"/>
              <a:t>serial</a:t>
            </a:r>
            <a:r>
              <a:rPr lang="tr-TR" dirty="0" smtClean="0"/>
              <a:t>) model G/Ç cihazları (yazıcı)</a:t>
            </a:r>
          </a:p>
          <a:p>
            <a:r>
              <a:rPr lang="tr-TR" dirty="0" smtClean="0"/>
              <a:t>Blok özel dosyaları – blok tabanlı modeller (disk)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(</a:t>
            </a:r>
            <a:r>
              <a:rPr lang="tr-TR" dirty="0" err="1" smtClean="0"/>
              <a:t>regular</a:t>
            </a:r>
            <a:r>
              <a:rPr lang="tr-TR" dirty="0" smtClean="0"/>
              <a:t>)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ASCII veya </a:t>
            </a:r>
            <a:r>
              <a:rPr lang="tr-TR" dirty="0" smtClean="0"/>
              <a:t>ikili (</a:t>
            </a:r>
            <a:r>
              <a:rPr lang="tr-TR" dirty="0" err="1" smtClean="0"/>
              <a:t>binary</a:t>
            </a:r>
            <a:r>
              <a:rPr lang="tr-TR" dirty="0" smtClean="0"/>
              <a:t>)</a:t>
            </a:r>
          </a:p>
          <a:p>
            <a:r>
              <a:rPr lang="tr-TR" dirty="0" smtClean="0"/>
              <a:t>ASCII</a:t>
            </a:r>
          </a:p>
          <a:p>
            <a:pPr lvl="1"/>
            <a:r>
              <a:rPr lang="tr-TR" dirty="0" smtClean="0"/>
              <a:t>Yazdırılabilir</a:t>
            </a:r>
          </a:p>
          <a:p>
            <a:pPr lvl="1"/>
            <a:r>
              <a:rPr lang="tr-TR" dirty="0" smtClean="0"/>
              <a:t>Programları bağlamak için boru hattı (</a:t>
            </a:r>
            <a:r>
              <a:rPr lang="tr-TR" dirty="0" err="1" smtClean="0"/>
              <a:t>pipe</a:t>
            </a:r>
            <a:r>
              <a:rPr lang="tr-TR" dirty="0" smtClean="0"/>
              <a:t>) kullanılabilir (ASCII üretiyor/tüketiyorsa)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Unix </a:t>
            </a:r>
            <a:r>
              <a:rPr lang="tr-TR" dirty="0" smtClean="0"/>
              <a:t>örneği</a:t>
            </a:r>
          </a:p>
          <a:p>
            <a:pPr lvl="1"/>
            <a:r>
              <a:rPr lang="tr-TR" dirty="0" smtClean="0"/>
              <a:t>Yürütülebilir (</a:t>
            </a:r>
            <a:r>
              <a:rPr lang="tr-TR" dirty="0" err="1" smtClean="0"/>
              <a:t>magical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, </a:t>
            </a:r>
            <a:r>
              <a:rPr lang="tr-TR" dirty="0"/>
              <a:t>dosyayı yürütülebilir olarak tanımlar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Arşiv olarak </a:t>
            </a:r>
            <a:r>
              <a:rPr lang="tr-TR" dirty="0"/>
              <a:t>derlenmiş, </a:t>
            </a:r>
            <a:r>
              <a:rPr lang="tr-TR" dirty="0" smtClean="0"/>
              <a:t>bağlı (</a:t>
            </a:r>
            <a:r>
              <a:rPr lang="tr-TR" dirty="0" err="1" smtClean="0"/>
              <a:t>linked</a:t>
            </a:r>
            <a:r>
              <a:rPr lang="tr-TR" dirty="0" smtClean="0"/>
              <a:t>) kütüphane prosedürleri hariç</a:t>
            </a:r>
          </a:p>
          <a:p>
            <a:r>
              <a:rPr lang="tr-TR" dirty="0" smtClean="0"/>
              <a:t>Her </a:t>
            </a:r>
            <a:r>
              <a:rPr lang="tr-TR" dirty="0"/>
              <a:t>işletim sistemi kendi yürütülebilir dosyasını tanımalıdır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(a) Yürütülebilir </a:t>
            </a:r>
            <a:r>
              <a:rPr lang="tr-TR" dirty="0" smtClean="0"/>
              <a:t>dosya </a:t>
            </a:r>
          </a:p>
          <a:p>
            <a:r>
              <a:rPr lang="tr-TR" dirty="0" smtClean="0"/>
              <a:t>(</a:t>
            </a:r>
            <a:r>
              <a:rPr lang="tr-TR" dirty="0"/>
              <a:t>b) Derlenmiş ancak </a:t>
            </a:r>
            <a:r>
              <a:rPr lang="tr-TR" dirty="0" smtClean="0"/>
              <a:t>bağlanmamış</a:t>
            </a:r>
          </a:p>
          <a:p>
            <a:pPr marL="0" indent="0">
              <a:buNone/>
            </a:pPr>
            <a:r>
              <a:rPr lang="tr-TR" dirty="0" smtClean="0"/>
              <a:t> arşiv kütüphanesi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D:\b\b4\IBM\04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46" y="901842"/>
            <a:ext cx="5669280" cy="52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Erişimi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erişim </a:t>
            </a:r>
            <a:r>
              <a:rPr lang="tr-TR" dirty="0" smtClean="0"/>
              <a:t>– okumaya baştan başlanır, atlama yapılmaz</a:t>
            </a:r>
          </a:p>
          <a:p>
            <a:pPr lvl="1"/>
            <a:r>
              <a:rPr lang="tr-TR" dirty="0" smtClean="0"/>
              <a:t>Manyetik </a:t>
            </a:r>
            <a:r>
              <a:rPr lang="tr-TR" dirty="0"/>
              <a:t>banda karşılık </a:t>
            </a:r>
            <a:r>
              <a:rPr lang="tr-TR" dirty="0" smtClean="0"/>
              <a:t>gelir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</a:t>
            </a:r>
            <a:r>
              <a:rPr lang="tr-TR" dirty="0" smtClean="0"/>
              <a:t>– okumak istenen yerden başlanır</a:t>
            </a:r>
          </a:p>
          <a:p>
            <a:pPr lvl="1"/>
            <a:r>
              <a:rPr lang="tr-TR" dirty="0" smtClean="0"/>
              <a:t>Disklerle beraber devreye girdi</a:t>
            </a:r>
          </a:p>
          <a:p>
            <a:pPr lvl="1"/>
            <a:r>
              <a:rPr lang="tr-TR" dirty="0" smtClean="0"/>
              <a:t>Birçok </a:t>
            </a:r>
            <a:r>
              <a:rPr lang="tr-TR" dirty="0"/>
              <a:t>uygulama için gereklidir, </a:t>
            </a:r>
            <a:r>
              <a:rPr lang="tr-TR" dirty="0" smtClean="0"/>
              <a:t>(havayolu </a:t>
            </a:r>
            <a:r>
              <a:rPr lang="tr-TR" dirty="0"/>
              <a:t>rezervasyon </a:t>
            </a:r>
            <a:r>
              <a:rPr lang="tr-TR" dirty="0" smtClean="0"/>
              <a:t>sistemi)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Öznitelikleri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D:\b\b4\IBM\0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511301"/>
            <a:ext cx="576262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Oluştur </a:t>
            </a:r>
            <a:r>
              <a:rPr lang="tr-TR" dirty="0" smtClean="0"/>
              <a:t>- veri </a:t>
            </a:r>
            <a:r>
              <a:rPr lang="tr-TR" dirty="0"/>
              <a:t>olmadan, bazı öznitelikleri </a:t>
            </a:r>
            <a:r>
              <a:rPr lang="tr-TR" dirty="0" smtClean="0"/>
              <a:t>ayarlar (</a:t>
            </a:r>
            <a:r>
              <a:rPr lang="tr-TR" dirty="0" err="1" smtClean="0"/>
              <a:t>create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Sil - Disk </a:t>
            </a:r>
            <a:r>
              <a:rPr lang="tr-TR" dirty="0"/>
              <a:t>alanını boşaltmak </a:t>
            </a:r>
            <a:r>
              <a:rPr lang="tr-TR" dirty="0" smtClean="0"/>
              <a:t>için (</a:t>
            </a:r>
            <a:r>
              <a:rPr lang="tr-TR" dirty="0" err="1" smtClean="0"/>
              <a:t>delete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Aç - Oluşturduktan sonra, </a:t>
            </a:r>
            <a:r>
              <a:rPr lang="tr-TR" dirty="0"/>
              <a:t>öznitelikleri ve disk adreslerini ana belleğe </a:t>
            </a:r>
            <a:r>
              <a:rPr lang="tr-TR" dirty="0" smtClean="0"/>
              <a:t>alır (</a:t>
            </a:r>
            <a:r>
              <a:rPr lang="tr-TR" dirty="0" err="1" smtClean="0"/>
              <a:t>open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Kapat - Öznitelikler </a:t>
            </a:r>
            <a:r>
              <a:rPr lang="tr-TR" dirty="0"/>
              <a:t>ve adresler tarafından kullanılan tablo alanını </a:t>
            </a:r>
            <a:r>
              <a:rPr lang="tr-TR" dirty="0" smtClean="0"/>
              <a:t>boşaltır (</a:t>
            </a:r>
            <a:r>
              <a:rPr lang="tr-TR" dirty="0" err="1" smtClean="0"/>
              <a:t>close</a:t>
            </a:r>
            <a:r>
              <a:rPr lang="tr-TR" dirty="0" smtClean="0"/>
              <a:t>)</a:t>
            </a:r>
          </a:p>
          <a:p>
            <a:r>
              <a:rPr lang="tr-TR" dirty="0" smtClean="0"/>
              <a:t>Okuma – İşaretçinin geçerli konumundan okuma işlemi. </a:t>
            </a:r>
            <a:r>
              <a:rPr lang="tr-TR" dirty="0"/>
              <a:t>Verilerin </a:t>
            </a:r>
            <a:r>
              <a:rPr lang="tr-TR" dirty="0" smtClean="0"/>
              <a:t>yerleştirileceği </a:t>
            </a:r>
            <a:r>
              <a:rPr lang="tr-TR" dirty="0"/>
              <a:t>arabelleği </a:t>
            </a:r>
            <a:r>
              <a:rPr lang="tr-TR" dirty="0" smtClean="0"/>
              <a:t>belirtmek gerekir (</a:t>
            </a:r>
            <a:r>
              <a:rPr lang="tr-TR" dirty="0" err="1" smtClean="0"/>
              <a:t>read</a:t>
            </a:r>
            <a:r>
              <a:rPr lang="tr-TR" dirty="0" smtClean="0"/>
              <a:t>)</a:t>
            </a:r>
          </a:p>
          <a:p>
            <a:r>
              <a:rPr lang="tr-TR" dirty="0" smtClean="0"/>
              <a:t>Yazma - genellikle işaretçinin geçerli konuma yazma işlemi (</a:t>
            </a:r>
            <a:r>
              <a:rPr lang="tr-TR" dirty="0" err="1" smtClean="0"/>
              <a:t>write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Ekle - </a:t>
            </a:r>
            <a:r>
              <a:rPr lang="tr-TR" dirty="0"/>
              <a:t>dosyanın </a:t>
            </a:r>
            <a:r>
              <a:rPr lang="tr-TR" dirty="0" smtClean="0"/>
              <a:t>sonuna ekleme işlemi (</a:t>
            </a:r>
            <a:r>
              <a:rPr lang="tr-TR" dirty="0" err="1" smtClean="0"/>
              <a:t>append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Ara - dosya </a:t>
            </a:r>
            <a:r>
              <a:rPr lang="tr-TR" dirty="0"/>
              <a:t>işaretçisini dosyada belirli bir yere koyar. </a:t>
            </a:r>
            <a:r>
              <a:rPr lang="tr-TR" dirty="0" smtClean="0"/>
              <a:t>(</a:t>
            </a:r>
            <a:r>
              <a:rPr lang="tr-TR" dirty="0" err="1" smtClean="0"/>
              <a:t>seek</a:t>
            </a:r>
            <a:r>
              <a:rPr lang="tr-TR" dirty="0" smtClean="0"/>
              <a:t>) Bu </a:t>
            </a:r>
            <a:r>
              <a:rPr lang="tr-TR" dirty="0"/>
              <a:t>konumdan okuma veya </a:t>
            </a:r>
            <a:r>
              <a:rPr lang="tr-TR" dirty="0" smtClean="0"/>
              <a:t>yazma yapılır.</a:t>
            </a:r>
          </a:p>
          <a:p>
            <a:r>
              <a:rPr lang="tr-TR" dirty="0" smtClean="0"/>
              <a:t>Öznitelikleri Al – örneğin, derleme yapılacağında dosyaların en son değişiklik zamanlarını öğrenmek için. </a:t>
            </a:r>
          </a:p>
          <a:p>
            <a:r>
              <a:rPr lang="tr-TR" dirty="0" smtClean="0"/>
              <a:t>Öznitelikleri Ayarla – örneğin, erişim koruma (</a:t>
            </a:r>
            <a:r>
              <a:rPr lang="tr-TR" dirty="0" err="1" smtClean="0"/>
              <a:t>r,w,x</a:t>
            </a:r>
            <a:r>
              <a:rPr lang="tr-TR" dirty="0" smtClean="0"/>
              <a:t>) ayarlama</a:t>
            </a:r>
          </a:p>
          <a:p>
            <a:r>
              <a:rPr lang="tr-TR" dirty="0" smtClean="0"/>
              <a:t>Yeniden adlandırmak (</a:t>
            </a:r>
            <a:r>
              <a:rPr lang="tr-TR" dirty="0" err="1" smtClean="0"/>
              <a:t>rename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Kopyalama Örneği – </a:t>
            </a:r>
            <a:r>
              <a:rPr lang="tr-TR" dirty="0" err="1" smtClean="0"/>
              <a:t>copy</a:t>
            </a:r>
            <a:r>
              <a:rPr lang="tr-TR" dirty="0" smtClean="0"/>
              <a:t> </a:t>
            </a:r>
            <a:r>
              <a:rPr lang="tr-TR" dirty="0" err="1" smtClean="0"/>
              <a:t>abc</a:t>
            </a:r>
            <a:r>
              <a:rPr lang="tr-TR" dirty="0" smtClean="0"/>
              <a:t> </a:t>
            </a:r>
            <a:r>
              <a:rPr lang="tr-TR" dirty="0" err="1" smtClean="0"/>
              <a:t>xyz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abc</a:t>
            </a:r>
            <a:r>
              <a:rPr lang="tr-TR" dirty="0"/>
              <a:t> dosyasını </a:t>
            </a:r>
            <a:r>
              <a:rPr lang="tr-TR" dirty="0" err="1"/>
              <a:t>xyz'ye</a:t>
            </a:r>
            <a:r>
              <a:rPr lang="tr-TR" dirty="0"/>
              <a:t> </a:t>
            </a:r>
            <a:r>
              <a:rPr lang="tr-TR" dirty="0" smtClean="0"/>
              <a:t>kopyalar</a:t>
            </a:r>
          </a:p>
          <a:p>
            <a:r>
              <a:rPr lang="tr-TR" dirty="0" smtClean="0"/>
              <a:t>Eğer </a:t>
            </a:r>
            <a:r>
              <a:rPr lang="tr-TR" dirty="0" err="1"/>
              <a:t>xyz</a:t>
            </a:r>
            <a:r>
              <a:rPr lang="tr-TR" dirty="0"/>
              <a:t> varsa üzerine </a:t>
            </a:r>
            <a:r>
              <a:rPr lang="tr-TR" dirty="0" smtClean="0"/>
              <a:t>yazılır</a:t>
            </a:r>
          </a:p>
          <a:p>
            <a:r>
              <a:rPr lang="tr-TR" dirty="0" smtClean="0"/>
              <a:t>Yok </a:t>
            </a:r>
            <a:r>
              <a:rPr lang="tr-TR" dirty="0"/>
              <a:t>ise </a:t>
            </a:r>
            <a:r>
              <a:rPr lang="tr-TR" dirty="0" smtClean="0"/>
              <a:t>yaratılır</a:t>
            </a:r>
          </a:p>
          <a:p>
            <a:r>
              <a:rPr lang="tr-TR" dirty="0" smtClean="0"/>
              <a:t>Sistem çağrıları kullanılır </a:t>
            </a:r>
            <a:r>
              <a:rPr lang="tr-TR" dirty="0"/>
              <a:t>(okuma, yazma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4K boyutunda parçalar </a:t>
            </a:r>
            <a:r>
              <a:rPr lang="tr-TR" dirty="0"/>
              <a:t>halinde okur ve </a:t>
            </a:r>
            <a:r>
              <a:rPr lang="tr-TR" dirty="0" smtClean="0"/>
              <a:t>yazar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bc</a:t>
            </a:r>
            <a:r>
              <a:rPr lang="tr-TR" dirty="0" smtClean="0"/>
              <a:t> dosyasından bir tampon </a:t>
            </a:r>
            <a:r>
              <a:rPr lang="tr-TR" dirty="0"/>
              <a:t>belleğe </a:t>
            </a:r>
            <a:r>
              <a:rPr lang="tr-TR" dirty="0" smtClean="0"/>
              <a:t>oku (</a:t>
            </a:r>
            <a:r>
              <a:rPr lang="tr-TR" dirty="0" err="1" smtClean="0"/>
              <a:t>read</a:t>
            </a:r>
            <a:r>
              <a:rPr lang="tr-TR" dirty="0" smtClean="0"/>
              <a:t> sistem </a:t>
            </a:r>
            <a:r>
              <a:rPr lang="tr-TR" dirty="0"/>
              <a:t>çağrısı</a:t>
            </a:r>
            <a:r>
              <a:rPr lang="tr-TR" dirty="0" smtClean="0"/>
              <a:t>)</a:t>
            </a:r>
          </a:p>
          <a:p>
            <a:r>
              <a:rPr lang="tr-TR" dirty="0" smtClean="0"/>
              <a:t>Tampondan </a:t>
            </a:r>
            <a:r>
              <a:rPr lang="tr-TR" dirty="0" err="1" smtClean="0"/>
              <a:t>xyz</a:t>
            </a:r>
            <a:r>
              <a:rPr lang="tr-TR" dirty="0" smtClean="0"/>
              <a:t> </a:t>
            </a:r>
            <a:r>
              <a:rPr lang="tr-TR" dirty="0"/>
              <a:t>dosyasına </a:t>
            </a:r>
            <a:r>
              <a:rPr lang="tr-TR" dirty="0" smtClean="0"/>
              <a:t>yaz (</a:t>
            </a:r>
            <a:r>
              <a:rPr lang="tr-TR" dirty="0" err="1" smtClean="0"/>
              <a:t>write</a:t>
            </a:r>
            <a:r>
              <a:rPr lang="tr-TR" dirty="0" smtClean="0"/>
              <a:t> sistem </a:t>
            </a:r>
            <a:r>
              <a:rPr lang="tr-TR" dirty="0"/>
              <a:t>çağrısı)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dosya koleksiyonunu düzenlemek için kullanılan </a:t>
            </a:r>
            <a:r>
              <a:rPr lang="tr-TR" dirty="0" smtClean="0"/>
              <a:t>dosyalar</a:t>
            </a:r>
          </a:p>
          <a:p>
            <a:r>
              <a:rPr lang="tr-TR" dirty="0" smtClean="0"/>
              <a:t>Bazı işletim </a:t>
            </a:r>
            <a:r>
              <a:rPr lang="tr-TR" dirty="0"/>
              <a:t>sistemlerinde </a:t>
            </a:r>
            <a:r>
              <a:rPr lang="tr-TR" dirty="0" smtClean="0"/>
              <a:t>klasörler (</a:t>
            </a:r>
            <a:r>
              <a:rPr lang="tr-TR" dirty="0" err="1" smtClean="0"/>
              <a:t>folder</a:t>
            </a:r>
            <a:r>
              <a:rPr lang="tr-TR" dirty="0" smtClean="0"/>
              <a:t>) </a:t>
            </a:r>
            <a:r>
              <a:rPr lang="tr-TR" dirty="0"/>
              <a:t>olarak da adlandırılır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Birçok </a:t>
            </a:r>
            <a:r>
              <a:rPr lang="tr-TR" dirty="0" smtClean="0"/>
              <a:t>uygulama, </a:t>
            </a:r>
            <a:r>
              <a:rPr lang="tr-TR" dirty="0"/>
              <a:t>bir </a:t>
            </a:r>
            <a:r>
              <a:rPr lang="tr-TR" dirty="0" smtClean="0"/>
              <a:t>sürecin sanal </a:t>
            </a:r>
            <a:r>
              <a:rPr lang="tr-TR" dirty="0"/>
              <a:t>adres alanında sahip olduğundan daha fazla bilgi depolaması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Bilgiler</a:t>
            </a:r>
            <a:r>
              <a:rPr lang="tr-TR" dirty="0"/>
              <a:t>, onu kullanan sürecin sona ermesinden sonra da </a:t>
            </a:r>
            <a:r>
              <a:rPr lang="tr-TR" dirty="0" smtClean="0"/>
              <a:t>hayatta kalmalıdır.</a:t>
            </a:r>
          </a:p>
          <a:p>
            <a:r>
              <a:rPr lang="tr-TR" dirty="0" smtClean="0"/>
              <a:t>Birden </a:t>
            </a:r>
            <a:r>
              <a:rPr lang="tr-TR" dirty="0"/>
              <a:t>çok </a:t>
            </a:r>
            <a:r>
              <a:rPr lang="tr-TR" dirty="0" smtClean="0"/>
              <a:t>süreç aynı </a:t>
            </a:r>
            <a:r>
              <a:rPr lang="tr-TR" dirty="0"/>
              <a:t>anda bilgilere erişebilmelidir.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Dört Dosya İçeren Tek Düzeyli Dizin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51216"/>
            <a:ext cx="4210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5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Hiyerarşik Dizin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D:\b\b4\IBM\04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76" y="2126071"/>
            <a:ext cx="6686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Yol (</a:t>
            </a:r>
            <a:r>
              <a:rPr lang="tr-TR" dirty="0" err="1" smtClean="0"/>
              <a:t>path</a:t>
            </a:r>
            <a:r>
              <a:rPr lang="tr-TR" dirty="0" smtClean="0"/>
              <a:t>) Adları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Mutlak /</a:t>
            </a:r>
            <a:r>
              <a:rPr lang="tr-TR" dirty="0" err="1" smtClean="0"/>
              <a:t>usr</a:t>
            </a:r>
            <a:r>
              <a:rPr lang="tr-TR" dirty="0" smtClean="0"/>
              <a:t>/sercan/</a:t>
            </a:r>
            <a:r>
              <a:rPr lang="tr-TR" dirty="0" err="1" smtClean="0"/>
              <a:t>os</a:t>
            </a:r>
            <a:r>
              <a:rPr lang="tr-TR" dirty="0" smtClean="0"/>
              <a:t>/slaytlar </a:t>
            </a:r>
          </a:p>
          <a:p>
            <a:r>
              <a:rPr lang="tr-TR" dirty="0" smtClean="0"/>
              <a:t>Bağıl </a:t>
            </a:r>
            <a:r>
              <a:rPr lang="tr-TR" dirty="0" err="1" smtClean="0"/>
              <a:t>os</a:t>
            </a:r>
            <a:r>
              <a:rPr lang="tr-TR" dirty="0" smtClean="0"/>
              <a:t>/slaytlar</a:t>
            </a:r>
          </a:p>
          <a:p>
            <a:r>
              <a:rPr lang="tr-TR" dirty="0" smtClean="0"/>
              <a:t>. Geçerli </a:t>
            </a:r>
            <a:r>
              <a:rPr lang="tr-TR" dirty="0"/>
              <a:t>(çalışan) dizini ifade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.. Geçerli </a:t>
            </a:r>
            <a:r>
              <a:rPr lang="tr-TR" dirty="0"/>
              <a:t>dizinin </a:t>
            </a:r>
            <a:r>
              <a:rPr lang="tr-TR" dirty="0" smtClean="0"/>
              <a:t>ebeveynini (bir üst klasör) ifade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 Dizin Ağacı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13" y="1533575"/>
            <a:ext cx="47148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İşlemleri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tr-TR" dirty="0"/>
              <a:t>dizin </a:t>
            </a:r>
            <a:r>
              <a:rPr lang="tr-TR" dirty="0" smtClean="0"/>
              <a:t>oluşturur</a:t>
            </a:r>
          </a:p>
          <a:p>
            <a:r>
              <a:rPr lang="tr-TR" dirty="0" err="1" smtClean="0"/>
              <a:t>Delete</a:t>
            </a:r>
            <a:r>
              <a:rPr lang="tr-TR" dirty="0" smtClean="0"/>
              <a:t>, </a:t>
            </a:r>
            <a:r>
              <a:rPr lang="tr-TR" dirty="0"/>
              <a:t>dizini </a:t>
            </a:r>
            <a:r>
              <a:rPr lang="tr-TR" dirty="0" smtClean="0"/>
              <a:t>siler, silmek </a:t>
            </a:r>
            <a:r>
              <a:rPr lang="tr-TR" dirty="0"/>
              <a:t>için </a:t>
            </a:r>
            <a:r>
              <a:rPr lang="tr-TR" dirty="0" smtClean="0"/>
              <a:t>dizin boş olmalıdır</a:t>
            </a:r>
          </a:p>
          <a:p>
            <a:r>
              <a:rPr lang="tr-TR" dirty="0" err="1" smtClean="0"/>
              <a:t>Opendir</a:t>
            </a:r>
            <a:r>
              <a:rPr lang="tr-TR" dirty="0" smtClean="0"/>
              <a:t>, dizinde bir </a:t>
            </a:r>
            <a:r>
              <a:rPr lang="tr-TR" dirty="0"/>
              <a:t>işlem yapılmadan önce yapılmalıdır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Closedir</a:t>
            </a:r>
            <a:r>
              <a:rPr lang="tr-TR" dirty="0" smtClean="0"/>
              <a:t>, tüm işlemlerden sonra yapılır</a:t>
            </a:r>
          </a:p>
          <a:p>
            <a:r>
              <a:rPr lang="tr-TR" dirty="0" err="1" smtClean="0"/>
              <a:t>Readdir</a:t>
            </a:r>
            <a:r>
              <a:rPr lang="tr-TR" dirty="0"/>
              <a:t>, </a:t>
            </a:r>
            <a:r>
              <a:rPr lang="tr-TR" dirty="0" smtClean="0"/>
              <a:t>açılmış </a:t>
            </a:r>
            <a:r>
              <a:rPr lang="tr-TR" dirty="0"/>
              <a:t>dizindeki bir sonraki </a:t>
            </a:r>
            <a:r>
              <a:rPr lang="tr-TR" dirty="0" smtClean="0"/>
              <a:t>girişi (elemanı) </a:t>
            </a:r>
            <a:r>
              <a:rPr lang="tr-TR" dirty="0"/>
              <a:t>döndürür  </a:t>
            </a:r>
            <a:endParaRPr lang="tr-TR" dirty="0" smtClean="0"/>
          </a:p>
          <a:p>
            <a:r>
              <a:rPr lang="tr-TR" dirty="0" err="1" smtClean="0"/>
              <a:t>Rename</a:t>
            </a:r>
            <a:r>
              <a:rPr lang="tr-TR" dirty="0" smtClean="0"/>
              <a:t>, Yeniden adlandırır</a:t>
            </a:r>
          </a:p>
          <a:p>
            <a:r>
              <a:rPr lang="tr-TR" dirty="0" smtClean="0"/>
              <a:t>Link, Dosyayı </a:t>
            </a:r>
            <a:r>
              <a:rPr lang="tr-TR" dirty="0"/>
              <a:t>başka bir dizine </a:t>
            </a:r>
            <a:r>
              <a:rPr lang="tr-TR" dirty="0" smtClean="0"/>
              <a:t>bağlar</a:t>
            </a:r>
          </a:p>
          <a:p>
            <a:r>
              <a:rPr lang="tr-TR" dirty="0" err="1" smtClean="0"/>
              <a:t>Unlink</a:t>
            </a:r>
            <a:r>
              <a:rPr lang="tr-TR" dirty="0" smtClean="0"/>
              <a:t>, Bağlantıyı Kaldırır, </a:t>
            </a:r>
            <a:r>
              <a:rPr lang="tr-TR" dirty="0"/>
              <a:t>Dizin girişinden kurtulur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Dosyalar disklerde saklanır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Diskler bir veya daha fazla bölümden (</a:t>
            </a:r>
            <a:r>
              <a:rPr lang="tr-TR" dirty="0" err="1" smtClean="0"/>
              <a:t>partition</a:t>
            </a:r>
            <a:r>
              <a:rPr lang="tr-TR" dirty="0" smtClean="0"/>
              <a:t>) oluşabilir.</a:t>
            </a:r>
          </a:p>
          <a:p>
            <a:r>
              <a:rPr lang="tr-TR" dirty="0" smtClean="0"/>
              <a:t>Her </a:t>
            </a:r>
            <a:r>
              <a:rPr lang="tr-TR" dirty="0"/>
              <a:t>bölümde ayrı </a:t>
            </a:r>
            <a:r>
              <a:rPr lang="tr-TR" dirty="0" smtClean="0"/>
              <a:t>«dosya sistemi» olabilir</a:t>
            </a:r>
          </a:p>
          <a:p>
            <a:r>
              <a:rPr lang="tr-TR" dirty="0" smtClean="0"/>
              <a:t>Diskin 0. </a:t>
            </a:r>
            <a:r>
              <a:rPr lang="tr-TR" dirty="0"/>
              <a:t>sektörü, Ana Önyükleme </a:t>
            </a:r>
            <a:r>
              <a:rPr lang="tr-TR" dirty="0" smtClean="0"/>
              <a:t>Kaydıdır (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r>
              <a:rPr lang="tr-TR" dirty="0" smtClean="0"/>
              <a:t> </a:t>
            </a:r>
            <a:r>
              <a:rPr lang="tr-TR" dirty="0" err="1" smtClean="0"/>
              <a:t>record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Bilgisayarın açılışı (</a:t>
            </a:r>
            <a:r>
              <a:rPr lang="tr-TR" dirty="0" err="1" smtClean="0"/>
              <a:t>boot</a:t>
            </a:r>
            <a:r>
              <a:rPr lang="tr-TR" dirty="0" smtClean="0"/>
              <a:t>) için kullanılır</a:t>
            </a:r>
          </a:p>
          <a:p>
            <a:r>
              <a:rPr lang="tr-TR" dirty="0" err="1" smtClean="0"/>
              <a:t>MBR'nin</a:t>
            </a:r>
            <a:r>
              <a:rPr lang="tr-TR" dirty="0" smtClean="0"/>
              <a:t> </a:t>
            </a:r>
            <a:r>
              <a:rPr lang="tr-TR" dirty="0"/>
              <a:t>sonu bölüm tablosuna sahiptir. </a:t>
            </a:r>
            <a:endParaRPr lang="tr-TR" dirty="0" smtClean="0"/>
          </a:p>
          <a:p>
            <a:r>
              <a:rPr lang="tr-TR" dirty="0" smtClean="0"/>
              <a:t>Tabloda her </a:t>
            </a:r>
            <a:r>
              <a:rPr lang="tr-TR" dirty="0"/>
              <a:t>bölümün başlangıç ve bitiş </a:t>
            </a:r>
            <a:r>
              <a:rPr lang="tr-TR" dirty="0" smtClean="0"/>
              <a:t>adresleri bulunur.</a:t>
            </a:r>
          </a:p>
          <a:p>
            <a:r>
              <a:rPr lang="tr-TR" dirty="0" smtClean="0"/>
              <a:t>Bölümlerden </a:t>
            </a:r>
            <a:r>
              <a:rPr lang="tr-TR" dirty="0"/>
              <a:t>biri, </a:t>
            </a:r>
            <a:r>
              <a:rPr lang="tr-TR" dirty="0" smtClean="0"/>
              <a:t>etkin (</a:t>
            </a:r>
            <a:r>
              <a:rPr lang="tr-TR" dirty="0" err="1" smtClean="0"/>
              <a:t>active</a:t>
            </a:r>
            <a:r>
              <a:rPr lang="tr-TR" dirty="0" smtClean="0"/>
              <a:t>) </a:t>
            </a:r>
            <a:r>
              <a:rPr lang="tr-TR" dirty="0"/>
              <a:t>olarak </a:t>
            </a:r>
            <a:r>
              <a:rPr lang="tr-TR" dirty="0" smtClean="0"/>
              <a:t>işaretlenir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açılışı </a:t>
            </a:r>
            <a:r>
              <a:rPr lang="tr-TR" dirty="0"/>
              <a:t>=&gt; BIOS, </a:t>
            </a:r>
            <a:r>
              <a:rPr lang="tr-TR" dirty="0" err="1"/>
              <a:t>MBR'yi</a:t>
            </a:r>
            <a:r>
              <a:rPr lang="tr-TR" dirty="0"/>
              <a:t> </a:t>
            </a:r>
            <a:r>
              <a:rPr lang="tr-TR" dirty="0" smtClean="0"/>
              <a:t>okur/yürütür</a:t>
            </a:r>
          </a:p>
          <a:p>
            <a:r>
              <a:rPr lang="tr-TR" dirty="0" smtClean="0"/>
              <a:t>MBR </a:t>
            </a:r>
            <a:r>
              <a:rPr lang="tr-TR" dirty="0"/>
              <a:t>aktif bölümü bulur ve ilk </a:t>
            </a:r>
            <a:r>
              <a:rPr lang="tr-TR" dirty="0" smtClean="0"/>
              <a:t>bloğu </a:t>
            </a:r>
            <a:r>
              <a:rPr lang="tr-TR" dirty="0"/>
              <a:t>okur (önyükleme bloğu</a:t>
            </a:r>
            <a:r>
              <a:rPr lang="tr-TR" dirty="0" smtClean="0"/>
              <a:t>)</a:t>
            </a:r>
          </a:p>
          <a:p>
            <a:r>
              <a:rPr lang="tr-TR" dirty="0" smtClean="0"/>
              <a:t>Önyükleme </a:t>
            </a:r>
            <a:r>
              <a:rPr lang="tr-TR" dirty="0"/>
              <a:t>bloğundaki program, o bölüm için işletim sistemini bulur ve </a:t>
            </a:r>
            <a:r>
              <a:rPr lang="tr-TR" dirty="0" smtClean="0"/>
              <a:t>okur.</a:t>
            </a:r>
          </a:p>
          <a:p>
            <a:r>
              <a:rPr lang="tr-TR" dirty="0" smtClean="0"/>
              <a:t>Tüm </a:t>
            </a:r>
            <a:r>
              <a:rPr lang="tr-TR" dirty="0"/>
              <a:t>bölümler bir önyükleme bloğuyla başlar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68" y="2142308"/>
            <a:ext cx="7770132" cy="321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Diskler dosyaları depolamak için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Bilgiler </a:t>
            </a:r>
            <a:r>
              <a:rPr lang="tr-TR" dirty="0"/>
              <a:t>disklerdeki bloklarda saklanır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Dosya sistemi blokları </a:t>
            </a:r>
            <a:r>
              <a:rPr lang="tr-TR" dirty="0"/>
              <a:t>okuyabilir ve yazabilir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diskte bloklar halinde tutulan bilgilere erişimle başa çıkmak için dosya </a:t>
            </a:r>
            <a:r>
              <a:rPr lang="tr-TR" dirty="0" smtClean="0"/>
              <a:t>sistemi </a:t>
            </a:r>
            <a:r>
              <a:rPr lang="tr-TR" dirty="0"/>
              <a:t>bir soyutlama olarak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Dosyalar </a:t>
            </a:r>
            <a:r>
              <a:rPr lang="tr-TR" dirty="0"/>
              <a:t>bir </a:t>
            </a:r>
            <a:r>
              <a:rPr lang="tr-TR" dirty="0" smtClean="0"/>
              <a:t>süreç tarafından oluşturulur</a:t>
            </a:r>
          </a:p>
          <a:p>
            <a:r>
              <a:rPr lang="tr-TR" dirty="0" smtClean="0"/>
              <a:t>Bir </a:t>
            </a:r>
            <a:r>
              <a:rPr lang="tr-TR" dirty="0"/>
              <a:t>diskte </a:t>
            </a:r>
            <a:r>
              <a:rPr lang="tr-TR" dirty="0" smtClean="0"/>
              <a:t>binlerce dosya bulunabilir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 </a:t>
            </a:r>
            <a:r>
              <a:rPr lang="tr-TR" dirty="0" smtClean="0"/>
              <a:t>dosyaları yapılandırır</a:t>
            </a:r>
            <a:r>
              <a:rPr lang="tr-TR" dirty="0"/>
              <a:t>, adlandırır, </a:t>
            </a:r>
            <a:r>
              <a:rPr lang="tr-TR" dirty="0" smtClean="0"/>
              <a:t>korur</a:t>
            </a:r>
          </a:p>
          <a:p>
            <a:r>
              <a:rPr lang="tr-TR" dirty="0" smtClean="0"/>
              <a:t>Dosya </a:t>
            </a:r>
            <a:r>
              <a:rPr lang="tr-TR" dirty="0"/>
              <a:t>sistemine bakmanın iki </a:t>
            </a:r>
            <a:r>
              <a:rPr lang="tr-TR" dirty="0" smtClean="0"/>
              <a:t>yolu var</a:t>
            </a:r>
          </a:p>
          <a:p>
            <a:pPr lvl="1"/>
            <a:r>
              <a:rPr lang="tr-TR" dirty="0" smtClean="0"/>
              <a:t>Kullanıcı - bir </a:t>
            </a:r>
            <a:r>
              <a:rPr lang="tr-TR" dirty="0"/>
              <a:t>dosyayı nasıl adlandırırız, koruruz, dosyaları nasıl </a:t>
            </a:r>
            <a:r>
              <a:rPr lang="tr-TR" dirty="0" smtClean="0"/>
              <a:t>düzenleriz</a:t>
            </a:r>
          </a:p>
          <a:p>
            <a:pPr lvl="1"/>
            <a:r>
              <a:rPr lang="tr-TR" dirty="0" smtClean="0"/>
              <a:t>Uygulama - bir </a:t>
            </a:r>
            <a:r>
              <a:rPr lang="tr-TR" dirty="0"/>
              <a:t>diskte nasıl düzenlenirler</a:t>
            </a:r>
            <a:r>
              <a:rPr lang="tr-TR" dirty="0" smtClean="0"/>
              <a:t>? (organize)</a:t>
            </a:r>
          </a:p>
          <a:p>
            <a:r>
              <a:rPr lang="tr-TR" dirty="0" smtClean="0"/>
              <a:t>Kullanıcı bakış açısıyla</a:t>
            </a:r>
          </a:p>
          <a:p>
            <a:pPr lvl="1"/>
            <a:r>
              <a:rPr lang="tr-TR" dirty="0" smtClean="0"/>
              <a:t>Adlandırma (</a:t>
            </a:r>
            <a:r>
              <a:rPr lang="tr-TR" dirty="0" err="1" smtClean="0"/>
              <a:t>naming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Yapı (</a:t>
            </a:r>
            <a:r>
              <a:rPr lang="tr-TR" dirty="0" err="1" smtClean="0"/>
              <a:t>structure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Dizinler (</a:t>
            </a:r>
            <a:r>
              <a:rPr lang="tr-TR" dirty="0" err="1" smtClean="0"/>
              <a:t>directories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Mevcut tüm işletim sistemlerinde bir ila 8 </a:t>
            </a:r>
            <a:r>
              <a:rPr lang="tr-TR" dirty="0" smtClean="0"/>
              <a:t>harf</a:t>
            </a:r>
          </a:p>
          <a:p>
            <a:r>
              <a:rPr lang="tr-TR" dirty="0" smtClean="0"/>
              <a:t>Unix</a:t>
            </a:r>
            <a:r>
              <a:rPr lang="tr-TR" dirty="0"/>
              <a:t>, MS-DOS (</a:t>
            </a:r>
            <a:r>
              <a:rPr lang="tr-TR" dirty="0" smtClean="0"/>
              <a:t>FAT16</a:t>
            </a:r>
            <a:r>
              <a:rPr lang="tr-TR" dirty="0"/>
              <a:t>) dosya sistemleri ele </a:t>
            </a:r>
            <a:r>
              <a:rPr lang="tr-TR" dirty="0" smtClean="0"/>
              <a:t>alındı</a:t>
            </a:r>
          </a:p>
          <a:p>
            <a:r>
              <a:rPr lang="tr-TR" dirty="0" smtClean="0"/>
              <a:t>İlk </a:t>
            </a:r>
            <a:r>
              <a:rPr lang="tr-TR" dirty="0"/>
              <a:t>Windows </a:t>
            </a:r>
            <a:r>
              <a:rPr lang="tr-TR" dirty="0" smtClean="0"/>
              <a:t>sistemlerde FAT16 ve FAT32 </a:t>
            </a:r>
            <a:r>
              <a:rPr lang="tr-TR" dirty="0"/>
              <a:t>kullanılmıştır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Son </a:t>
            </a:r>
            <a:r>
              <a:rPr lang="tr-TR" dirty="0"/>
              <a:t>Windows </a:t>
            </a:r>
            <a:r>
              <a:rPr lang="tr-TR" dirty="0" smtClean="0"/>
              <a:t>sistemler Yerel (</a:t>
            </a:r>
            <a:r>
              <a:rPr lang="tr-TR" dirty="0" err="1" smtClean="0"/>
              <a:t>native</a:t>
            </a:r>
            <a:r>
              <a:rPr lang="tr-TR" dirty="0" smtClean="0"/>
              <a:t>) dosya sistemi kullanır</a:t>
            </a:r>
          </a:p>
          <a:p>
            <a:r>
              <a:rPr lang="tr-TR" dirty="0" smtClean="0"/>
              <a:t>Tüm </a:t>
            </a:r>
            <a:r>
              <a:rPr lang="tr-TR" dirty="0"/>
              <a:t>işletim sistemleri adın bir parçası olarak </a:t>
            </a:r>
            <a:r>
              <a:rPr lang="tr-TR" dirty="0" smtClean="0"/>
              <a:t>sonek (</a:t>
            </a:r>
            <a:r>
              <a:rPr lang="tr-TR" dirty="0" err="1" smtClean="0"/>
              <a:t>suffix</a:t>
            </a:r>
            <a:r>
              <a:rPr lang="tr-TR" dirty="0" smtClean="0"/>
              <a:t>) kullanır</a:t>
            </a:r>
          </a:p>
          <a:p>
            <a:r>
              <a:rPr lang="tr-TR" dirty="0" smtClean="0"/>
              <a:t>Unix sonekler ’in bir anlam ifade etmesini zorlamazken, DOS sistemde soneklerin bir anlamı vardır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Sonek Örnekleri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8" y="1336725"/>
            <a:ext cx="77438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Bayt </a:t>
            </a:r>
            <a:r>
              <a:rPr lang="tr-TR" dirty="0" smtClean="0"/>
              <a:t>dizilerinden oluşur</a:t>
            </a:r>
          </a:p>
          <a:p>
            <a:r>
              <a:rPr lang="tr-TR" dirty="0" smtClean="0"/>
              <a:t>Maksimum </a:t>
            </a:r>
            <a:r>
              <a:rPr lang="tr-TR" dirty="0"/>
              <a:t>esneklik </a:t>
            </a:r>
            <a:r>
              <a:rPr lang="tr-TR" dirty="0" smtClean="0"/>
              <a:t>– içine her şey konabilir</a:t>
            </a:r>
          </a:p>
          <a:p>
            <a:r>
              <a:rPr lang="tr-TR" dirty="0" smtClean="0"/>
              <a:t>Unix </a:t>
            </a:r>
            <a:r>
              <a:rPr lang="tr-TR" dirty="0"/>
              <a:t>ve Windows bu yaklaşımı </a:t>
            </a:r>
            <a:r>
              <a:rPr lang="tr-TR" dirty="0" smtClean="0"/>
              <a:t>kullanır</a:t>
            </a:r>
          </a:p>
          <a:p>
            <a:r>
              <a:rPr lang="tr-TR" dirty="0" smtClean="0"/>
              <a:t>Sabit </a:t>
            </a:r>
            <a:r>
              <a:rPr lang="tr-TR" dirty="0"/>
              <a:t>uzunluklu kayıtlar </a:t>
            </a:r>
            <a:r>
              <a:rPr lang="tr-TR" dirty="0" smtClean="0"/>
              <a:t>(eskiden </a:t>
            </a:r>
            <a:r>
              <a:rPr lang="tr-TR" dirty="0"/>
              <a:t>kart </a:t>
            </a:r>
            <a:r>
              <a:rPr lang="tr-TR" dirty="0" smtClean="0"/>
              <a:t>imajları)</a:t>
            </a:r>
          </a:p>
          <a:p>
            <a:r>
              <a:rPr lang="tr-TR" dirty="0" smtClean="0"/>
              <a:t>Kayıt </a:t>
            </a:r>
            <a:r>
              <a:rPr lang="tr-TR" dirty="0"/>
              <a:t>ağacı - ağaçtaki kayıtları bulmak için anahtar </a:t>
            </a:r>
            <a:r>
              <a:rPr lang="tr-TR" dirty="0" smtClean="0"/>
              <a:t>alanı (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) </a:t>
            </a:r>
            <a:r>
              <a:rPr lang="tr-TR" dirty="0"/>
              <a:t>kullanır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Bayt dizisi. (b) Kayıt dizisi. (c) Ağaç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58" y="2414928"/>
            <a:ext cx="8317684" cy="38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1523</Words>
  <Application>Microsoft Office PowerPoint</Application>
  <PresentationFormat>Widescreen</PresentationFormat>
  <Paragraphs>246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Bölüm 4: Dosya Sistemleri</vt:lpstr>
      <vt:lpstr>Dosya Sistemleri</vt:lpstr>
      <vt:lpstr>Dosya Sistemleri</vt:lpstr>
      <vt:lpstr>Dosya Sistemleri</vt:lpstr>
      <vt:lpstr>Dosya Sistemleri</vt:lpstr>
      <vt:lpstr>Adlandırma</vt:lpstr>
      <vt:lpstr>Sonek Örnekleri</vt:lpstr>
      <vt:lpstr>Dosya Yapısı</vt:lpstr>
      <vt:lpstr>Dosya Yapısı</vt:lpstr>
      <vt:lpstr>Dosya Tipleri</vt:lpstr>
      <vt:lpstr>Normal (regular) Dosyalar</vt:lpstr>
      <vt:lpstr>İkili Dosya Tipleri</vt:lpstr>
      <vt:lpstr>İkili Dosya Tipleri</vt:lpstr>
      <vt:lpstr>Dosya Erişimi</vt:lpstr>
      <vt:lpstr>Dosya Öznitelikleri</vt:lpstr>
      <vt:lpstr>Dosyalar için Sistem Çağrıları</vt:lpstr>
      <vt:lpstr>Dosyalar için Sistem Çağrıları</vt:lpstr>
      <vt:lpstr>Dosya Kopyalama Örneği – copy abc xyz</vt:lpstr>
      <vt:lpstr>Dizinler</vt:lpstr>
      <vt:lpstr>Dört Dosya İçeren Tek Düzeyli Dizin</vt:lpstr>
      <vt:lpstr>Hiyerarşik Dizin Sistemleri</vt:lpstr>
      <vt:lpstr>Yol (path) Adları</vt:lpstr>
      <vt:lpstr>UNIX Dizin Ağacı</vt:lpstr>
      <vt:lpstr>Dizin İşlemleri</vt:lpstr>
      <vt:lpstr>Dosya Gerçekleme (implementation)</vt:lpstr>
      <vt:lpstr>Dosya Gerçekleme (implementation)</vt:lpstr>
      <vt:lpstr>Dosya Sistemi Düzeni (layout)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122</cp:revision>
  <dcterms:created xsi:type="dcterms:W3CDTF">2023-01-12T09:23:55Z</dcterms:created>
  <dcterms:modified xsi:type="dcterms:W3CDTF">2023-01-23T14:38:37Z</dcterms:modified>
</cp:coreProperties>
</file>