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notesMasterIdLst>
    <p:notesMasterId r:id="rId119"/>
  </p:notesMasterIdLst>
  <p:sldIdLst>
    <p:sldId id="256" r:id="rId2"/>
    <p:sldId id="257" r:id="rId3"/>
    <p:sldId id="397" r:id="rId4"/>
    <p:sldId id="313" r:id="rId5"/>
    <p:sldId id="314" r:id="rId6"/>
    <p:sldId id="398" r:id="rId7"/>
    <p:sldId id="315" r:id="rId8"/>
    <p:sldId id="316" r:id="rId9"/>
    <p:sldId id="399" r:id="rId10"/>
    <p:sldId id="400" r:id="rId11"/>
    <p:sldId id="317" r:id="rId12"/>
    <p:sldId id="318" r:id="rId13"/>
    <p:sldId id="319" r:id="rId14"/>
    <p:sldId id="401" r:id="rId15"/>
    <p:sldId id="320" r:id="rId16"/>
    <p:sldId id="321" r:id="rId17"/>
    <p:sldId id="322" r:id="rId18"/>
    <p:sldId id="323" r:id="rId19"/>
    <p:sldId id="402" r:id="rId20"/>
    <p:sldId id="324" r:id="rId21"/>
    <p:sldId id="325" r:id="rId22"/>
    <p:sldId id="326" r:id="rId23"/>
    <p:sldId id="403" r:id="rId24"/>
    <p:sldId id="327" r:id="rId25"/>
    <p:sldId id="328" r:id="rId26"/>
    <p:sldId id="329" r:id="rId27"/>
    <p:sldId id="330" r:id="rId28"/>
    <p:sldId id="404" r:id="rId29"/>
    <p:sldId id="331" r:id="rId30"/>
    <p:sldId id="332" r:id="rId31"/>
    <p:sldId id="405" r:id="rId32"/>
    <p:sldId id="406" r:id="rId33"/>
    <p:sldId id="333" r:id="rId34"/>
    <p:sldId id="334" r:id="rId35"/>
    <p:sldId id="335" r:id="rId36"/>
    <p:sldId id="336" r:id="rId37"/>
    <p:sldId id="337" r:id="rId38"/>
    <p:sldId id="338" r:id="rId39"/>
    <p:sldId id="364" r:id="rId40"/>
    <p:sldId id="339" r:id="rId41"/>
    <p:sldId id="340" r:id="rId42"/>
    <p:sldId id="407" r:id="rId43"/>
    <p:sldId id="341" r:id="rId44"/>
    <p:sldId id="342" r:id="rId45"/>
    <p:sldId id="343" r:id="rId46"/>
    <p:sldId id="365" r:id="rId47"/>
    <p:sldId id="408" r:id="rId48"/>
    <p:sldId id="409" r:id="rId49"/>
    <p:sldId id="344" r:id="rId50"/>
    <p:sldId id="411" r:id="rId51"/>
    <p:sldId id="410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412" r:id="rId61"/>
    <p:sldId id="353" r:id="rId62"/>
    <p:sldId id="354" r:id="rId63"/>
    <p:sldId id="355" r:id="rId64"/>
    <p:sldId id="356" r:id="rId65"/>
    <p:sldId id="357" r:id="rId66"/>
    <p:sldId id="358" r:id="rId67"/>
    <p:sldId id="359" r:id="rId68"/>
    <p:sldId id="360" r:id="rId69"/>
    <p:sldId id="361" r:id="rId70"/>
    <p:sldId id="362" r:id="rId71"/>
    <p:sldId id="363" r:id="rId72"/>
    <p:sldId id="366" r:id="rId73"/>
    <p:sldId id="367" r:id="rId74"/>
    <p:sldId id="368" r:id="rId75"/>
    <p:sldId id="369" r:id="rId76"/>
    <p:sldId id="370" r:id="rId77"/>
    <p:sldId id="371" r:id="rId78"/>
    <p:sldId id="413" r:id="rId79"/>
    <p:sldId id="372" r:id="rId80"/>
    <p:sldId id="373" r:id="rId81"/>
    <p:sldId id="374" r:id="rId82"/>
    <p:sldId id="375" r:id="rId83"/>
    <p:sldId id="376" r:id="rId84"/>
    <p:sldId id="377" r:id="rId85"/>
    <p:sldId id="378" r:id="rId86"/>
    <p:sldId id="379" r:id="rId87"/>
    <p:sldId id="380" r:id="rId88"/>
    <p:sldId id="414" r:id="rId89"/>
    <p:sldId id="381" r:id="rId90"/>
    <p:sldId id="415" r:id="rId91"/>
    <p:sldId id="382" r:id="rId92"/>
    <p:sldId id="417" r:id="rId93"/>
    <p:sldId id="416" r:id="rId94"/>
    <p:sldId id="383" r:id="rId95"/>
    <p:sldId id="384" r:id="rId96"/>
    <p:sldId id="418" r:id="rId97"/>
    <p:sldId id="419" r:id="rId98"/>
    <p:sldId id="420" r:id="rId99"/>
    <p:sldId id="421" r:id="rId100"/>
    <p:sldId id="385" r:id="rId101"/>
    <p:sldId id="393" r:id="rId102"/>
    <p:sldId id="394" r:id="rId103"/>
    <p:sldId id="386" r:id="rId104"/>
    <p:sldId id="422" r:id="rId105"/>
    <p:sldId id="423" r:id="rId106"/>
    <p:sldId id="424" r:id="rId107"/>
    <p:sldId id="425" r:id="rId108"/>
    <p:sldId id="426" r:id="rId109"/>
    <p:sldId id="387" r:id="rId110"/>
    <p:sldId id="388" r:id="rId111"/>
    <p:sldId id="395" r:id="rId112"/>
    <p:sldId id="389" r:id="rId113"/>
    <p:sldId id="396" r:id="rId114"/>
    <p:sldId id="427" r:id="rId115"/>
    <p:sldId id="390" r:id="rId116"/>
    <p:sldId id="391" r:id="rId117"/>
    <p:sldId id="312" r:id="rId1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9342C-85C3-49E4-B9D6-3F7FE9313FC7}" type="datetimeFigureOut">
              <a:rPr lang="tr-TR" smtClean="0"/>
              <a:t>23.01.2023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8DEC2-CEAF-47B3-9399-EAE868ED98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9813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8DEC2-CEAF-47B3-9399-EAE868ED980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4800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0"/>
            <a:ext cx="1260000" cy="365125"/>
          </a:xfrm>
        </p:spPr>
        <p:txBody>
          <a:bodyPr/>
          <a:lstStyle/>
          <a:p>
            <a:r>
              <a:rPr lang="en-US" dirty="0" smtClean="0"/>
              <a:t>1/23/2023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24260" y="6356350"/>
            <a:ext cx="7200000" cy="365125"/>
          </a:xfrm>
        </p:spPr>
        <p:txBody>
          <a:bodyPr/>
          <a:lstStyle/>
          <a:p>
            <a:r>
              <a:rPr lang="en-US" dirty="0" smtClean="0"/>
              <a:t>Sercan KÜLCÜ, </a:t>
            </a:r>
            <a:r>
              <a:rPr lang="en-US" dirty="0" err="1" smtClean="0"/>
              <a:t>Tanenbaum</a:t>
            </a:r>
            <a:r>
              <a:rPr lang="en-US" dirty="0" smtClean="0"/>
              <a:t>, Modern Operating Systems 3e </a:t>
            </a:r>
            <a:r>
              <a:rPr lang="en-US" dirty="0" err="1" smtClean="0"/>
              <a:t>kitabından</a:t>
            </a:r>
            <a:r>
              <a:rPr lang="en-US" dirty="0" smtClean="0"/>
              <a:t> </a:t>
            </a:r>
            <a:r>
              <a:rPr lang="en-US" dirty="0" err="1" smtClean="0"/>
              <a:t>faydalanılmıştır</a:t>
            </a:r>
            <a:r>
              <a:rPr lang="en-US" dirty="0" smtClean="0"/>
              <a:t>.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hakları</a:t>
            </a:r>
            <a:r>
              <a:rPr lang="en-US" dirty="0" smtClean="0"/>
              <a:t> </a:t>
            </a:r>
            <a:r>
              <a:rPr lang="en-US" dirty="0" err="1" smtClean="0"/>
              <a:t>saklıdır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51583" y="6356350"/>
            <a:ext cx="12600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rgbClr val="002060"/>
                </a:solidFill>
              </a:defRPr>
            </a:lvl1pPr>
            <a:lvl2pPr>
              <a:defRPr sz="2400" baseline="0">
                <a:solidFill>
                  <a:srgbClr val="002060"/>
                </a:solidFill>
              </a:defRPr>
            </a:lvl2pPr>
            <a:lvl3pPr>
              <a:defRPr sz="2400" baseline="0">
                <a:solidFill>
                  <a:srgbClr val="002060"/>
                </a:solidFill>
              </a:defRPr>
            </a:lvl3pPr>
            <a:lvl4pPr>
              <a:defRPr baseline="0">
                <a:solidFill>
                  <a:srgbClr val="002060"/>
                </a:solidFill>
              </a:defRPr>
            </a:lvl4pPr>
            <a:lvl5pPr>
              <a:defRPr baseline="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7746" y="6356350"/>
            <a:ext cx="6864440" cy="365125"/>
          </a:xfrm>
        </p:spPr>
        <p:txBody>
          <a:bodyPr/>
          <a:lstStyle/>
          <a:p>
            <a:r>
              <a:rPr lang="en-US" dirty="0" smtClean="0"/>
              <a:t>Sercan KÜLCÜ, </a:t>
            </a:r>
            <a:r>
              <a:rPr lang="en-US" dirty="0" err="1" smtClean="0"/>
              <a:t>Tanenbaum</a:t>
            </a:r>
            <a:r>
              <a:rPr lang="en-US" dirty="0" smtClean="0"/>
              <a:t>, Modern Operating Systems 3e </a:t>
            </a:r>
            <a:r>
              <a:rPr lang="en-US" dirty="0" err="1" smtClean="0"/>
              <a:t>kitabından</a:t>
            </a:r>
            <a:r>
              <a:rPr lang="en-US" dirty="0" smtClean="0"/>
              <a:t> </a:t>
            </a:r>
            <a:r>
              <a:rPr lang="en-US" dirty="0" err="1" smtClean="0"/>
              <a:t>faydalanılmıştır</a:t>
            </a:r>
            <a:r>
              <a:rPr lang="en-US" dirty="0" smtClean="0"/>
              <a:t>.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hakları</a:t>
            </a:r>
            <a:r>
              <a:rPr lang="en-US" dirty="0" smtClean="0"/>
              <a:t> </a:t>
            </a:r>
            <a:r>
              <a:rPr lang="en-US" dirty="0" err="1" smtClean="0"/>
              <a:t>saklıdır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5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1/23/2023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/>
              <a:t>Bölüm 3: Bellek Yönetimi</a:t>
            </a:r>
            <a:endParaRPr lang="tr-T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/>
              <a:t>İşletim Sistemleri</a:t>
            </a:r>
            <a:endParaRPr lang="tr-TR" sz="28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80000" y="6356350"/>
            <a:ext cx="7200000" cy="360000"/>
          </a:xfrm>
        </p:spPr>
        <p:txBody>
          <a:bodyPr/>
          <a:lstStyle/>
          <a:p>
            <a:r>
              <a:rPr lang="en-US" dirty="0" smtClean="0"/>
              <a:t>Sercan KÜLCÜ</a:t>
            </a:r>
            <a:r>
              <a:rPr lang="tr-TR" dirty="0" smtClean="0"/>
              <a:t>, </a:t>
            </a:r>
            <a:r>
              <a:rPr lang="en-US" altLang="zh-CN" dirty="0" err="1">
                <a:solidFill>
                  <a:srgbClr val="898989"/>
                </a:solidFill>
                <a:latin typeface="Times New Roman" panose="02020603050405020304" pitchFamily="18" charset="0"/>
              </a:rPr>
              <a:t>Tanenbaum</a:t>
            </a:r>
            <a:r>
              <a:rPr lang="en-US" altLang="zh-CN" dirty="0">
                <a:solidFill>
                  <a:srgbClr val="898989"/>
                </a:solidFill>
                <a:latin typeface="Times New Roman" panose="02020603050405020304" pitchFamily="18" charset="0"/>
              </a:rPr>
              <a:t>, Modern Operating Systems </a:t>
            </a:r>
            <a:r>
              <a:rPr lang="en-US" altLang="zh-CN" dirty="0" smtClean="0">
                <a:solidFill>
                  <a:srgbClr val="898989"/>
                </a:solidFill>
                <a:latin typeface="Times New Roman" panose="02020603050405020304" pitchFamily="18" charset="0"/>
              </a:rPr>
              <a:t>3e</a:t>
            </a:r>
            <a:r>
              <a:rPr lang="tr-TR" altLang="zh-CN" dirty="0">
                <a:solidFill>
                  <a:srgbClr val="898989"/>
                </a:solidFill>
                <a:latin typeface="Times New Roman" panose="02020603050405020304" pitchFamily="18" charset="0"/>
              </a:rPr>
              <a:t> </a:t>
            </a:r>
            <a:r>
              <a:rPr lang="tr-TR" altLang="zh-CN" dirty="0" smtClean="0">
                <a:solidFill>
                  <a:srgbClr val="898989"/>
                </a:solidFill>
                <a:latin typeface="Times New Roman" panose="02020603050405020304" pitchFamily="18" charset="0"/>
              </a:rPr>
              <a:t>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Adres Uzayı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Programın var olması için soyut bellek alanı </a:t>
            </a:r>
            <a:r>
              <a:rPr lang="tr-TR" dirty="0" smtClean="0"/>
              <a:t>oluşturulur</a:t>
            </a:r>
          </a:p>
          <a:p>
            <a:r>
              <a:rPr lang="tr-TR" dirty="0" smtClean="0"/>
              <a:t>Her </a:t>
            </a:r>
            <a:r>
              <a:rPr lang="tr-TR" dirty="0"/>
              <a:t>programın kendi adres kümesi </a:t>
            </a:r>
            <a:r>
              <a:rPr lang="tr-TR" dirty="0" smtClean="0"/>
              <a:t>vardır</a:t>
            </a:r>
          </a:p>
          <a:p>
            <a:r>
              <a:rPr lang="tr-TR" dirty="0" smtClean="0"/>
              <a:t>Adresler </a:t>
            </a:r>
            <a:r>
              <a:rPr lang="tr-TR" dirty="0"/>
              <a:t>her program için </a:t>
            </a:r>
            <a:r>
              <a:rPr lang="tr-TR" dirty="0" smtClean="0"/>
              <a:t>farklıdır</a:t>
            </a:r>
          </a:p>
          <a:p>
            <a:r>
              <a:rPr lang="tr-TR" dirty="0" smtClean="0"/>
              <a:t>Programın </a:t>
            </a:r>
            <a:r>
              <a:rPr lang="tr-TR" dirty="0"/>
              <a:t>adres alanı olarak </a:t>
            </a:r>
            <a:r>
              <a:rPr lang="tr-TR" dirty="0" smtClean="0"/>
              <a:t>adlandırılır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55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Hatasını Ele Alma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Donanım </a:t>
            </a:r>
            <a:r>
              <a:rPr lang="tr-TR" dirty="0" smtClean="0"/>
              <a:t>çalışmayı çekirdeğe bırakarak, </a:t>
            </a:r>
            <a:r>
              <a:rPr lang="tr-TR" dirty="0"/>
              <a:t>program sayacını yığına kaydeder</a:t>
            </a:r>
            <a:r>
              <a:rPr lang="tr-TR" dirty="0" smtClean="0"/>
              <a:t>.</a:t>
            </a:r>
          </a:p>
          <a:p>
            <a:r>
              <a:rPr lang="tr-TR" dirty="0" smtClean="0"/>
              <a:t>Assembler kod parçası genel yazmaçları ve diğer uçucu </a:t>
            </a:r>
            <a:r>
              <a:rPr lang="tr-TR" dirty="0"/>
              <a:t>bilgileri </a:t>
            </a:r>
            <a:r>
              <a:rPr lang="tr-TR" dirty="0" smtClean="0"/>
              <a:t>kaydetmeye başlar.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bir sayfa hatasının oluştuğunu </a:t>
            </a:r>
            <a:r>
              <a:rPr lang="tr-TR" dirty="0" smtClean="0"/>
              <a:t>anlar ve </a:t>
            </a:r>
            <a:r>
              <a:rPr lang="tr-TR" dirty="0"/>
              <a:t>hangi sanal sayfanın gerekli olduğunu bulmaya çalışır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Hataya </a:t>
            </a:r>
            <a:r>
              <a:rPr lang="tr-TR" dirty="0"/>
              <a:t>neden olan sanal </a:t>
            </a:r>
            <a:r>
              <a:rPr lang="tr-TR"/>
              <a:t>adres </a:t>
            </a:r>
            <a:r>
              <a:rPr lang="tr-TR" smtClean="0"/>
              <a:t>bulunduğunda, </a:t>
            </a:r>
            <a:r>
              <a:rPr lang="tr-TR" dirty="0"/>
              <a:t>sistem bu adresin geçerli olup olmadığını ve korumanın erişimle tutarlı olup olmadığını kontrol eder.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0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Hatasını Ele Alma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Seçilen sayfa çerçevesi </a:t>
            </a:r>
            <a:r>
              <a:rPr lang="tr-TR" dirty="0" smtClean="0"/>
              <a:t>diskten okunduktan sonra değiştirilmişse (</a:t>
            </a:r>
            <a:r>
              <a:rPr lang="tr-TR" dirty="0" err="1" smtClean="0"/>
              <a:t>dirty</a:t>
            </a:r>
            <a:r>
              <a:rPr lang="tr-TR" dirty="0" smtClean="0"/>
              <a:t>, </a:t>
            </a:r>
            <a:r>
              <a:rPr lang="tr-TR" dirty="0" err="1" smtClean="0"/>
              <a:t>modify</a:t>
            </a:r>
            <a:r>
              <a:rPr lang="tr-TR" dirty="0" smtClean="0"/>
              <a:t>), </a:t>
            </a:r>
            <a:r>
              <a:rPr lang="tr-TR" dirty="0"/>
              <a:t>sayfanın diske aktarılması </a:t>
            </a:r>
            <a:r>
              <a:rPr lang="tr-TR" dirty="0" smtClean="0"/>
              <a:t>çizelgelenir ve </a:t>
            </a:r>
            <a:r>
              <a:rPr lang="tr-TR" dirty="0"/>
              <a:t>bir içerik </a:t>
            </a:r>
            <a:r>
              <a:rPr lang="tr-TR" dirty="0" smtClean="0"/>
              <a:t>değiştirmesi (</a:t>
            </a:r>
            <a:r>
              <a:rPr lang="tr-TR" dirty="0" err="1" smtClean="0"/>
              <a:t>context</a:t>
            </a:r>
            <a:r>
              <a:rPr lang="tr-TR" dirty="0" smtClean="0"/>
              <a:t> </a:t>
            </a:r>
            <a:r>
              <a:rPr lang="tr-TR" dirty="0" err="1" smtClean="0"/>
              <a:t>switch</a:t>
            </a:r>
            <a:r>
              <a:rPr lang="tr-TR" dirty="0" smtClean="0"/>
              <a:t>) gerçekleşir.</a:t>
            </a:r>
          </a:p>
          <a:p>
            <a:r>
              <a:rPr lang="tr-TR" dirty="0" smtClean="0"/>
              <a:t>Sayfa </a:t>
            </a:r>
            <a:r>
              <a:rPr lang="tr-TR" dirty="0"/>
              <a:t>çerçevesi temiz </a:t>
            </a:r>
            <a:r>
              <a:rPr lang="tr-TR" dirty="0" smtClean="0"/>
              <a:t>ise, </a:t>
            </a:r>
            <a:r>
              <a:rPr lang="tr-TR" dirty="0"/>
              <a:t>işletim sistemi gerekli sayfanın bulunduğu disk adresini arar ve </a:t>
            </a:r>
            <a:r>
              <a:rPr lang="tr-TR" dirty="0" smtClean="0"/>
              <a:t>belleğe </a:t>
            </a:r>
            <a:r>
              <a:rPr lang="tr-TR" dirty="0"/>
              <a:t>getirmek için bir disk işlemi planlar</a:t>
            </a:r>
            <a:r>
              <a:rPr lang="tr-TR" dirty="0" smtClean="0"/>
              <a:t>.</a:t>
            </a:r>
          </a:p>
          <a:p>
            <a:r>
              <a:rPr lang="tr-TR" dirty="0" smtClean="0"/>
              <a:t>Sayfa belleğe taşındığında disk kesmesi oluşur, </a:t>
            </a:r>
            <a:r>
              <a:rPr lang="tr-TR" dirty="0"/>
              <a:t>sayfa tabloları konumu yansıtacak şekilde güncellenir, çerçeve normal durumda olarak işaretlenir.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7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Hatasını Ele Alma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Hatalı </a:t>
            </a:r>
            <a:r>
              <a:rPr lang="tr-TR" dirty="0" smtClean="0"/>
              <a:t>kod, </a:t>
            </a:r>
            <a:r>
              <a:rPr lang="tr-TR" dirty="0"/>
              <a:t>başladığı andaki durumuna </a:t>
            </a:r>
            <a:r>
              <a:rPr lang="tr-TR" dirty="0" smtClean="0"/>
              <a:t>yedeklenir </a:t>
            </a:r>
            <a:r>
              <a:rPr lang="tr-TR" dirty="0"/>
              <a:t>ve bu </a:t>
            </a:r>
            <a:r>
              <a:rPr lang="tr-TR" dirty="0" smtClean="0"/>
              <a:t>komutu işaret </a:t>
            </a:r>
            <a:r>
              <a:rPr lang="tr-TR" dirty="0"/>
              <a:t>etmek için program sayacı </a:t>
            </a:r>
            <a:r>
              <a:rPr lang="tr-TR" dirty="0" smtClean="0"/>
              <a:t>sıfırlanır.</a:t>
            </a:r>
          </a:p>
          <a:p>
            <a:r>
              <a:rPr lang="tr-TR" dirty="0" smtClean="0"/>
              <a:t>Hataya neden olan süreç çizelgelenir, </a:t>
            </a:r>
            <a:r>
              <a:rPr lang="tr-TR" dirty="0"/>
              <a:t>işletim sistemi onu çağıran </a:t>
            </a:r>
            <a:r>
              <a:rPr lang="tr-TR" dirty="0" smtClean="0"/>
              <a:t>(</a:t>
            </a:r>
            <a:r>
              <a:rPr lang="tr-TR" dirty="0" err="1" smtClean="0"/>
              <a:t>assembler</a:t>
            </a:r>
            <a:r>
              <a:rPr lang="tr-TR" dirty="0" smtClean="0"/>
              <a:t> dili) rutine </a:t>
            </a:r>
            <a:r>
              <a:rPr lang="tr-TR" dirty="0"/>
              <a:t>geri </a:t>
            </a:r>
            <a:r>
              <a:rPr lang="tr-TR" dirty="0" smtClean="0"/>
              <a:t>döner.</a:t>
            </a:r>
          </a:p>
          <a:p>
            <a:r>
              <a:rPr lang="tr-TR" dirty="0" smtClean="0"/>
              <a:t>Bu </a:t>
            </a:r>
            <a:r>
              <a:rPr lang="tr-TR" dirty="0"/>
              <a:t>rutin, </a:t>
            </a:r>
            <a:r>
              <a:rPr lang="tr-TR" dirty="0" smtClean="0"/>
              <a:t>yazmaçları ve </a:t>
            </a:r>
            <a:r>
              <a:rPr lang="tr-TR" dirty="0"/>
              <a:t>diğer durum bilgilerini yeniden yükler ve sanki hiçbir hata meydana </a:t>
            </a:r>
            <a:r>
              <a:rPr lang="tr-TR" dirty="0" smtClean="0"/>
              <a:t>gelmemiş </a:t>
            </a:r>
            <a:r>
              <a:rPr lang="tr-TR" dirty="0"/>
              <a:t>gibi </a:t>
            </a:r>
            <a:r>
              <a:rPr lang="tr-TR" dirty="0" smtClean="0"/>
              <a:t>koşmaya devam </a:t>
            </a:r>
            <a:r>
              <a:rPr lang="tr-TR" dirty="0"/>
              <a:t>etmek için kullanıcı alanına geri döner.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Sayfa </a:t>
            </a:r>
            <a:r>
              <a:rPr lang="sv-SE" dirty="0" smtClean="0"/>
              <a:t>Hatasına Neden Olan Bir </a:t>
            </a:r>
            <a:r>
              <a:rPr lang="tr-TR" dirty="0" smtClean="0"/>
              <a:t>Komut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Talimat yeniden nereden başlatılır? PC, talimatın hangi bölümünün gerçekten hatalı olduğuna bağlıdır. 1002'de hata verirse OS, komutun 1000'de başladığını nereden biliyor</a:t>
            </a:r>
            <a:r>
              <a:rPr lang="tr-TR" dirty="0" smtClean="0"/>
              <a:t>?</a:t>
            </a:r>
            <a:endParaRPr lang="tr-TR" dirty="0"/>
          </a:p>
        </p:txBody>
      </p:sp>
      <p:pic>
        <p:nvPicPr>
          <p:cNvPr id="4" name="Picture 6" descr="03-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2" y="3230586"/>
            <a:ext cx="73437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6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Komut Yedekleme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Daha da kötüsü: Otomatik </a:t>
            </a:r>
            <a:r>
              <a:rPr lang="tr-TR" dirty="0" smtClean="0"/>
              <a:t>arttırma yazmaçları, </a:t>
            </a:r>
            <a:r>
              <a:rPr lang="tr-TR" dirty="0"/>
              <a:t>komut yürütülmeden önce veya sonra </a:t>
            </a:r>
            <a:r>
              <a:rPr lang="tr-TR" dirty="0" smtClean="0"/>
              <a:t>yükler. Önce yüklerse, işlemin geri </a:t>
            </a:r>
            <a:r>
              <a:rPr lang="tr-TR" dirty="0"/>
              <a:t>alınması </a:t>
            </a:r>
            <a:r>
              <a:rPr lang="tr-TR" dirty="0" smtClean="0"/>
              <a:t>gerekir. Sonra yüklenirse, hiç yapılmaması gerekir.</a:t>
            </a:r>
          </a:p>
          <a:p>
            <a:r>
              <a:rPr lang="tr-TR" dirty="0" smtClean="0"/>
              <a:t>Komutun yedeklenmesi </a:t>
            </a:r>
            <a:r>
              <a:rPr lang="tr-TR" dirty="0"/>
              <a:t>için donanım çözümü </a:t>
            </a:r>
            <a:r>
              <a:rPr lang="tr-TR" dirty="0" smtClean="0"/>
              <a:t>– komut yürütülmeden önce </a:t>
            </a:r>
            <a:r>
              <a:rPr lang="tr-TR" dirty="0"/>
              <a:t>mevcut </a:t>
            </a:r>
            <a:r>
              <a:rPr lang="tr-TR" dirty="0" smtClean="0"/>
              <a:t>komutu bir yazmaca kopyala</a:t>
            </a:r>
          </a:p>
          <a:p>
            <a:r>
              <a:rPr lang="tr-TR" dirty="0" smtClean="0"/>
              <a:t>Aksi </a:t>
            </a:r>
            <a:r>
              <a:rPr lang="tr-TR" dirty="0"/>
              <a:t>takdirde işletim sistemi bataklığın derinliklerindedir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Bellekte Sayfa Kilitleme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İşlem, G/Ç çağrısı yapar, verileri </a:t>
            </a:r>
            <a:r>
              <a:rPr lang="tr-TR" dirty="0" smtClean="0"/>
              <a:t>bekler</a:t>
            </a:r>
          </a:p>
          <a:p>
            <a:r>
              <a:rPr lang="tr-TR" dirty="0" smtClean="0"/>
              <a:t>Beklerken </a:t>
            </a:r>
            <a:r>
              <a:rPr lang="tr-TR" dirty="0"/>
              <a:t>askıya alınır, yeni </a:t>
            </a:r>
            <a:r>
              <a:rPr lang="tr-TR" dirty="0" smtClean="0"/>
              <a:t>süreç okunur</a:t>
            </a:r>
            <a:r>
              <a:rPr lang="tr-TR" dirty="0"/>
              <a:t>, </a:t>
            </a:r>
            <a:r>
              <a:rPr lang="tr-TR" dirty="0" smtClean="0"/>
              <a:t>ve yeni süreç sayfa hataları alır</a:t>
            </a:r>
          </a:p>
          <a:p>
            <a:r>
              <a:rPr lang="tr-TR" dirty="0" smtClean="0"/>
              <a:t>Global </a:t>
            </a:r>
            <a:r>
              <a:rPr lang="tr-TR" dirty="0"/>
              <a:t>sayfalama algoritması =&gt; gelen veriler yeni sayfanın üzerine </a:t>
            </a:r>
            <a:r>
              <a:rPr lang="tr-TR" dirty="0" smtClean="0"/>
              <a:t>yazılır</a:t>
            </a:r>
          </a:p>
          <a:p>
            <a:r>
              <a:rPr lang="tr-TR" dirty="0" smtClean="0"/>
              <a:t>Çözüm</a:t>
            </a:r>
            <a:r>
              <a:rPr lang="tr-TR" dirty="0"/>
              <a:t>: G/Ç'de devreye giren sayfaları kilitleyin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84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Backing</a:t>
            </a:r>
            <a:r>
              <a:rPr lang="tr-TR" dirty="0" smtClean="0"/>
              <a:t> </a:t>
            </a:r>
            <a:r>
              <a:rPr lang="tr-TR" dirty="0" err="1" smtClean="0"/>
              <a:t>Store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Sayfa </a:t>
            </a:r>
            <a:r>
              <a:rPr lang="tr-TR" dirty="0" smtClean="0"/>
              <a:t>takas edildiğinde diskte </a:t>
            </a:r>
            <a:r>
              <a:rPr lang="tr-TR" dirty="0"/>
              <a:t>nereye konur? </a:t>
            </a:r>
            <a:endParaRPr lang="tr-TR" dirty="0" smtClean="0"/>
          </a:p>
          <a:p>
            <a:r>
              <a:rPr lang="tr-TR" dirty="0" smtClean="0"/>
              <a:t>İki yaklaşım</a:t>
            </a:r>
          </a:p>
          <a:p>
            <a:pPr lvl="1"/>
            <a:r>
              <a:rPr lang="tr-TR" dirty="0" smtClean="0"/>
              <a:t>Ayrı disk</a:t>
            </a:r>
          </a:p>
          <a:p>
            <a:pPr lvl="1"/>
            <a:r>
              <a:rPr lang="tr-TR" dirty="0" smtClean="0"/>
              <a:t>diskte </a:t>
            </a:r>
            <a:r>
              <a:rPr lang="tr-TR" dirty="0"/>
              <a:t>ayrı bir </a:t>
            </a:r>
            <a:r>
              <a:rPr lang="tr-TR" dirty="0" smtClean="0"/>
              <a:t>bölüm (</a:t>
            </a:r>
            <a:r>
              <a:rPr lang="tr-TR" dirty="0"/>
              <a:t>Üzerinde dosya sistemi </a:t>
            </a:r>
            <a:r>
              <a:rPr lang="tr-TR" dirty="0" smtClean="0"/>
              <a:t>olmayan)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804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Backing</a:t>
            </a:r>
            <a:r>
              <a:rPr lang="tr-TR" dirty="0" smtClean="0"/>
              <a:t> </a:t>
            </a:r>
            <a:r>
              <a:rPr lang="tr-TR" dirty="0" err="1" smtClean="0"/>
              <a:t>Store</a:t>
            </a:r>
            <a:r>
              <a:rPr lang="tr-TR" dirty="0"/>
              <a:t> - Statik </a:t>
            </a:r>
            <a:r>
              <a:rPr lang="tr-TR" dirty="0" smtClean="0"/>
              <a:t>Bölme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Süreç başladığında sabit bir bölüm </a:t>
            </a:r>
            <a:r>
              <a:rPr lang="tr-TR" dirty="0"/>
              <a:t>tahsis </a:t>
            </a:r>
            <a:r>
              <a:rPr lang="tr-TR" dirty="0" smtClean="0"/>
              <a:t>edilir</a:t>
            </a:r>
            <a:endParaRPr lang="tr-TR" dirty="0"/>
          </a:p>
          <a:p>
            <a:r>
              <a:rPr lang="tr-TR" dirty="0" smtClean="0"/>
              <a:t>Boş parçaların </a:t>
            </a:r>
            <a:r>
              <a:rPr lang="tr-TR" dirty="0"/>
              <a:t>listesi olarak yönetin. </a:t>
            </a:r>
            <a:r>
              <a:rPr lang="tr-TR" dirty="0" smtClean="0"/>
              <a:t>Süreç için </a:t>
            </a:r>
            <a:r>
              <a:rPr lang="tr-TR" dirty="0"/>
              <a:t>yeterince büyük parça atayın</a:t>
            </a:r>
          </a:p>
          <a:p>
            <a:r>
              <a:rPr lang="tr-TR" dirty="0" smtClean="0"/>
              <a:t>Süreç tablosunda </a:t>
            </a:r>
            <a:r>
              <a:rPr lang="tr-TR" dirty="0"/>
              <a:t>tutulan bölümün başlangıç </a:t>
            </a:r>
            <a:r>
              <a:rPr lang="tr-TR" dirty="0" smtClean="0"/>
              <a:t>adresi tutulur. </a:t>
            </a:r>
            <a:r>
              <a:rPr lang="tr-TR" dirty="0"/>
              <a:t>Sanal adres </a:t>
            </a:r>
            <a:r>
              <a:rPr lang="tr-TR" dirty="0" smtClean="0"/>
              <a:t>uzayındaki sayfa </a:t>
            </a:r>
            <a:r>
              <a:rPr lang="tr-TR" dirty="0"/>
              <a:t>ofseti, diskteki adrese karşılık gelir.</a:t>
            </a:r>
          </a:p>
          <a:p>
            <a:r>
              <a:rPr lang="tr-TR" dirty="0" smtClean="0"/>
              <a:t>Veri, </a:t>
            </a:r>
            <a:r>
              <a:rPr lang="tr-TR" dirty="0"/>
              <a:t>metin, </a:t>
            </a:r>
            <a:r>
              <a:rPr lang="tr-TR" dirty="0" smtClean="0"/>
              <a:t>ve yığın </a:t>
            </a:r>
            <a:r>
              <a:rPr lang="tr-TR" dirty="0"/>
              <a:t>için farklı alanlar </a:t>
            </a:r>
            <a:r>
              <a:rPr lang="tr-TR" dirty="0" smtClean="0"/>
              <a:t>atanabilir, yığın zamanla genişleyebilir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05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Backing</a:t>
            </a:r>
            <a:r>
              <a:rPr lang="tr-TR" dirty="0" smtClean="0"/>
              <a:t> </a:t>
            </a:r>
            <a:r>
              <a:rPr lang="tr-TR" dirty="0" err="1" smtClean="0"/>
              <a:t>Store</a:t>
            </a:r>
            <a:r>
              <a:rPr lang="tr-TR" dirty="0" smtClean="0"/>
              <a:t> – Dinamik Yaklaşım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Önceden disk alanı </a:t>
            </a:r>
            <a:r>
              <a:rPr lang="tr-TR" dirty="0" smtClean="0"/>
              <a:t>ayrılmaz. </a:t>
            </a:r>
          </a:p>
          <a:p>
            <a:r>
              <a:rPr lang="tr-TR" dirty="0" smtClean="0"/>
              <a:t>Gerektiğinde </a:t>
            </a:r>
            <a:r>
              <a:rPr lang="tr-TR" dirty="0"/>
              <a:t>sayfaları içeri ve dışarı </a:t>
            </a:r>
            <a:r>
              <a:rPr lang="tr-TR" dirty="0" smtClean="0"/>
              <a:t>takas edilir.</a:t>
            </a:r>
          </a:p>
          <a:p>
            <a:r>
              <a:rPr lang="tr-TR" dirty="0" smtClean="0"/>
              <a:t>Bellekte </a:t>
            </a:r>
            <a:r>
              <a:rPr lang="tr-TR" dirty="0"/>
              <a:t>disk haritasına </a:t>
            </a:r>
            <a:r>
              <a:rPr lang="tr-TR" dirty="0" smtClean="0"/>
              <a:t>ihtiyaç vardır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97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Takas Alanına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(a) Statik takas alanına sayfalama (b) Sayfaları dinamik olarak yedekleme.</a:t>
            </a:r>
          </a:p>
        </p:txBody>
      </p:sp>
      <p:pic>
        <p:nvPicPr>
          <p:cNvPr id="4" name="Picture 6" descr="03-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183" y="2468653"/>
            <a:ext cx="804227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55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Soyutlama </a:t>
            </a:r>
            <a:r>
              <a:rPr lang="tr-TR" dirty="0" smtClean="0"/>
              <a:t>Olmamasının Dezavantajı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Sorun, her iki programın da mutlak fiziksel belleğe referans vermesidir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İnsanlar </a:t>
            </a:r>
            <a:r>
              <a:rPr lang="tr-TR" dirty="0"/>
              <a:t>mahrem bir alana, yani yerel adreslere sahip </a:t>
            </a:r>
            <a:r>
              <a:rPr lang="tr-TR" dirty="0" smtClean="0"/>
              <a:t>olabilmek isterler.</a:t>
            </a:r>
          </a:p>
          <a:p>
            <a:r>
              <a:rPr lang="tr-TR" dirty="0" smtClean="0"/>
              <a:t>IBM 360</a:t>
            </a:r>
          </a:p>
          <a:p>
            <a:pPr lvl="1"/>
            <a:r>
              <a:rPr lang="tr-TR" dirty="0" smtClean="0"/>
              <a:t>İkinci program belleğe yüklenirken adresler değiştirilir</a:t>
            </a:r>
          </a:p>
          <a:p>
            <a:pPr lvl="1"/>
            <a:r>
              <a:rPr lang="tr-TR" dirty="0" smtClean="0"/>
              <a:t>Statik </a:t>
            </a:r>
            <a:r>
              <a:rPr lang="tr-TR" dirty="0"/>
              <a:t>yer </a:t>
            </a:r>
            <a:r>
              <a:rPr lang="tr-TR" dirty="0" smtClean="0"/>
              <a:t>değiştirme</a:t>
            </a:r>
          </a:p>
          <a:p>
            <a:pPr lvl="2"/>
            <a:r>
              <a:rPr lang="tr-TR" dirty="0" smtClean="0"/>
              <a:t>16384'e </a:t>
            </a:r>
            <a:r>
              <a:rPr lang="tr-TR" dirty="0"/>
              <a:t>bir program </a:t>
            </a:r>
            <a:r>
              <a:rPr lang="tr-TR" dirty="0" smtClean="0"/>
              <a:t>yüklenirken, </a:t>
            </a:r>
            <a:r>
              <a:rPr lang="tr-TR" dirty="0"/>
              <a:t>her adrese </a:t>
            </a:r>
            <a:r>
              <a:rPr lang="tr-TR" dirty="0" smtClean="0"/>
              <a:t>bir sabit değer eklenir.</a:t>
            </a:r>
          </a:p>
          <a:p>
            <a:pPr lvl="2"/>
            <a:r>
              <a:rPr lang="tr-TR" dirty="0" smtClean="0"/>
              <a:t>Yüklemeyi yavaşlatır, </a:t>
            </a:r>
            <a:r>
              <a:rPr lang="tr-TR" dirty="0"/>
              <a:t>ek bilgi </a:t>
            </a:r>
            <a:r>
              <a:rPr lang="tr-TR" dirty="0" smtClean="0"/>
              <a:t>gerektirir</a:t>
            </a:r>
          </a:p>
          <a:p>
            <a:r>
              <a:rPr lang="tr-TR" dirty="0" smtClean="0"/>
              <a:t>Gömülü </a:t>
            </a:r>
            <a:r>
              <a:rPr lang="tr-TR" dirty="0"/>
              <a:t>ve akıllı sistemlerde </a:t>
            </a:r>
            <a:r>
              <a:rPr lang="tr-TR" dirty="0" smtClean="0"/>
              <a:t>soyutlama olmadan bellek yönetimi var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İlke ve Mekanizma Ayrımı (</a:t>
            </a:r>
            <a:r>
              <a:rPr lang="tr-TR" dirty="0" err="1" smtClean="0"/>
              <a:t>policy</a:t>
            </a:r>
            <a:r>
              <a:rPr lang="tr-TR" dirty="0" smtClean="0"/>
              <a:t>, </a:t>
            </a:r>
            <a:r>
              <a:rPr lang="tr-TR" dirty="0" err="1" smtClean="0"/>
              <a:t>mechanism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Bellek yönetim sistemi üç bölüme ayrılmıştır</a:t>
            </a:r>
            <a:r>
              <a:rPr lang="tr-TR" dirty="0" smtClean="0"/>
              <a:t>:</a:t>
            </a:r>
          </a:p>
          <a:p>
            <a:r>
              <a:rPr lang="tr-TR" dirty="0" smtClean="0"/>
              <a:t>Alt düzey (</a:t>
            </a:r>
            <a:r>
              <a:rPr lang="tr-TR" dirty="0" err="1" smtClean="0"/>
              <a:t>low</a:t>
            </a:r>
            <a:r>
              <a:rPr lang="tr-TR" dirty="0" smtClean="0"/>
              <a:t> </a:t>
            </a:r>
            <a:r>
              <a:rPr lang="tr-TR" dirty="0" err="1" smtClean="0"/>
              <a:t>level</a:t>
            </a:r>
            <a:r>
              <a:rPr lang="tr-TR" dirty="0" smtClean="0"/>
              <a:t>) bir </a:t>
            </a:r>
            <a:r>
              <a:rPr lang="tr-TR" dirty="0"/>
              <a:t>MMU </a:t>
            </a:r>
            <a:r>
              <a:rPr lang="tr-TR" dirty="0" smtClean="0"/>
              <a:t>işleyicisi (</a:t>
            </a:r>
            <a:r>
              <a:rPr lang="tr-TR" dirty="0" err="1" smtClean="0"/>
              <a:t>handler</a:t>
            </a:r>
            <a:r>
              <a:rPr lang="tr-TR" dirty="0" smtClean="0"/>
              <a:t>).</a:t>
            </a:r>
          </a:p>
          <a:p>
            <a:r>
              <a:rPr lang="tr-TR" dirty="0" smtClean="0"/>
              <a:t>Çekirdeğin </a:t>
            </a:r>
            <a:r>
              <a:rPr lang="tr-TR" dirty="0"/>
              <a:t>parçası olan bir sayfa </a:t>
            </a:r>
            <a:r>
              <a:rPr lang="tr-TR" dirty="0" smtClean="0"/>
              <a:t>hatası (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fault</a:t>
            </a:r>
            <a:r>
              <a:rPr lang="tr-TR" dirty="0" smtClean="0"/>
              <a:t>) </a:t>
            </a:r>
            <a:r>
              <a:rPr lang="tr-TR" dirty="0"/>
              <a:t>işleyicisi</a:t>
            </a:r>
            <a:r>
              <a:rPr lang="tr-TR" dirty="0" smtClean="0"/>
              <a:t>.</a:t>
            </a:r>
          </a:p>
          <a:p>
            <a:r>
              <a:rPr lang="tr-TR" dirty="0" smtClean="0"/>
              <a:t>Kullanıcı alanında (</a:t>
            </a:r>
            <a:r>
              <a:rPr lang="tr-TR" dirty="0" err="1" smtClean="0"/>
              <a:t>user</a:t>
            </a:r>
            <a:r>
              <a:rPr lang="tr-TR" dirty="0" smtClean="0"/>
              <a:t> </a:t>
            </a:r>
            <a:r>
              <a:rPr lang="tr-TR" dirty="0" err="1" smtClean="0"/>
              <a:t>space</a:t>
            </a:r>
            <a:r>
              <a:rPr lang="tr-TR" dirty="0" smtClean="0"/>
              <a:t>) </a:t>
            </a:r>
            <a:r>
              <a:rPr lang="tr-TR" dirty="0"/>
              <a:t>çalışan harici </a:t>
            </a:r>
            <a:r>
              <a:rPr lang="tr-TR" dirty="0" err="1" smtClean="0"/>
              <a:t>sayfalayıcı</a:t>
            </a:r>
            <a:r>
              <a:rPr lang="tr-TR" dirty="0" smtClean="0"/>
              <a:t> (</a:t>
            </a:r>
            <a:r>
              <a:rPr lang="tr-TR" dirty="0" err="1" smtClean="0"/>
              <a:t>pager</a:t>
            </a:r>
            <a:r>
              <a:rPr lang="tr-TR" dirty="0" smtClean="0"/>
              <a:t>).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9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İlke ve Mekanizma Ayrımı (</a:t>
            </a:r>
            <a:r>
              <a:rPr lang="tr-TR" dirty="0" err="1" smtClean="0"/>
              <a:t>policy</a:t>
            </a:r>
            <a:r>
              <a:rPr lang="tr-TR" dirty="0" smtClean="0"/>
              <a:t>, </a:t>
            </a:r>
            <a:r>
              <a:rPr lang="tr-TR" dirty="0" err="1" smtClean="0"/>
              <a:t>mechanism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587" y="2099469"/>
            <a:ext cx="7108825" cy="38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Kesimleme</a:t>
            </a:r>
            <a:r>
              <a:rPr lang="tr-TR" dirty="0" smtClean="0"/>
              <a:t> (</a:t>
            </a:r>
            <a:r>
              <a:rPr lang="tr-TR" dirty="0" err="1" smtClean="0"/>
              <a:t>segmentation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derleyici, derleme ilerledikçe oluşturulan, </a:t>
            </a:r>
            <a:r>
              <a:rPr lang="tr-TR" dirty="0" smtClean="0"/>
              <a:t>aşağıdakileri </a:t>
            </a:r>
            <a:r>
              <a:rPr lang="tr-TR" dirty="0"/>
              <a:t>içeren birçok tabloya sahiptir</a:t>
            </a:r>
            <a:r>
              <a:rPr lang="tr-TR" dirty="0" smtClean="0"/>
              <a:t>:</a:t>
            </a:r>
          </a:p>
          <a:p>
            <a:r>
              <a:rPr lang="tr-TR" dirty="0" smtClean="0"/>
              <a:t>Basılı </a:t>
            </a:r>
            <a:r>
              <a:rPr lang="tr-TR" dirty="0"/>
              <a:t>listeleme için kaydedilen kaynak metin (toplu sistemlerde</a:t>
            </a:r>
            <a:r>
              <a:rPr lang="tr-TR" dirty="0" smtClean="0"/>
              <a:t>)(</a:t>
            </a:r>
            <a:r>
              <a:rPr lang="tr-TR" dirty="0" err="1" smtClean="0"/>
              <a:t>batch</a:t>
            </a:r>
            <a:r>
              <a:rPr lang="tr-TR" dirty="0"/>
              <a:t>)</a:t>
            </a:r>
            <a:r>
              <a:rPr lang="tr-TR" dirty="0" smtClean="0"/>
              <a:t>.</a:t>
            </a:r>
          </a:p>
          <a:p>
            <a:r>
              <a:rPr lang="tr-TR" dirty="0" smtClean="0"/>
              <a:t>Sembol </a:t>
            </a:r>
            <a:r>
              <a:rPr lang="tr-TR" dirty="0"/>
              <a:t>tablosu – değişkenlerin adları ve nitelikleri</a:t>
            </a:r>
            <a:r>
              <a:rPr lang="tr-TR" dirty="0" smtClean="0"/>
              <a:t>.</a:t>
            </a:r>
          </a:p>
          <a:p>
            <a:r>
              <a:rPr lang="tr-TR" dirty="0" smtClean="0"/>
              <a:t>Kullanılan </a:t>
            </a:r>
            <a:r>
              <a:rPr lang="tr-TR" dirty="0"/>
              <a:t>tamsayı, kayan noktalı sabitleri içeren tablo</a:t>
            </a:r>
            <a:r>
              <a:rPr lang="tr-TR" dirty="0" smtClean="0"/>
              <a:t>.</a:t>
            </a:r>
          </a:p>
          <a:p>
            <a:r>
              <a:rPr lang="tr-TR" dirty="0" smtClean="0"/>
              <a:t>Ayrıştırma (</a:t>
            </a:r>
            <a:r>
              <a:rPr lang="tr-TR" dirty="0" err="1" smtClean="0"/>
              <a:t>parse</a:t>
            </a:r>
            <a:r>
              <a:rPr lang="tr-TR" dirty="0" smtClean="0"/>
              <a:t>) </a:t>
            </a:r>
            <a:r>
              <a:rPr lang="tr-TR" dirty="0"/>
              <a:t>ağacı, programın </a:t>
            </a:r>
            <a:r>
              <a:rPr lang="tr-TR" dirty="0" err="1" smtClean="0"/>
              <a:t>sözdizimsel</a:t>
            </a:r>
            <a:r>
              <a:rPr lang="tr-TR" dirty="0"/>
              <a:t> (</a:t>
            </a:r>
            <a:r>
              <a:rPr lang="tr-TR" dirty="0" err="1" smtClean="0"/>
              <a:t>syntactic</a:t>
            </a:r>
            <a:r>
              <a:rPr lang="tr-TR" dirty="0" smtClean="0"/>
              <a:t>) </a:t>
            </a:r>
            <a:r>
              <a:rPr lang="tr-TR" dirty="0"/>
              <a:t>analizi</a:t>
            </a:r>
            <a:r>
              <a:rPr lang="tr-TR" dirty="0" smtClean="0"/>
              <a:t>.</a:t>
            </a:r>
          </a:p>
          <a:p>
            <a:r>
              <a:rPr lang="tr-TR" dirty="0" smtClean="0"/>
              <a:t>Derleyici </a:t>
            </a:r>
            <a:r>
              <a:rPr lang="tr-TR" dirty="0"/>
              <a:t>içinde prosedür çağrıları için kullanılan yığın.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3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Kesimleme</a:t>
            </a:r>
            <a:r>
              <a:rPr lang="tr-TR" dirty="0" smtClean="0"/>
              <a:t> (</a:t>
            </a:r>
            <a:r>
              <a:rPr lang="tr-TR" dirty="0" err="1" smtClean="0"/>
              <a:t>segmentation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tek boyutlu adres </a:t>
            </a:r>
            <a:r>
              <a:rPr lang="tr-TR" dirty="0" smtClean="0"/>
              <a:t>uzayı.</a:t>
            </a:r>
            <a:endParaRPr lang="tr-TR" dirty="0"/>
          </a:p>
        </p:txBody>
      </p:sp>
      <p:pic>
        <p:nvPicPr>
          <p:cNvPr id="4" name="Picture 6" descr="03-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3437" y="1656556"/>
            <a:ext cx="5238750" cy="468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Kesimleme</a:t>
            </a:r>
            <a:r>
              <a:rPr lang="tr-TR" dirty="0" smtClean="0"/>
              <a:t> Avantajları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Büyüyen ve küçülen veri yapılarının </a:t>
            </a:r>
            <a:r>
              <a:rPr lang="tr-TR" dirty="0" smtClean="0"/>
              <a:t>ele alınmasını basitleştirir</a:t>
            </a:r>
          </a:p>
          <a:p>
            <a:r>
              <a:rPr lang="tr-TR" dirty="0" err="1" smtClean="0"/>
              <a:t>Segment</a:t>
            </a:r>
            <a:r>
              <a:rPr lang="tr-TR" dirty="0" smtClean="0"/>
              <a:t> </a:t>
            </a:r>
            <a:r>
              <a:rPr lang="tr-TR" dirty="0"/>
              <a:t>n'nin adres alanı (</a:t>
            </a:r>
            <a:r>
              <a:rPr lang="tr-TR" dirty="0" err="1"/>
              <a:t>n,yerel</a:t>
            </a:r>
            <a:r>
              <a:rPr lang="tr-TR" dirty="0"/>
              <a:t> adres) biçimindedir, burada (n,0) başlangıç </a:t>
            </a:r>
            <a:r>
              <a:rPr lang="tr-TR" dirty="0" smtClean="0"/>
              <a:t>adresidir</a:t>
            </a:r>
          </a:p>
          <a:p>
            <a:r>
              <a:rPr lang="tr-TR" dirty="0" err="1" smtClean="0"/>
              <a:t>Segmentleri</a:t>
            </a:r>
            <a:r>
              <a:rPr lang="tr-TR" dirty="0" smtClean="0"/>
              <a:t> </a:t>
            </a:r>
            <a:r>
              <a:rPr lang="tr-TR" dirty="0"/>
              <a:t>diğer </a:t>
            </a:r>
            <a:r>
              <a:rPr lang="tr-TR" dirty="0" err="1"/>
              <a:t>segmentlerden</a:t>
            </a:r>
            <a:r>
              <a:rPr lang="tr-TR" dirty="0"/>
              <a:t> ayrı olarak </a:t>
            </a:r>
            <a:r>
              <a:rPr lang="tr-TR" dirty="0" smtClean="0"/>
              <a:t>derleyebilir</a:t>
            </a:r>
          </a:p>
          <a:p>
            <a:r>
              <a:rPr lang="tr-TR" dirty="0" smtClean="0"/>
              <a:t>Kütüphaneyi bir </a:t>
            </a:r>
            <a:r>
              <a:rPr lang="tr-TR" dirty="0" err="1"/>
              <a:t>segmente</a:t>
            </a:r>
            <a:r>
              <a:rPr lang="tr-TR" dirty="0"/>
              <a:t> koyabilir ve </a:t>
            </a:r>
            <a:r>
              <a:rPr lang="tr-TR" dirty="0" smtClean="0"/>
              <a:t>paylaşabilir</a:t>
            </a:r>
          </a:p>
          <a:p>
            <a:r>
              <a:rPr lang="tr-TR" dirty="0" smtClean="0"/>
              <a:t>Farklı </a:t>
            </a:r>
            <a:r>
              <a:rPr lang="tr-TR" dirty="0" err="1"/>
              <a:t>segmentler</a:t>
            </a:r>
            <a:r>
              <a:rPr lang="tr-TR" dirty="0"/>
              <a:t> için farklı korumalara (</a:t>
            </a:r>
            <a:r>
              <a:rPr lang="tr-TR" dirty="0" err="1"/>
              <a:t>r,w,x</a:t>
            </a:r>
            <a:r>
              <a:rPr lang="tr-TR" dirty="0"/>
              <a:t>) sahip olabilir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44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Kesimleme</a:t>
            </a:r>
            <a:r>
              <a:rPr lang="tr-TR" dirty="0"/>
              <a:t> (</a:t>
            </a:r>
            <a:r>
              <a:rPr lang="tr-TR" dirty="0" err="1"/>
              <a:t>segmentation</a:t>
            </a:r>
            <a:r>
              <a:rPr lang="tr-TR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bölümlere ayrılmış bellek</a:t>
            </a:r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710" y="2429693"/>
            <a:ext cx="8048580" cy="4040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43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Sayfalama Ve </a:t>
            </a:r>
            <a:r>
              <a:rPr lang="tr-TR" dirty="0" err="1" smtClean="0"/>
              <a:t>Kesimleme</a:t>
            </a:r>
            <a:r>
              <a:rPr lang="tr-TR" dirty="0" smtClean="0"/>
              <a:t> Karşılaştırılması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3304"/>
              </p:ext>
            </p:extLst>
          </p:nvPr>
        </p:nvGraphicFramePr>
        <p:xfrm>
          <a:off x="838200" y="1825625"/>
          <a:ext cx="10404000" cy="45923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508000"/>
                <a:gridCol w="2160000"/>
                <a:gridCol w="27360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Durum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Sayfalama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Kesimleme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Programcı bu tekniğin kullanıldığının farkında olmalı mı?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Hayır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Kaç tane doğrusal adres alanı var?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Çok</a:t>
                      </a:r>
                      <a:endParaRPr lang="tr-T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Toplam adres alanı, fiziksel belleğin boyutunu aşabilir mi?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Prosedürler ve veriler ayırt edilebilir ve ayrı ayrı korunabilir mi?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Hayır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Boyutları değişkenlik gösteren tablolar kolayca yerleştirilebilir mi?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Hayır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Prosedürlerin kullanıcılar arasında paylaşılması kolaylaştırılmış mı?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Hayır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Evet</a:t>
                      </a:r>
                      <a:endParaRPr lang="tr-T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smtClean="0"/>
                        <a:t>Bu teknik neden icat edildi?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Daha fazla fiziksel bellek almadan geniş bir doğrusal adres alanı elde etmek için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Programların ve verilerin mantıksal olarak bağımsız adres alanlarına ayrılmasına izin vermek için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2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SON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Soyutlama: Adres Uzayı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Fiziksel adresi programcılara </a:t>
            </a:r>
            <a:r>
              <a:rPr lang="tr-TR" dirty="0" smtClean="0"/>
              <a:t>gösterme (not </a:t>
            </a:r>
            <a:r>
              <a:rPr lang="tr-TR" dirty="0" err="1" smtClean="0"/>
              <a:t>expose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işletim </a:t>
            </a:r>
            <a:r>
              <a:rPr lang="tr-TR" dirty="0"/>
              <a:t>sistemi </a:t>
            </a:r>
            <a:r>
              <a:rPr lang="tr-TR" dirty="0" smtClean="0"/>
              <a:t>çökmesi</a:t>
            </a:r>
          </a:p>
          <a:p>
            <a:pPr lvl="1"/>
            <a:r>
              <a:rPr lang="tr-TR" dirty="0" err="1" smtClean="0"/>
              <a:t>Paralelleştirmek</a:t>
            </a:r>
            <a:r>
              <a:rPr lang="tr-TR" dirty="0" smtClean="0"/>
              <a:t> zor</a:t>
            </a:r>
          </a:p>
          <a:p>
            <a:r>
              <a:rPr lang="tr-TR" dirty="0" smtClean="0"/>
              <a:t>Çözülmesi </a:t>
            </a:r>
            <a:r>
              <a:rPr lang="tr-TR" dirty="0"/>
              <a:t>gereken iki problem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Koruma</a:t>
            </a:r>
          </a:p>
          <a:p>
            <a:pPr lvl="1"/>
            <a:r>
              <a:rPr lang="tr-TR" dirty="0" smtClean="0"/>
              <a:t>yer değiştirme</a:t>
            </a:r>
          </a:p>
          <a:p>
            <a:r>
              <a:rPr lang="tr-TR" dirty="0" smtClean="0"/>
              <a:t>Adres </a:t>
            </a:r>
            <a:r>
              <a:rPr lang="tr-TR" dirty="0"/>
              <a:t>alanı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Belleği </a:t>
            </a:r>
            <a:r>
              <a:rPr lang="tr-TR" dirty="0"/>
              <a:t>adreslemek için bir dizi bellek </a:t>
            </a:r>
            <a:r>
              <a:rPr lang="tr-TR" dirty="0" smtClean="0"/>
              <a:t>süreci kullanılabilir</a:t>
            </a:r>
          </a:p>
          <a:p>
            <a:pPr lvl="1"/>
            <a:r>
              <a:rPr lang="tr-TR" dirty="0" smtClean="0"/>
              <a:t>Her sürecin birbirinden </a:t>
            </a:r>
            <a:r>
              <a:rPr lang="tr-TR" dirty="0"/>
              <a:t>bağımsız kendi adres alanı vardır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Nasıl</a:t>
            </a:r>
            <a:r>
              <a:rPr lang="tr-TR" dirty="0"/>
              <a:t>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Dinamik Yer Değiştirme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İşlemciye </a:t>
            </a:r>
            <a:r>
              <a:rPr lang="tr-TR" dirty="0"/>
              <a:t>iki özel </a:t>
            </a:r>
            <a:r>
              <a:rPr lang="tr-TR" dirty="0" smtClean="0"/>
              <a:t>yazmaç: </a:t>
            </a:r>
          </a:p>
          <a:p>
            <a:pPr lvl="1"/>
            <a:r>
              <a:rPr lang="tr-TR" dirty="0" smtClean="0"/>
              <a:t>taban </a:t>
            </a:r>
            <a:r>
              <a:rPr lang="tr-TR" dirty="0"/>
              <a:t>ve </a:t>
            </a:r>
            <a:r>
              <a:rPr lang="tr-TR" dirty="0" smtClean="0"/>
              <a:t>limit</a:t>
            </a:r>
          </a:p>
          <a:p>
            <a:r>
              <a:rPr lang="tr-TR" dirty="0" smtClean="0"/>
              <a:t>Program </a:t>
            </a:r>
            <a:r>
              <a:rPr lang="tr-TR" dirty="0"/>
              <a:t>ardışık bir boşluğa </a:t>
            </a:r>
            <a:r>
              <a:rPr lang="tr-TR" dirty="0" smtClean="0"/>
              <a:t>yüklenecek</a:t>
            </a:r>
          </a:p>
          <a:p>
            <a:r>
              <a:rPr lang="tr-TR" dirty="0" smtClean="0"/>
              <a:t>Yükleme </a:t>
            </a:r>
            <a:r>
              <a:rPr lang="tr-TR" dirty="0"/>
              <a:t>sırasında yer değiştirme </a:t>
            </a:r>
            <a:r>
              <a:rPr lang="tr-TR" dirty="0" smtClean="0"/>
              <a:t>yok</a:t>
            </a:r>
          </a:p>
          <a:p>
            <a:r>
              <a:rPr lang="tr-TR" dirty="0" smtClean="0"/>
              <a:t>Süreç çalıştırıldığında </a:t>
            </a:r>
            <a:r>
              <a:rPr lang="tr-TR" dirty="0"/>
              <a:t>ve bir adrese referans verildiğinde, CPU otomatik olarak limit </a:t>
            </a:r>
            <a:r>
              <a:rPr lang="tr-TR" dirty="0" smtClean="0"/>
              <a:t>değerini </a:t>
            </a:r>
            <a:r>
              <a:rPr lang="tr-TR" dirty="0"/>
              <a:t>aşıp aşmadığını kontrol </a:t>
            </a:r>
            <a:r>
              <a:rPr lang="tr-TR" dirty="0" smtClean="0"/>
              <a:t>ederek taban değerini </a:t>
            </a:r>
            <a:r>
              <a:rPr lang="tr-TR" dirty="0"/>
              <a:t>o adrese </a:t>
            </a:r>
            <a:r>
              <a:rPr lang="tr-TR" dirty="0" smtClean="0"/>
              <a:t>ekler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Taban ve Limit Yazmaçları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tür dinamik yer </a:t>
            </a:r>
            <a:r>
              <a:rPr lang="tr-TR" dirty="0" smtClean="0"/>
              <a:t>değiştirme</a:t>
            </a:r>
          </a:p>
          <a:p>
            <a:r>
              <a:rPr lang="tr-TR" dirty="0" smtClean="0"/>
              <a:t>Taban</a:t>
            </a:r>
            <a:r>
              <a:rPr lang="tr-TR" dirty="0"/>
              <a:t>, programın başlangıç adresini </a:t>
            </a:r>
            <a:r>
              <a:rPr lang="tr-TR" dirty="0" smtClean="0"/>
              <a:t>içerir</a:t>
            </a:r>
          </a:p>
          <a:p>
            <a:r>
              <a:rPr lang="tr-TR" dirty="0" smtClean="0"/>
              <a:t>Limit </a:t>
            </a:r>
            <a:r>
              <a:rPr lang="tr-TR" dirty="0"/>
              <a:t>programın uzunluğunu </a:t>
            </a:r>
            <a:r>
              <a:rPr lang="tr-TR" dirty="0" smtClean="0"/>
              <a:t>içerir</a:t>
            </a:r>
          </a:p>
          <a:p>
            <a:r>
              <a:rPr lang="tr-TR" dirty="0" smtClean="0"/>
              <a:t>Program </a:t>
            </a:r>
            <a:r>
              <a:rPr lang="tr-TR" dirty="0"/>
              <a:t>belleğe başvurur, işlem tarafından oluşturulan adrese temel adresi ekler. </a:t>
            </a:r>
            <a:endParaRPr lang="tr-TR" dirty="0" smtClean="0"/>
          </a:p>
          <a:p>
            <a:r>
              <a:rPr lang="tr-TR" dirty="0" smtClean="0"/>
              <a:t>Adresin </a:t>
            </a:r>
            <a:r>
              <a:rPr lang="tr-TR" dirty="0"/>
              <a:t>limitten büyük olup olmadığını kontrol eder. </a:t>
            </a:r>
            <a:endParaRPr lang="tr-TR" dirty="0" smtClean="0"/>
          </a:p>
          <a:p>
            <a:pPr lvl="1"/>
            <a:r>
              <a:rPr lang="tr-TR" dirty="0" smtClean="0"/>
              <a:t>Eğer </a:t>
            </a:r>
            <a:r>
              <a:rPr lang="tr-TR" dirty="0"/>
              <a:t>öyleyse, hata </a:t>
            </a:r>
            <a:r>
              <a:rPr lang="tr-TR" dirty="0" smtClean="0"/>
              <a:t>oluşturur</a:t>
            </a:r>
          </a:p>
          <a:p>
            <a:r>
              <a:rPr lang="tr-TR" dirty="0" smtClean="0"/>
              <a:t>Dezavantaj – her adımda ekleme </a:t>
            </a:r>
            <a:r>
              <a:rPr lang="tr-TR" dirty="0"/>
              <a:t>ve karşılaştırma </a:t>
            </a:r>
            <a:r>
              <a:rPr lang="tr-TR" dirty="0" smtClean="0"/>
              <a:t>yapılmalıdır.</a:t>
            </a:r>
          </a:p>
          <a:p>
            <a:r>
              <a:rPr lang="tr-TR" dirty="0" smtClean="0"/>
              <a:t>CDC </a:t>
            </a:r>
            <a:r>
              <a:rPr lang="tr-TR" dirty="0"/>
              <a:t>6600 ve Intel 8088'de kullanılır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9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Taban ve Limit </a:t>
            </a:r>
            <a:r>
              <a:rPr lang="tr-TR" dirty="0" smtClean="0"/>
              <a:t>Yazmaçları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 bellek </a:t>
            </a:r>
            <a:r>
              <a:rPr lang="tr-TR" dirty="0" smtClean="0"/>
              <a:t>erişiminde bir </a:t>
            </a:r>
            <a:r>
              <a:rPr lang="tr-TR" dirty="0"/>
              <a:t>ekleme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ve </a:t>
            </a:r>
            <a:r>
              <a:rPr lang="tr-TR" dirty="0"/>
              <a:t>karşılaştırma yapılması gerekiyor</a:t>
            </a:r>
          </a:p>
        </p:txBody>
      </p:sp>
      <p:pic>
        <p:nvPicPr>
          <p:cNvPr id="7" name="Picture 6" descr="03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169" y="1020754"/>
            <a:ext cx="3625260" cy="540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8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 Tokuş </a:t>
            </a:r>
            <a:r>
              <a:rPr lang="tr-TR" dirty="0" smtClean="0"/>
              <a:t>Yapmak (swap)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Sistemde arka planda çalışan bir çok sunucu süreci vardır</a:t>
            </a:r>
          </a:p>
          <a:p>
            <a:r>
              <a:rPr lang="tr-TR" dirty="0" smtClean="0"/>
              <a:t>Fiziksel bellek tüm </a:t>
            </a:r>
            <a:r>
              <a:rPr lang="tr-TR" dirty="0"/>
              <a:t>programları tutacak kadar büyük </a:t>
            </a:r>
            <a:r>
              <a:rPr lang="tr-TR" dirty="0" smtClean="0"/>
              <a:t>değildir</a:t>
            </a:r>
          </a:p>
          <a:p>
            <a:pPr lvl="1"/>
            <a:r>
              <a:rPr lang="tr-TR" dirty="0" smtClean="0"/>
              <a:t>Değiş tokuş</a:t>
            </a:r>
          </a:p>
          <a:p>
            <a:pPr lvl="2"/>
            <a:r>
              <a:rPr lang="tr-TR" dirty="0" smtClean="0"/>
              <a:t>Programları belleğe getir, değiş tokuş yapıp götür</a:t>
            </a:r>
          </a:p>
          <a:p>
            <a:pPr lvl="1"/>
            <a:r>
              <a:rPr lang="tr-TR" dirty="0" smtClean="0"/>
              <a:t>Sanal bellek</a:t>
            </a:r>
          </a:p>
          <a:p>
            <a:pPr lvl="2"/>
            <a:r>
              <a:rPr lang="tr-TR" dirty="0" smtClean="0"/>
              <a:t>Programları kısmen </a:t>
            </a:r>
            <a:r>
              <a:rPr lang="tr-TR" dirty="0"/>
              <a:t>bellekte olsalar bile </a:t>
            </a:r>
            <a:r>
              <a:rPr lang="tr-TR" dirty="0" smtClean="0"/>
              <a:t>çalıştır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 Düzeni Değişimi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Süreçler belleğe girip çıktıkça </a:t>
            </a:r>
            <a:r>
              <a:rPr lang="tr-TR" dirty="0"/>
              <a:t>bellek tahsisi değişir. Gölgeli bölgeler kullanılmayan bellektir.</a:t>
            </a:r>
          </a:p>
        </p:txBody>
      </p:sp>
      <p:pic>
        <p:nvPicPr>
          <p:cNvPr id="4" name="Picture 6" descr="03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2" y="2705100"/>
            <a:ext cx="81692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Giriş ve çıkış takası </a:t>
            </a:r>
            <a:r>
              <a:rPr lang="tr-TR" dirty="0" smtClean="0"/>
              <a:t>sonrası farklı adresler</a:t>
            </a:r>
          </a:p>
          <a:p>
            <a:pPr lvl="1"/>
            <a:r>
              <a:rPr lang="tr-TR" dirty="0" smtClean="0"/>
              <a:t>Statik </a:t>
            </a:r>
            <a:r>
              <a:rPr lang="tr-TR" dirty="0"/>
              <a:t>yer değiştirme/dinamik yer </a:t>
            </a:r>
            <a:r>
              <a:rPr lang="tr-TR" dirty="0" smtClean="0"/>
              <a:t>değiştirme</a:t>
            </a:r>
          </a:p>
          <a:p>
            <a:r>
              <a:rPr lang="tr-TR" dirty="0" smtClean="0"/>
              <a:t>Bellek delikleri (hole)</a:t>
            </a:r>
          </a:p>
          <a:p>
            <a:pPr lvl="1"/>
            <a:r>
              <a:rPr lang="tr-TR" dirty="0" smtClean="0"/>
              <a:t>Bellek sıkıştırma</a:t>
            </a:r>
          </a:p>
          <a:p>
            <a:pPr lvl="2"/>
            <a:r>
              <a:rPr lang="tr-TR" dirty="0" smtClean="0"/>
              <a:t>İşlemci </a:t>
            </a:r>
            <a:r>
              <a:rPr lang="tr-TR" dirty="0"/>
              <a:t>zamanı </a:t>
            </a:r>
            <a:r>
              <a:rPr lang="tr-TR" dirty="0" smtClean="0"/>
              <a:t>gerekir</a:t>
            </a:r>
          </a:p>
          <a:p>
            <a:pPr lvl="2"/>
            <a:r>
              <a:rPr lang="tr-TR" dirty="0" smtClean="0"/>
              <a:t>20 </a:t>
            </a:r>
            <a:r>
              <a:rPr lang="tr-TR" dirty="0" err="1" smtClean="0"/>
              <a:t>ns'de</a:t>
            </a:r>
            <a:r>
              <a:rPr lang="tr-TR" dirty="0" smtClean="0"/>
              <a:t> </a:t>
            </a:r>
            <a:r>
              <a:rPr lang="tr-TR" dirty="0"/>
              <a:t>4 </a:t>
            </a:r>
            <a:r>
              <a:rPr lang="tr-TR" dirty="0" err="1" smtClean="0"/>
              <a:t>byte</a:t>
            </a:r>
            <a:r>
              <a:rPr lang="tr-TR" dirty="0" smtClean="0"/>
              <a:t> taşır, </a:t>
            </a:r>
            <a:r>
              <a:rPr lang="tr-TR" dirty="0"/>
              <a:t>ardından 1 GB'ı sıkıştırmak için 5 </a:t>
            </a:r>
            <a:r>
              <a:rPr lang="tr-TR" dirty="0" smtClean="0"/>
              <a:t>saniye</a:t>
            </a:r>
          </a:p>
          <a:p>
            <a:r>
              <a:rPr lang="tr-TR" dirty="0" smtClean="0"/>
              <a:t>Bir </a:t>
            </a:r>
            <a:r>
              <a:rPr lang="tr-TR" dirty="0"/>
              <a:t>program için ayrılan bellek </a:t>
            </a:r>
            <a:r>
              <a:rPr lang="tr-TR" dirty="0" smtClean="0"/>
              <a:t>miktarı ne kadar?</a:t>
            </a:r>
          </a:p>
          <a:p>
            <a:pPr lvl="1"/>
            <a:r>
              <a:rPr lang="tr-TR" dirty="0" smtClean="0"/>
              <a:t>Programlar </a:t>
            </a:r>
            <a:r>
              <a:rPr lang="tr-TR" dirty="0"/>
              <a:t>büyüme </a:t>
            </a:r>
            <a:r>
              <a:rPr lang="tr-TR" dirty="0" smtClean="0"/>
              <a:t>eğilimindedir</a:t>
            </a:r>
          </a:p>
          <a:p>
            <a:pPr lvl="1"/>
            <a:r>
              <a:rPr lang="tr-TR" dirty="0" smtClean="0"/>
              <a:t>Hem </a:t>
            </a:r>
            <a:r>
              <a:rPr lang="tr-TR" dirty="0"/>
              <a:t>veri </a:t>
            </a:r>
            <a:r>
              <a:rPr lang="tr-TR" dirty="0" smtClean="0"/>
              <a:t>kesimi (</a:t>
            </a:r>
            <a:r>
              <a:rPr lang="tr-TR" dirty="0" err="1" smtClean="0"/>
              <a:t>segment</a:t>
            </a:r>
            <a:r>
              <a:rPr lang="tr-TR" dirty="0" smtClean="0"/>
              <a:t>) </a:t>
            </a:r>
            <a:r>
              <a:rPr lang="tr-TR" dirty="0"/>
              <a:t>hem de </a:t>
            </a:r>
            <a:r>
              <a:rPr lang="tr-TR" dirty="0" smtClean="0"/>
              <a:t>yığın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8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Programlar Koştukça Büyür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Yığın (dönüş adresleri ve yerel değişkenler</a:t>
            </a:r>
            <a:r>
              <a:rPr lang="tr-TR" dirty="0" smtClean="0"/>
              <a:t>)</a:t>
            </a:r>
          </a:p>
          <a:p>
            <a:r>
              <a:rPr lang="tr-TR" dirty="0" smtClean="0"/>
              <a:t>Veri </a:t>
            </a:r>
            <a:r>
              <a:rPr lang="tr-TR" dirty="0" err="1"/>
              <a:t>segmenti</a:t>
            </a:r>
            <a:r>
              <a:rPr lang="tr-TR" dirty="0"/>
              <a:t> (dinamik olarak tahsis edilen ve serbest bırakılan değişkenler için yığın</a:t>
            </a:r>
            <a:r>
              <a:rPr lang="tr-TR" dirty="0" smtClean="0"/>
              <a:t>)</a:t>
            </a:r>
          </a:p>
          <a:p>
            <a:r>
              <a:rPr lang="tr-TR" dirty="0" smtClean="0"/>
              <a:t>Her </a:t>
            </a:r>
            <a:r>
              <a:rPr lang="tr-TR" dirty="0"/>
              <a:t>ikisi için de fazladan bellek ayırmak iyi bir fikirdir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Program </a:t>
            </a:r>
            <a:r>
              <a:rPr lang="tr-TR" dirty="0"/>
              <a:t>diske </a:t>
            </a:r>
            <a:r>
              <a:rPr lang="tr-TR" dirty="0" smtClean="0"/>
              <a:t>gönderildikten sonra belleğe tekrar getirilirken onunla </a:t>
            </a:r>
            <a:r>
              <a:rPr lang="tr-TR" dirty="0"/>
              <a:t>birlikte </a:t>
            </a:r>
            <a:r>
              <a:rPr lang="tr-TR" dirty="0" smtClean="0"/>
              <a:t>delikler (hole) </a:t>
            </a:r>
            <a:r>
              <a:rPr lang="tr-TR" dirty="0"/>
              <a:t>getirmeyin!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05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Sonsuz </a:t>
            </a:r>
            <a:r>
              <a:rPr lang="tr-TR" dirty="0" smtClean="0"/>
              <a:t>bellek yok</a:t>
            </a:r>
          </a:p>
          <a:p>
            <a:r>
              <a:rPr lang="tr-TR" dirty="0" smtClean="0"/>
              <a:t>Bir </a:t>
            </a:r>
            <a:r>
              <a:rPr lang="tr-TR" dirty="0"/>
              <a:t>bellek hiyerarşisi </a:t>
            </a:r>
            <a:r>
              <a:rPr lang="tr-TR" dirty="0" smtClean="0"/>
              <a:t>var</a:t>
            </a:r>
          </a:p>
          <a:p>
            <a:pPr lvl="1"/>
            <a:r>
              <a:rPr lang="tr-TR" dirty="0" smtClean="0"/>
              <a:t>Önbellek (</a:t>
            </a:r>
            <a:r>
              <a:rPr lang="tr-TR" dirty="0" err="1" smtClean="0"/>
              <a:t>cache</a:t>
            </a:r>
            <a:r>
              <a:rPr lang="tr-TR" dirty="0" smtClean="0"/>
              <a:t>)(hızlı)</a:t>
            </a:r>
          </a:p>
          <a:p>
            <a:pPr lvl="1"/>
            <a:r>
              <a:rPr lang="tr-TR" dirty="0" err="1" smtClean="0"/>
              <a:t>Anabellek</a:t>
            </a:r>
            <a:r>
              <a:rPr lang="tr-TR" dirty="0" smtClean="0"/>
              <a:t> (orta)</a:t>
            </a:r>
          </a:p>
          <a:p>
            <a:pPr lvl="1"/>
            <a:r>
              <a:rPr lang="tr-TR" dirty="0" smtClean="0"/>
              <a:t>Disk </a:t>
            </a:r>
            <a:r>
              <a:rPr lang="tr-TR" dirty="0"/>
              <a:t>(yavaş</a:t>
            </a:r>
            <a:r>
              <a:rPr lang="tr-TR" dirty="0" smtClean="0"/>
              <a:t>)</a:t>
            </a:r>
          </a:p>
          <a:p>
            <a:r>
              <a:rPr lang="tr-TR" dirty="0" smtClean="0"/>
              <a:t>Bellek </a:t>
            </a:r>
            <a:r>
              <a:rPr lang="tr-TR" dirty="0"/>
              <a:t>yöneticisi, kolayca erişilebilen bir bellek soyutlaması (illüzyonu) yaratmak için bu hiyerarşiyi </a:t>
            </a:r>
            <a:r>
              <a:rPr lang="tr-TR" dirty="0" smtClean="0"/>
              <a:t>kullanır.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Sercan KÜLCÜ, </a:t>
            </a:r>
            <a:r>
              <a:rPr lang="en-US" dirty="0" err="1" smtClean="0"/>
              <a:t>Tanenbaum</a:t>
            </a:r>
            <a:r>
              <a:rPr lang="en-US" dirty="0" smtClean="0"/>
              <a:t>, Modern Operating Systems 3e </a:t>
            </a:r>
            <a:r>
              <a:rPr lang="en-US" dirty="0" err="1" smtClean="0"/>
              <a:t>kitabından</a:t>
            </a:r>
            <a:r>
              <a:rPr lang="en-US" dirty="0" smtClean="0"/>
              <a:t> </a:t>
            </a:r>
            <a:r>
              <a:rPr lang="en-US" dirty="0" err="1" smtClean="0"/>
              <a:t>faydalanılmıştır</a:t>
            </a:r>
            <a:r>
              <a:rPr lang="en-US" dirty="0" smtClean="0"/>
              <a:t>.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hakları</a:t>
            </a:r>
            <a:r>
              <a:rPr lang="en-US" dirty="0" smtClean="0"/>
              <a:t> </a:t>
            </a:r>
            <a:r>
              <a:rPr lang="en-US" dirty="0" err="1" smtClean="0"/>
              <a:t>saklıdır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Bellekte Alan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(a) Büyüyen veri </a:t>
            </a:r>
            <a:r>
              <a:rPr lang="tr-TR" dirty="0" err="1"/>
              <a:t>segmenti</a:t>
            </a:r>
            <a:r>
              <a:rPr lang="tr-TR" dirty="0"/>
              <a:t> </a:t>
            </a:r>
            <a:r>
              <a:rPr lang="tr-TR" dirty="0" smtClean="0"/>
              <a:t>için. </a:t>
            </a:r>
            <a:r>
              <a:rPr lang="tr-TR" dirty="0"/>
              <a:t>(b) Büyüyen yığın, </a:t>
            </a:r>
            <a:r>
              <a:rPr lang="tr-TR" dirty="0" smtClean="0"/>
              <a:t>ve veri </a:t>
            </a:r>
            <a:r>
              <a:rPr lang="tr-TR" dirty="0" err="1" smtClean="0"/>
              <a:t>kesmi</a:t>
            </a:r>
            <a:r>
              <a:rPr lang="tr-TR" dirty="0" smtClean="0"/>
              <a:t> için.</a:t>
            </a:r>
            <a:endParaRPr lang="tr-TR" dirty="0"/>
          </a:p>
        </p:txBody>
      </p:sp>
      <p:pic>
        <p:nvPicPr>
          <p:cNvPr id="4" name="Picture 6" descr="0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69" y="2478133"/>
            <a:ext cx="5580062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Bellekte Boş Alan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Biteşlem</a:t>
            </a:r>
            <a:r>
              <a:rPr lang="tr-TR" dirty="0" smtClean="0"/>
              <a:t> (</a:t>
            </a:r>
            <a:r>
              <a:rPr lang="tr-TR" dirty="0" err="1" smtClean="0"/>
              <a:t>bitmap</a:t>
            </a:r>
            <a:r>
              <a:rPr lang="tr-TR" dirty="0" smtClean="0"/>
              <a:t>) </a:t>
            </a:r>
            <a:r>
              <a:rPr lang="tr-TR" dirty="0"/>
              <a:t>ve </a:t>
            </a:r>
            <a:r>
              <a:rPr lang="tr-TR" dirty="0" smtClean="0"/>
              <a:t>bağlı listeler</a:t>
            </a:r>
          </a:p>
          <a:p>
            <a:r>
              <a:rPr lang="tr-TR" dirty="0" err="1" smtClean="0"/>
              <a:t>Biteşlem</a:t>
            </a:r>
            <a:endParaRPr lang="tr-TR" dirty="0" smtClean="0"/>
          </a:p>
          <a:p>
            <a:pPr lvl="1"/>
            <a:r>
              <a:rPr lang="tr-TR" dirty="0" smtClean="0"/>
              <a:t>Bellek</a:t>
            </a:r>
            <a:r>
              <a:rPr lang="tr-TR" dirty="0"/>
              <a:t>, ayırma birimlerine bölünmüştür </a:t>
            </a:r>
            <a:r>
              <a:rPr lang="tr-TR" dirty="0" smtClean="0"/>
              <a:t>(birkaç sözcükten KB boyutuna kadar)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birime karşılık gelen, </a:t>
            </a:r>
            <a:r>
              <a:rPr lang="tr-TR" dirty="0" err="1" smtClean="0"/>
              <a:t>biteşlem’de</a:t>
            </a:r>
            <a:r>
              <a:rPr lang="tr-TR" dirty="0" smtClean="0"/>
              <a:t> bir </a:t>
            </a:r>
            <a:r>
              <a:rPr lang="tr-TR" dirty="0"/>
              <a:t>bit </a:t>
            </a:r>
            <a:r>
              <a:rPr lang="tr-TR" dirty="0" smtClean="0"/>
              <a:t>var</a:t>
            </a:r>
          </a:p>
          <a:p>
            <a:pPr lvl="1"/>
            <a:r>
              <a:rPr lang="tr-TR" dirty="0" smtClean="0"/>
              <a:t>İstenen uzunlukta </a:t>
            </a:r>
            <a:r>
              <a:rPr lang="tr-TR" dirty="0"/>
              <a:t>boş alan bulmak </a:t>
            </a:r>
            <a:r>
              <a:rPr lang="tr-TR" dirty="0" smtClean="0"/>
              <a:t>zor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1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Biteşlem</a:t>
            </a:r>
            <a:r>
              <a:rPr lang="tr-TR" dirty="0" smtClean="0"/>
              <a:t> ile 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(a) Belleğin bir </a:t>
            </a:r>
            <a:r>
              <a:rPr lang="tr-TR" dirty="0" smtClean="0"/>
              <a:t>bölümü,  beş işlem </a:t>
            </a:r>
            <a:r>
              <a:rPr lang="tr-TR" dirty="0"/>
              <a:t>ve üç </a:t>
            </a:r>
            <a:r>
              <a:rPr lang="tr-TR" dirty="0" smtClean="0"/>
              <a:t>delik var. İm işaretleri</a:t>
            </a:r>
            <a:r>
              <a:rPr lang="tr-TR" dirty="0"/>
              <a:t>, bellek ayırma birimlerini gösterir. Gölgeli bölgeler (bit eşlemde 0) </a:t>
            </a:r>
            <a:r>
              <a:rPr lang="tr-TR" dirty="0" smtClean="0"/>
              <a:t>boştur. </a:t>
            </a:r>
            <a:r>
              <a:rPr lang="tr-TR" dirty="0"/>
              <a:t>(b) </a:t>
            </a:r>
            <a:r>
              <a:rPr lang="tr-TR" dirty="0" smtClean="0"/>
              <a:t>ilgili bit </a:t>
            </a:r>
            <a:r>
              <a:rPr lang="tr-TR" dirty="0"/>
              <a:t>eşlem. (c) </a:t>
            </a:r>
            <a:r>
              <a:rPr lang="tr-TR" dirty="0" smtClean="0"/>
              <a:t>bağlı liste gösterimi.</a:t>
            </a:r>
            <a:endParaRPr lang="tr-TR" dirty="0"/>
          </a:p>
        </p:txBody>
      </p:sp>
      <p:pic>
        <p:nvPicPr>
          <p:cNvPr id="4" name="Picture 6" descr="03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073275" y="3050450"/>
            <a:ext cx="804545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Biteşlem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Hafızayı </a:t>
            </a:r>
            <a:r>
              <a:rPr lang="tr-TR" dirty="0"/>
              <a:t>takip etmenin kompakt </a:t>
            </a:r>
            <a:r>
              <a:rPr lang="tr-TR" dirty="0" smtClean="0"/>
              <a:t>yolu</a:t>
            </a:r>
          </a:p>
          <a:p>
            <a:r>
              <a:rPr lang="tr-TR" dirty="0"/>
              <a:t>k birim uzunluğundaki bir dosyayı getirmek için hafızada k ardışık sıfır aramak </a:t>
            </a:r>
            <a:r>
              <a:rPr lang="tr-TR" dirty="0" smtClean="0"/>
              <a:t>gerekir</a:t>
            </a:r>
          </a:p>
          <a:p>
            <a:r>
              <a:rPr lang="tr-TR" dirty="0"/>
              <a:t>Birimler bit veya bayt </a:t>
            </a:r>
            <a:r>
              <a:rPr lang="tr-TR" dirty="0" smtClean="0"/>
              <a:t>olabilir</a:t>
            </a:r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32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Bağlı Liste ile 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X Sürecini sonlandırdıktan sonra oluşan bellek düzeni.</a:t>
            </a:r>
            <a:endParaRPr lang="tr-TR" dirty="0"/>
          </a:p>
        </p:txBody>
      </p:sp>
      <p:pic>
        <p:nvPicPr>
          <p:cNvPr id="4" name="Picture 6" descr="03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0" y="2705237"/>
            <a:ext cx="77089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6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Boş Alan Yönetimi – Bağlı Liste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Çift bağlı liste</a:t>
            </a:r>
          </a:p>
          <a:p>
            <a:r>
              <a:rPr lang="tr-TR" dirty="0" smtClean="0"/>
              <a:t>Programlara </a:t>
            </a:r>
            <a:r>
              <a:rPr lang="tr-TR" dirty="0"/>
              <a:t>boş hafıza nasıl tahsis edilir</a:t>
            </a:r>
            <a:r>
              <a:rPr lang="tr-TR" dirty="0" smtClean="0"/>
              <a:t>?</a:t>
            </a:r>
          </a:p>
          <a:p>
            <a:pPr lvl="1"/>
            <a:r>
              <a:rPr lang="tr-TR" dirty="0" smtClean="0"/>
              <a:t>İlk uyan (</a:t>
            </a:r>
            <a:r>
              <a:rPr lang="tr-TR" dirty="0" err="1" smtClean="0"/>
              <a:t>first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hızlı</a:t>
            </a:r>
            <a:r>
              <a:rPr lang="tr-TR" dirty="0"/>
              <a:t>; başlangıç daha sık kullanılır; büyük bir boş alanı </a:t>
            </a:r>
            <a:r>
              <a:rPr lang="tr-TR" dirty="0" smtClean="0"/>
              <a:t>kırmak</a:t>
            </a:r>
          </a:p>
          <a:p>
            <a:pPr lvl="1"/>
            <a:r>
              <a:rPr lang="tr-TR" dirty="0" smtClean="0"/>
              <a:t>Sonraki uyan (</a:t>
            </a:r>
            <a:r>
              <a:rPr lang="tr-TR" dirty="0" err="1" smtClean="0"/>
              <a:t>next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Her </a:t>
            </a:r>
            <a:r>
              <a:rPr lang="tr-TR" dirty="0"/>
              <a:t>seferinde en son kullanılan </a:t>
            </a:r>
            <a:r>
              <a:rPr lang="tr-TR" dirty="0" smtClean="0"/>
              <a:t>yerden</a:t>
            </a:r>
          </a:p>
          <a:p>
            <a:pPr lvl="1"/>
            <a:r>
              <a:rPr lang="tr-TR" dirty="0" smtClean="0"/>
              <a:t>En iyi uyan (</a:t>
            </a:r>
            <a:r>
              <a:rPr lang="tr-TR" dirty="0" err="1" smtClean="0"/>
              <a:t>best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Tüm </a:t>
            </a:r>
            <a:r>
              <a:rPr lang="tr-TR" dirty="0"/>
              <a:t>listeyi </a:t>
            </a:r>
            <a:r>
              <a:rPr lang="tr-TR" dirty="0" smtClean="0"/>
              <a:t>arayıp, gerekli </a:t>
            </a:r>
            <a:r>
              <a:rPr lang="tr-TR" dirty="0"/>
              <a:t>boyuta yakın deliği </a:t>
            </a:r>
            <a:r>
              <a:rPr lang="tr-TR" dirty="0" smtClean="0"/>
              <a:t>bulan</a:t>
            </a:r>
          </a:p>
          <a:p>
            <a:pPr lvl="1"/>
            <a:r>
              <a:rPr lang="tr-TR" dirty="0" smtClean="0"/>
              <a:t>En </a:t>
            </a:r>
            <a:r>
              <a:rPr lang="tr-TR" dirty="0"/>
              <a:t>kötü </a:t>
            </a:r>
            <a:r>
              <a:rPr lang="tr-TR" dirty="0" smtClean="0"/>
              <a:t>uyan (</a:t>
            </a:r>
            <a:r>
              <a:rPr lang="tr-TR" dirty="0" err="1" smtClean="0"/>
              <a:t>worst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En </a:t>
            </a:r>
            <a:r>
              <a:rPr lang="tr-TR" dirty="0"/>
              <a:t>büyük deliği </a:t>
            </a:r>
            <a:r>
              <a:rPr lang="tr-TR" dirty="0" smtClean="0"/>
              <a:t>bulur</a:t>
            </a:r>
          </a:p>
          <a:p>
            <a:pPr lvl="1"/>
            <a:r>
              <a:rPr lang="tr-TR" dirty="0" smtClean="0"/>
              <a:t>Hızlı uyan (</a:t>
            </a:r>
            <a:r>
              <a:rPr lang="tr-TR" dirty="0" err="1" smtClean="0"/>
              <a:t>quick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İşlemler ve delikler için </a:t>
            </a:r>
            <a:r>
              <a:rPr lang="tr-TR" dirty="0"/>
              <a:t>ayrı </a:t>
            </a:r>
            <a:r>
              <a:rPr lang="tr-TR" dirty="0" smtClean="0"/>
              <a:t>kuyruklarda tutulur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2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– Şişkin (</a:t>
            </a:r>
            <a:r>
              <a:rPr lang="tr-TR" dirty="0" err="1" smtClean="0"/>
              <a:t>bloat</a:t>
            </a:r>
            <a:r>
              <a:rPr lang="tr-TR" dirty="0" smtClean="0"/>
              <a:t>) Yazılım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Programların belleğe sığmayacak kadar büyük olduğu </a:t>
            </a:r>
            <a:r>
              <a:rPr lang="tr-TR" dirty="0" smtClean="0"/>
              <a:t>yerler</a:t>
            </a:r>
          </a:p>
          <a:p>
            <a:r>
              <a:rPr lang="tr-TR" dirty="0" smtClean="0"/>
              <a:t>Programlar </a:t>
            </a:r>
            <a:r>
              <a:rPr lang="tr-TR" dirty="0"/>
              <a:t>tarafından bölünmek kötü bir </a:t>
            </a:r>
            <a:r>
              <a:rPr lang="tr-TR" dirty="0" smtClean="0"/>
              <a:t>fikir</a:t>
            </a:r>
          </a:p>
          <a:p>
            <a:r>
              <a:rPr lang="tr-TR" dirty="0" smtClean="0"/>
              <a:t>Sanal bellek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programın kendi adres alanı </a:t>
            </a:r>
            <a:r>
              <a:rPr lang="tr-TR" dirty="0" smtClean="0"/>
              <a:t>vardır</a:t>
            </a:r>
          </a:p>
          <a:p>
            <a:pPr lvl="1"/>
            <a:r>
              <a:rPr lang="tr-TR" dirty="0" smtClean="0"/>
              <a:t>Adres </a:t>
            </a:r>
            <a:r>
              <a:rPr lang="tr-TR" dirty="0"/>
              <a:t>alanı, sayfa adı verilen parçalara bölünmüştür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sayfa bitişik bir alandır ve fiziksel adresle </a:t>
            </a:r>
            <a:r>
              <a:rPr lang="tr-TR" dirty="0" smtClean="0"/>
              <a:t>eşlenir</a:t>
            </a:r>
          </a:p>
          <a:p>
            <a:pPr lvl="1"/>
            <a:r>
              <a:rPr lang="tr-TR" dirty="0" smtClean="0"/>
              <a:t>Tüm </a:t>
            </a:r>
            <a:r>
              <a:rPr lang="tr-TR" dirty="0"/>
              <a:t>sayfaların fiziksel bellekte olması gerekmez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İşletim </a:t>
            </a:r>
            <a:r>
              <a:rPr lang="tr-TR" dirty="0"/>
              <a:t>sistemi, sayfa adreslerini ve fiziksel adresleri </a:t>
            </a:r>
            <a:r>
              <a:rPr lang="tr-TR" dirty="0" smtClean="0"/>
              <a:t>ihtiyaç anında eşler</a:t>
            </a:r>
          </a:p>
          <a:p>
            <a:pPr lvl="1"/>
            <a:r>
              <a:rPr lang="tr-TR" dirty="0" smtClean="0"/>
              <a:t>Gerekli </a:t>
            </a:r>
            <a:r>
              <a:rPr lang="tr-TR" dirty="0"/>
              <a:t>bir sayfa bellekte olmadığında, </a:t>
            </a:r>
            <a:r>
              <a:rPr lang="tr-TR" dirty="0" smtClean="0"/>
              <a:t>işletim sistemi halleder</a:t>
            </a:r>
          </a:p>
          <a:p>
            <a:pPr lvl="1"/>
            <a:r>
              <a:rPr lang="tr-TR" dirty="0" smtClean="0"/>
              <a:t>Her sayfa değiş tokuşa ihtiyaç duyar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6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MMU'nun</a:t>
            </a:r>
            <a:r>
              <a:rPr lang="tr-TR" dirty="0"/>
              <a:t> konumu ve işlevi </a:t>
            </a:r>
            <a:r>
              <a:rPr lang="tr-TR" dirty="0" smtClean="0"/>
              <a:t>– işlemcinin bir </a:t>
            </a:r>
            <a:r>
              <a:rPr lang="tr-TR" dirty="0"/>
              <a:t>parçası olarak </a:t>
            </a:r>
            <a:r>
              <a:rPr lang="tr-TR" dirty="0" smtClean="0"/>
              <a:t>gösterilir</a:t>
            </a:r>
            <a:endParaRPr lang="tr-TR" dirty="0"/>
          </a:p>
        </p:txBody>
      </p:sp>
      <p:pic>
        <p:nvPicPr>
          <p:cNvPr id="4" name="Picture 6" descr="03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2541179"/>
            <a:ext cx="62357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4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ve Sayfa Çerçeveleri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Sanal adresler sayfalara bölünmüştür</a:t>
            </a:r>
          </a:p>
          <a:p>
            <a:r>
              <a:rPr lang="tr-TR" dirty="0" smtClean="0"/>
              <a:t>512 </a:t>
            </a:r>
            <a:r>
              <a:rPr lang="tr-TR" dirty="0"/>
              <a:t>bayt-64 KB </a:t>
            </a:r>
            <a:r>
              <a:rPr lang="tr-TR" dirty="0" smtClean="0"/>
              <a:t>aralığında</a:t>
            </a:r>
          </a:p>
          <a:p>
            <a:r>
              <a:rPr lang="tr-TR" dirty="0" smtClean="0"/>
              <a:t>Tüm sayfalar RAM </a:t>
            </a:r>
            <a:r>
              <a:rPr lang="tr-TR" dirty="0"/>
              <a:t>ve disk arasındaki </a:t>
            </a:r>
            <a:r>
              <a:rPr lang="tr-TR" dirty="0" smtClean="0"/>
              <a:t>aktarılır</a:t>
            </a:r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7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– 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Sayfa </a:t>
            </a:r>
            <a:r>
              <a:rPr lang="tr-TR" dirty="0" smtClean="0"/>
              <a:t>tablosu (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table</a:t>
            </a:r>
            <a:r>
              <a:rPr lang="tr-TR" dirty="0" smtClean="0"/>
              <a:t>) sanal ve </a:t>
            </a:r>
          </a:p>
          <a:p>
            <a:pPr marL="0" indent="0">
              <a:buNone/>
            </a:pPr>
            <a:r>
              <a:rPr lang="tr-TR" dirty="0" smtClean="0"/>
              <a:t>fiziksel </a:t>
            </a:r>
            <a:r>
              <a:rPr lang="tr-TR" dirty="0"/>
              <a:t>bellek adresleri arasındaki </a:t>
            </a:r>
            <a:r>
              <a:rPr lang="tr-TR" dirty="0" smtClean="0"/>
              <a:t>ilişkiyi tutar.</a:t>
            </a:r>
            <a:endParaRPr lang="tr-TR" dirty="0"/>
          </a:p>
        </p:txBody>
      </p:sp>
      <p:pic>
        <p:nvPicPr>
          <p:cNvPr id="5" name="Picture 6" descr="03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904" y="948030"/>
            <a:ext cx="3698648" cy="522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2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Bellek (RAM) önemli ve nadir bulunan bir </a:t>
            </a:r>
            <a:r>
              <a:rPr lang="tr-TR" dirty="0" smtClean="0"/>
              <a:t>kaynaktır</a:t>
            </a:r>
          </a:p>
          <a:p>
            <a:pPr lvl="1"/>
            <a:r>
              <a:rPr lang="tr-TR" dirty="0" smtClean="0"/>
              <a:t>Programlar</a:t>
            </a:r>
            <a:r>
              <a:rPr lang="tr-TR" dirty="0"/>
              <a:t>, </a:t>
            </a:r>
            <a:r>
              <a:rPr lang="tr-TR" dirty="0" smtClean="0"/>
              <a:t>genişleyerek kendilerine </a:t>
            </a:r>
            <a:r>
              <a:rPr lang="tr-TR" dirty="0"/>
              <a:t>sunulan belleği </a:t>
            </a:r>
            <a:r>
              <a:rPr lang="tr-TR" dirty="0" smtClean="0"/>
              <a:t>doldururlar</a:t>
            </a:r>
          </a:p>
          <a:p>
            <a:r>
              <a:rPr lang="tr-TR" dirty="0" smtClean="0"/>
              <a:t>Programcının istediği</a:t>
            </a:r>
          </a:p>
          <a:p>
            <a:pPr lvl="1"/>
            <a:r>
              <a:rPr lang="tr-TR" dirty="0" smtClean="0"/>
              <a:t>Bellek gizli, </a:t>
            </a:r>
            <a:r>
              <a:rPr lang="tr-TR" dirty="0"/>
              <a:t>sonsuz büyük, sonsuz hızlı, </a:t>
            </a:r>
            <a:r>
              <a:rPr lang="tr-TR" dirty="0" smtClean="0"/>
              <a:t>ve kalıcı </a:t>
            </a:r>
            <a:r>
              <a:rPr lang="tr-TR" dirty="0"/>
              <a:t>olmalıdır</a:t>
            </a:r>
            <a:r>
              <a:rPr lang="tr-TR" dirty="0" smtClean="0"/>
              <a:t>...</a:t>
            </a:r>
          </a:p>
          <a:p>
            <a:r>
              <a:rPr lang="tr-TR" dirty="0" smtClean="0"/>
              <a:t>Gerçekte olan</a:t>
            </a:r>
          </a:p>
          <a:p>
            <a:pPr lvl="1"/>
            <a:r>
              <a:rPr lang="tr-TR" dirty="0" smtClean="0"/>
              <a:t>İnsanların </a:t>
            </a:r>
            <a:r>
              <a:rPr lang="tr-TR" dirty="0"/>
              <a:t>aklına gelen en iyi şey: bellek </a:t>
            </a:r>
            <a:r>
              <a:rPr lang="tr-TR" dirty="0" smtClean="0"/>
              <a:t>hiyerarşisi</a:t>
            </a:r>
          </a:p>
          <a:p>
            <a:pPr lvl="1"/>
            <a:r>
              <a:rPr lang="tr-TR" dirty="0" smtClean="0"/>
              <a:t>Yazmaç, </a:t>
            </a:r>
            <a:r>
              <a:rPr lang="tr-TR" dirty="0"/>
              <a:t>önbellek, bellek, disk, </a:t>
            </a:r>
            <a:r>
              <a:rPr lang="tr-TR" dirty="0" smtClean="0"/>
              <a:t>teyp</a:t>
            </a:r>
          </a:p>
          <a:p>
            <a:r>
              <a:rPr lang="tr-TR" dirty="0" smtClean="0"/>
              <a:t>Bellek yöneticisi</a:t>
            </a:r>
          </a:p>
          <a:p>
            <a:pPr lvl="1"/>
            <a:r>
              <a:rPr lang="tr-TR" dirty="0" smtClean="0"/>
              <a:t>Belleği </a:t>
            </a:r>
            <a:r>
              <a:rPr lang="tr-TR" dirty="0"/>
              <a:t>verimli bir şekilde </a:t>
            </a:r>
            <a:r>
              <a:rPr lang="tr-TR" dirty="0" smtClean="0"/>
              <a:t>yönetir</a:t>
            </a:r>
          </a:p>
          <a:p>
            <a:pPr lvl="1"/>
            <a:r>
              <a:rPr lang="tr-TR" dirty="0" smtClean="0"/>
              <a:t>Boşalan bellek alanlarını takip eder, </a:t>
            </a:r>
            <a:r>
              <a:rPr lang="tr-TR" dirty="0"/>
              <a:t>programlara </a:t>
            </a:r>
            <a:r>
              <a:rPr lang="tr-TR" dirty="0" smtClean="0"/>
              <a:t>bellek tahsis eder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Sercan KÜLCÜ, </a:t>
            </a:r>
            <a:r>
              <a:rPr lang="en-US" dirty="0" err="1" smtClean="0"/>
              <a:t>Tanenbaum</a:t>
            </a:r>
            <a:r>
              <a:rPr lang="en-US" dirty="0" smtClean="0"/>
              <a:t>, Modern Operating Systems 3e </a:t>
            </a:r>
            <a:r>
              <a:rPr lang="en-US" dirty="0" err="1" smtClean="0"/>
              <a:t>kitabından</a:t>
            </a:r>
            <a:r>
              <a:rPr lang="en-US" dirty="0" smtClean="0"/>
              <a:t> </a:t>
            </a:r>
            <a:r>
              <a:rPr lang="en-US" dirty="0" err="1" smtClean="0"/>
              <a:t>faydalanılmıştır</a:t>
            </a:r>
            <a:r>
              <a:rPr lang="en-US" dirty="0" smtClean="0"/>
              <a:t>.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hakları</a:t>
            </a:r>
            <a:r>
              <a:rPr lang="en-US" dirty="0" smtClean="0"/>
              <a:t> </a:t>
            </a:r>
            <a:r>
              <a:rPr lang="en-US" dirty="0" err="1" smtClean="0"/>
              <a:t>saklıdır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40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 Yönetim Birimi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MMU(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 </a:t>
            </a:r>
            <a:r>
              <a:rPr lang="tr-TR" dirty="0" err="1"/>
              <a:t>unit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CPU: MOV REG, 0</a:t>
            </a:r>
          </a:p>
          <a:p>
            <a:pPr lvl="1"/>
            <a:r>
              <a:rPr lang="tr-TR" dirty="0"/>
              <a:t>MMU: MOV REG, 8192</a:t>
            </a:r>
          </a:p>
          <a:p>
            <a:pPr lvl="1"/>
            <a:r>
              <a:rPr lang="tr-TR" dirty="0"/>
              <a:t>CPU: MOV REG 8192</a:t>
            </a:r>
          </a:p>
          <a:p>
            <a:pPr lvl="1"/>
            <a:r>
              <a:rPr lang="tr-TR" dirty="0"/>
              <a:t>MMU: MOV REG 24567</a:t>
            </a:r>
          </a:p>
          <a:p>
            <a:pPr lvl="1"/>
            <a:r>
              <a:rPr lang="tr-TR" dirty="0"/>
              <a:t>CPU:MOV REG 20500</a:t>
            </a:r>
          </a:p>
          <a:p>
            <a:pPr lvl="1"/>
            <a:r>
              <a:rPr lang="tr-TR" dirty="0"/>
              <a:t>MMU:MOV REG 12308</a:t>
            </a:r>
          </a:p>
          <a:p>
            <a:pPr lvl="1"/>
            <a:r>
              <a:rPr lang="tr-TR" dirty="0"/>
              <a:t>CPU: MOV REG 32780</a:t>
            </a:r>
          </a:p>
          <a:p>
            <a:pPr lvl="1"/>
            <a:r>
              <a:rPr lang="tr-TR" dirty="0"/>
              <a:t>MMU: </a:t>
            </a:r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fault</a:t>
            </a:r>
            <a:endParaRPr lang="tr-TR" dirty="0"/>
          </a:p>
          <a:p>
            <a:endParaRPr lang="tr-TR" dirty="0"/>
          </a:p>
        </p:txBody>
      </p:sp>
      <p:pic>
        <p:nvPicPr>
          <p:cNvPr id="4" name="Picture 6" descr="03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904" y="948030"/>
            <a:ext cx="3698648" cy="522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Hatalı Sayfa İşlemi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Mevcut/yok biti, sayfanın bellekte olup olmadığını </a:t>
            </a:r>
            <a:r>
              <a:rPr lang="tr-TR" dirty="0" smtClean="0"/>
              <a:t>söyler</a:t>
            </a:r>
          </a:p>
          <a:p>
            <a:r>
              <a:rPr lang="tr-TR" dirty="0" smtClean="0"/>
              <a:t>Adres </a:t>
            </a:r>
            <a:r>
              <a:rPr lang="tr-TR" dirty="0"/>
              <a:t>bellekte yoksa ne olur</a:t>
            </a:r>
            <a:r>
              <a:rPr lang="tr-TR" dirty="0" smtClean="0"/>
              <a:t>?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sistemine </a:t>
            </a:r>
            <a:r>
              <a:rPr lang="tr-TR" dirty="0" smtClean="0"/>
              <a:t>tuzak</a:t>
            </a:r>
          </a:p>
          <a:p>
            <a:pPr lvl="1"/>
            <a:r>
              <a:rPr lang="tr-TR" dirty="0" smtClean="0"/>
              <a:t>İşletim </a:t>
            </a:r>
            <a:r>
              <a:rPr lang="tr-TR" dirty="0"/>
              <a:t>sistemi diske yazmak için sayfayı </a:t>
            </a:r>
            <a:r>
              <a:rPr lang="tr-TR" dirty="0" smtClean="0"/>
              <a:t>seçer</a:t>
            </a:r>
          </a:p>
          <a:p>
            <a:pPr lvl="1"/>
            <a:r>
              <a:rPr lang="tr-TR" dirty="0" smtClean="0"/>
              <a:t>(</a:t>
            </a:r>
            <a:r>
              <a:rPr lang="tr-TR" dirty="0"/>
              <a:t>Gerekli) adresi olan sayfayı belleğe </a:t>
            </a:r>
            <a:r>
              <a:rPr lang="tr-TR" dirty="0" smtClean="0"/>
              <a:t>getirir</a:t>
            </a:r>
          </a:p>
          <a:p>
            <a:pPr lvl="1"/>
            <a:r>
              <a:rPr lang="tr-TR" dirty="0" smtClean="0"/>
              <a:t>Talimatı yeniden başlatır</a:t>
            </a:r>
            <a:endParaRPr lang="tr-T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9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Sanal adres={sanal sayfa numarası, ofset</a:t>
            </a:r>
            <a:r>
              <a:rPr lang="tr-TR" dirty="0" smtClean="0"/>
              <a:t>}</a:t>
            </a:r>
          </a:p>
          <a:p>
            <a:r>
              <a:rPr lang="tr-TR" dirty="0" smtClean="0"/>
              <a:t>Sayfa </a:t>
            </a:r>
            <a:r>
              <a:rPr lang="tr-TR" dirty="0"/>
              <a:t>çerçeve numarasını bulmak için sayfa tablosuna dizine eklemek için kullanılan sanal sayfa </a:t>
            </a:r>
            <a:r>
              <a:rPr lang="tr-TR" dirty="0" smtClean="0"/>
              <a:t>numarası</a:t>
            </a:r>
          </a:p>
          <a:p>
            <a:r>
              <a:rPr lang="tr-TR" dirty="0" smtClean="0"/>
              <a:t>Mevcut/yok </a:t>
            </a:r>
            <a:r>
              <a:rPr lang="tr-TR" dirty="0"/>
              <a:t>biti 1'e ayarlıysa, sayfa çerçeve </a:t>
            </a:r>
            <a:r>
              <a:rPr lang="tr-TR" dirty="0" smtClean="0"/>
              <a:t>numarası </a:t>
            </a:r>
            <a:r>
              <a:rPr lang="tr-TR" dirty="0"/>
              <a:t>ofsetin önüne </a:t>
            </a:r>
            <a:r>
              <a:rPr lang="tr-TR" dirty="0" smtClean="0"/>
              <a:t>eklenir </a:t>
            </a:r>
            <a:r>
              <a:rPr lang="tr-TR" dirty="0"/>
              <a:t>ve bellek veri yolunda gönderilen fiziksel </a:t>
            </a:r>
            <a:r>
              <a:rPr lang="tr-TR" dirty="0" smtClean="0"/>
              <a:t>adres oluşturulur.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1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Bellek Yönetim Birimi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16 </a:t>
            </a:r>
            <a:r>
              <a:rPr lang="tr-TR" dirty="0" smtClean="0"/>
              <a:t>adet 4 </a:t>
            </a:r>
            <a:r>
              <a:rPr lang="tr-TR" dirty="0"/>
              <a:t>KB sayfalı </a:t>
            </a:r>
            <a:r>
              <a:rPr lang="tr-TR" dirty="0" err="1"/>
              <a:t>MMU'nun</a:t>
            </a:r>
            <a:r>
              <a:rPr lang="tr-TR" dirty="0"/>
              <a:t>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dahili </a:t>
            </a:r>
            <a:r>
              <a:rPr lang="tr-TR" dirty="0"/>
              <a:t>çalışması</a:t>
            </a:r>
          </a:p>
        </p:txBody>
      </p:sp>
      <p:pic>
        <p:nvPicPr>
          <p:cNvPr id="4" name="Picture 6" descr="03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4" y="709765"/>
            <a:ext cx="5238796" cy="57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Sanal </a:t>
            </a:r>
            <a:r>
              <a:rPr lang="tr-TR" dirty="0" smtClean="0"/>
              <a:t>Adres Eşleme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Sanal </a:t>
            </a:r>
            <a:r>
              <a:rPr lang="tr-TR" dirty="0"/>
              <a:t>adres, sanal sayfa </a:t>
            </a:r>
            <a:r>
              <a:rPr lang="tr-TR" dirty="0" smtClean="0"/>
              <a:t>numarası ve ofset</a:t>
            </a:r>
          </a:p>
          <a:p>
            <a:r>
              <a:rPr lang="tr-TR" dirty="0" smtClean="0"/>
              <a:t>16 </a:t>
            </a:r>
            <a:r>
              <a:rPr lang="tr-TR" dirty="0"/>
              <a:t>bit adres: 4 KB sayfa boyutu; 16 </a:t>
            </a:r>
            <a:r>
              <a:rPr lang="tr-TR" dirty="0" smtClean="0"/>
              <a:t>sayfa</a:t>
            </a:r>
          </a:p>
          <a:p>
            <a:r>
              <a:rPr lang="tr-TR" dirty="0" smtClean="0"/>
              <a:t>Sanal </a:t>
            </a:r>
            <a:r>
              <a:rPr lang="tr-TR" dirty="0"/>
              <a:t>sayfa numarası: sayfa </a:t>
            </a:r>
            <a:r>
              <a:rPr lang="tr-TR" dirty="0" smtClean="0"/>
              <a:t>tablosundaki indis (</a:t>
            </a:r>
            <a:r>
              <a:rPr lang="tr-TR" dirty="0" err="1" smtClean="0"/>
              <a:t>index</a:t>
            </a:r>
            <a:r>
              <a:rPr lang="tr-TR" dirty="0" smtClean="0"/>
              <a:t>)</a:t>
            </a:r>
          </a:p>
          <a:p>
            <a:r>
              <a:rPr lang="tr-TR" dirty="0" smtClean="0"/>
              <a:t>Sayfa </a:t>
            </a:r>
            <a:r>
              <a:rPr lang="tr-TR" dirty="0"/>
              <a:t>tablosunun </a:t>
            </a:r>
            <a:r>
              <a:rPr lang="tr-TR" dirty="0" smtClean="0"/>
              <a:t>amacı</a:t>
            </a:r>
          </a:p>
          <a:p>
            <a:pPr lvl="1"/>
            <a:r>
              <a:rPr lang="tr-TR" dirty="0" smtClean="0"/>
              <a:t>Sanal </a:t>
            </a:r>
            <a:r>
              <a:rPr lang="tr-TR" dirty="0"/>
              <a:t>sayfaları sayfa çerçevelerine </a:t>
            </a:r>
            <a:r>
              <a:rPr lang="tr-TR" dirty="0" smtClean="0"/>
              <a:t>eşleme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4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Tablosu Elemanı Yapısı</a:t>
            </a:r>
            <a:endParaRPr lang="tr-TR" dirty="0"/>
          </a:p>
        </p:txBody>
      </p:sp>
      <p:pic>
        <p:nvPicPr>
          <p:cNvPr id="4" name="Picture 6" descr="03-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65" y="2467607"/>
            <a:ext cx="9747069" cy="262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8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</a:t>
            </a:r>
            <a:r>
              <a:rPr lang="tr-TR" dirty="0"/>
              <a:t>T</a:t>
            </a:r>
            <a:r>
              <a:rPr lang="tr-TR" dirty="0" smtClean="0"/>
              <a:t>ablosu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Koruma</a:t>
            </a:r>
          </a:p>
          <a:p>
            <a:pPr lvl="1"/>
            <a:r>
              <a:rPr lang="tr-TR" dirty="0" smtClean="0"/>
              <a:t>Ne </a:t>
            </a:r>
            <a:r>
              <a:rPr lang="tr-TR" dirty="0"/>
              <a:t>tür erişimlere izin verilir</a:t>
            </a:r>
            <a:r>
              <a:rPr lang="tr-TR" dirty="0" smtClean="0"/>
              <a:t>?</a:t>
            </a:r>
          </a:p>
          <a:p>
            <a:r>
              <a:rPr lang="tr-TR" dirty="0" smtClean="0"/>
              <a:t>Değiştirilmiş: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sayfa yazıldığında (kirli</a:t>
            </a:r>
            <a:r>
              <a:rPr lang="tr-TR" dirty="0" smtClean="0"/>
              <a:t>)</a:t>
            </a:r>
          </a:p>
          <a:p>
            <a:r>
              <a:rPr lang="tr-TR" dirty="0" smtClean="0"/>
              <a:t>Erişilen: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sayfa referans </a:t>
            </a:r>
            <a:r>
              <a:rPr lang="tr-TR" dirty="0" smtClean="0"/>
              <a:t>alındığında</a:t>
            </a:r>
          </a:p>
          <a:p>
            <a:r>
              <a:rPr lang="tr-TR" dirty="0" smtClean="0"/>
              <a:t>Önbellek </a:t>
            </a:r>
            <a:r>
              <a:rPr lang="tr-TR" dirty="0"/>
              <a:t>devre dışı </a:t>
            </a:r>
            <a:r>
              <a:rPr lang="tr-TR" dirty="0" smtClean="0"/>
              <a:t>bırakma</a:t>
            </a:r>
          </a:p>
          <a:p>
            <a:pPr lvl="1"/>
            <a:r>
              <a:rPr lang="tr-TR" dirty="0" smtClean="0"/>
              <a:t>Veri </a:t>
            </a:r>
            <a:r>
              <a:rPr lang="tr-TR" dirty="0"/>
              <a:t>tutarsızlığı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85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Sayfalama </a:t>
            </a:r>
            <a:r>
              <a:rPr lang="tr-TR" dirty="0" smtClean="0"/>
              <a:t>Uygulama Sorunları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Sanal adresten fiziksel adrese eşleme hızlı olmalıdır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Sanal </a:t>
            </a:r>
            <a:r>
              <a:rPr lang="tr-TR" dirty="0"/>
              <a:t>adres alanı büyükse, sayfa tablosu da büyük olacaktır. (32bit/64bit</a:t>
            </a:r>
            <a:r>
              <a:rPr lang="tr-TR" dirty="0" smtClean="0"/>
              <a:t>)</a:t>
            </a:r>
          </a:p>
          <a:p>
            <a:r>
              <a:rPr lang="tr-TR" dirty="0" smtClean="0"/>
              <a:t>Her sürecin bellekte </a:t>
            </a:r>
            <a:r>
              <a:rPr lang="tr-TR" dirty="0"/>
              <a:t>kendi sayfa tablosu olmalıdır.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4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Sayfalamayı Hızlandırma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Sayfa tablosunu </a:t>
            </a:r>
            <a:r>
              <a:rPr lang="tr-TR" dirty="0" smtClean="0"/>
              <a:t>yazmaçta tutmak?</a:t>
            </a:r>
          </a:p>
          <a:p>
            <a:pPr lvl="1"/>
            <a:r>
              <a:rPr lang="tr-TR" dirty="0" smtClean="0"/>
              <a:t>Süreç koşarken bellek </a:t>
            </a:r>
            <a:r>
              <a:rPr lang="tr-TR" dirty="0"/>
              <a:t>erişimi </a:t>
            </a:r>
            <a:r>
              <a:rPr lang="tr-TR" dirty="0" smtClean="0"/>
              <a:t>gerekmez</a:t>
            </a:r>
          </a:p>
          <a:p>
            <a:pPr lvl="1"/>
            <a:r>
              <a:rPr lang="tr-TR" dirty="0" smtClean="0"/>
              <a:t>Karşılanmayacak derecede pahalı</a:t>
            </a:r>
          </a:p>
          <a:p>
            <a:r>
              <a:rPr lang="tr-TR" dirty="0" smtClean="0"/>
              <a:t>Sayfa </a:t>
            </a:r>
            <a:r>
              <a:rPr lang="tr-TR" dirty="0"/>
              <a:t>tablosunu tamamen bellekte </a:t>
            </a:r>
            <a:r>
              <a:rPr lang="tr-TR" dirty="0" smtClean="0"/>
              <a:t>tutmak?</a:t>
            </a:r>
          </a:p>
          <a:p>
            <a:pPr lvl="1"/>
            <a:r>
              <a:rPr lang="tr-TR" dirty="0" smtClean="0"/>
              <a:t>Her sürecin kendi </a:t>
            </a:r>
            <a:r>
              <a:rPr lang="tr-TR" dirty="0"/>
              <a:t>sayfa tablosu </a:t>
            </a:r>
            <a:r>
              <a:rPr lang="tr-TR" dirty="0" smtClean="0"/>
              <a:t>vardır</a:t>
            </a:r>
          </a:p>
          <a:p>
            <a:pPr lvl="1"/>
            <a:r>
              <a:rPr lang="tr-TR" dirty="0" smtClean="0"/>
              <a:t>Sayfa </a:t>
            </a:r>
            <a:r>
              <a:rPr lang="tr-TR" dirty="0"/>
              <a:t>tablosu bellekte </a:t>
            </a:r>
            <a:r>
              <a:rPr lang="tr-TR" dirty="0" smtClean="0"/>
              <a:t>tutulur</a:t>
            </a:r>
          </a:p>
          <a:p>
            <a:pPr lvl="1"/>
            <a:r>
              <a:rPr lang="tr-TR" dirty="0" smtClean="0"/>
              <a:t>Mantıksal </a:t>
            </a:r>
            <a:r>
              <a:rPr lang="tr-TR" dirty="0"/>
              <a:t>bir bellek erişimi gerçekleştirmek için kaç bellek erişimi gerekir?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38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Sayfalamayı Hızlandırma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Etkili bellek erişim süresi, her </a:t>
            </a:r>
            <a:r>
              <a:rPr lang="tr-TR" dirty="0" smtClean="0"/>
              <a:t>veri/komut </a:t>
            </a:r>
            <a:r>
              <a:rPr lang="tr-TR" dirty="0"/>
              <a:t>erişimi için gereken </a:t>
            </a:r>
            <a:r>
              <a:rPr lang="tr-TR" dirty="0" smtClean="0"/>
              <a:t>süre</a:t>
            </a:r>
          </a:p>
          <a:p>
            <a:pPr lvl="1"/>
            <a:r>
              <a:rPr lang="tr-TR" dirty="0" smtClean="0"/>
              <a:t>İki </a:t>
            </a:r>
            <a:r>
              <a:rPr lang="tr-TR" dirty="0"/>
              <a:t>kez bellek erişim süresi; performansı yarı yarıya </a:t>
            </a:r>
            <a:r>
              <a:rPr lang="tr-TR" dirty="0" smtClean="0"/>
              <a:t>azaltır</a:t>
            </a:r>
          </a:p>
          <a:p>
            <a:pPr lvl="1"/>
            <a:r>
              <a:rPr lang="tr-TR" dirty="0" smtClean="0"/>
              <a:t>Sayfa </a:t>
            </a:r>
            <a:r>
              <a:rPr lang="tr-TR" dirty="0"/>
              <a:t>tablosuna erişin &amp; </a:t>
            </a:r>
            <a:r>
              <a:rPr lang="tr-TR" dirty="0" smtClean="0"/>
              <a:t>verilere/komutlara erişin</a:t>
            </a:r>
          </a:p>
          <a:p>
            <a:pPr lvl="1"/>
            <a:endParaRPr lang="tr-TR" dirty="0"/>
          </a:p>
          <a:p>
            <a:r>
              <a:rPr lang="tr-TR" dirty="0" smtClean="0"/>
              <a:t>Çözüm:</a:t>
            </a:r>
          </a:p>
          <a:p>
            <a:pPr lvl="1"/>
            <a:r>
              <a:rPr lang="tr-TR" dirty="0" smtClean="0"/>
              <a:t>İlişkili yazmaçlar (</a:t>
            </a:r>
            <a:r>
              <a:rPr lang="tr-TR" dirty="0" err="1" smtClean="0"/>
              <a:t>associative</a:t>
            </a:r>
            <a:r>
              <a:rPr lang="tr-TR" dirty="0" smtClean="0"/>
              <a:t> </a:t>
            </a:r>
            <a:r>
              <a:rPr lang="tr-TR" dirty="0" err="1" smtClean="0"/>
              <a:t>registers</a:t>
            </a:r>
            <a:r>
              <a:rPr lang="tr-TR" dirty="0" smtClean="0"/>
              <a:t>) </a:t>
            </a:r>
            <a:r>
              <a:rPr lang="tr-TR" dirty="0"/>
              <a:t>veya çeviriye bakma arabellekleri (</a:t>
            </a:r>
            <a:r>
              <a:rPr lang="tr-TR" dirty="0" err="1"/>
              <a:t>translation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-aside </a:t>
            </a:r>
            <a:r>
              <a:rPr lang="tr-TR" dirty="0" err="1" smtClean="0"/>
              <a:t>buffers</a:t>
            </a:r>
            <a:r>
              <a:rPr lang="tr-TR" dirty="0" smtClean="0"/>
              <a:t>) </a:t>
            </a:r>
            <a:r>
              <a:rPr lang="tr-TR" dirty="0"/>
              <a:t>(</a:t>
            </a:r>
            <a:r>
              <a:rPr lang="tr-TR" dirty="0" err="1"/>
              <a:t>TLB'ler</a:t>
            </a:r>
            <a:r>
              <a:rPr lang="tr-TR" dirty="0"/>
              <a:t>) adı verilen özel </a:t>
            </a:r>
            <a:r>
              <a:rPr lang="tr-TR" dirty="0" smtClean="0"/>
              <a:t>hızlı </a:t>
            </a:r>
            <a:r>
              <a:rPr lang="tr-TR" dirty="0"/>
              <a:t>arama </a:t>
            </a:r>
            <a:r>
              <a:rPr lang="tr-TR" dirty="0" smtClean="0"/>
              <a:t>yapan donanım önbelleği 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 Yapılmadığında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Eski anabilgisayar</a:t>
            </a:r>
            <a:r>
              <a:rPr lang="tr-TR" dirty="0"/>
              <a:t>, </a:t>
            </a:r>
            <a:r>
              <a:rPr lang="tr-TR" dirty="0" smtClean="0"/>
              <a:t>mini </a:t>
            </a:r>
            <a:r>
              <a:rPr lang="tr-TR" dirty="0"/>
              <a:t>bilgisayarlar, </a:t>
            </a:r>
            <a:r>
              <a:rPr lang="tr-TR" dirty="0" smtClean="0"/>
              <a:t>kişisel </a:t>
            </a:r>
            <a:r>
              <a:rPr lang="tr-TR" dirty="0"/>
              <a:t>bilgisayarlarda bellek soyutlaması yoktu</a:t>
            </a:r>
            <a:r>
              <a:rPr lang="tr-TR" dirty="0" smtClean="0"/>
              <a:t>…</a:t>
            </a:r>
          </a:p>
          <a:p>
            <a:pPr lvl="1"/>
            <a:r>
              <a:rPr lang="tr-TR" dirty="0"/>
              <a:t>MOV REGISTER1, </a:t>
            </a:r>
            <a:r>
              <a:rPr lang="tr-TR" dirty="0" smtClean="0"/>
              <a:t>1000</a:t>
            </a:r>
          </a:p>
          <a:p>
            <a:pPr lvl="1"/>
            <a:r>
              <a:rPr lang="tr-TR" dirty="0" smtClean="0"/>
              <a:t>fiziksel </a:t>
            </a:r>
            <a:r>
              <a:rPr lang="tr-TR" dirty="0"/>
              <a:t>bellek </a:t>
            </a:r>
            <a:r>
              <a:rPr lang="tr-TR" dirty="0" smtClean="0"/>
              <a:t>adresi 1000'in </a:t>
            </a:r>
            <a:r>
              <a:rPr lang="tr-TR" dirty="0"/>
              <a:t>içeriğini </a:t>
            </a:r>
            <a:r>
              <a:rPr lang="tr-TR" dirty="0" smtClean="0"/>
              <a:t>yazmaca taşır</a:t>
            </a:r>
          </a:p>
          <a:p>
            <a:r>
              <a:rPr lang="tr-TR" dirty="0" smtClean="0"/>
              <a:t>Bellekte aynı anda iki program yer alamaz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6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Translation</a:t>
            </a:r>
            <a:r>
              <a:rPr lang="tr-TR" dirty="0"/>
              <a:t> </a:t>
            </a:r>
            <a:r>
              <a:rPr lang="tr-TR" dirty="0" err="1"/>
              <a:t>Lookaside</a:t>
            </a:r>
            <a:r>
              <a:rPr lang="tr-TR" dirty="0"/>
              <a:t> </a:t>
            </a:r>
            <a:r>
              <a:rPr lang="tr-TR" dirty="0" err="1"/>
              <a:t>Buffers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Picture 6" descr="03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00263"/>
            <a:ext cx="79248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3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TLB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TLB genellikle </a:t>
            </a:r>
            <a:r>
              <a:rPr lang="tr-TR" dirty="0" err="1"/>
              <a:t>MMU'nun</a:t>
            </a:r>
            <a:r>
              <a:rPr lang="tr-TR" dirty="0"/>
              <a:t> içindedir ve az sayıda </a:t>
            </a:r>
            <a:r>
              <a:rPr lang="tr-TR" dirty="0" smtClean="0"/>
              <a:t>elemandan oluşur</a:t>
            </a:r>
          </a:p>
          <a:p>
            <a:r>
              <a:rPr lang="tr-TR" dirty="0" smtClean="0"/>
              <a:t>Sanal </a:t>
            </a:r>
            <a:r>
              <a:rPr lang="tr-TR" dirty="0"/>
              <a:t>bir adres </a:t>
            </a:r>
            <a:r>
              <a:rPr lang="tr-TR" dirty="0" smtClean="0"/>
              <a:t>alındığında</a:t>
            </a:r>
          </a:p>
          <a:p>
            <a:pPr lvl="1"/>
            <a:r>
              <a:rPr lang="tr-TR" dirty="0" smtClean="0"/>
              <a:t>MMU öncelikle </a:t>
            </a:r>
            <a:r>
              <a:rPr lang="tr-TR" dirty="0"/>
              <a:t>sanal </a:t>
            </a:r>
            <a:r>
              <a:rPr lang="tr-TR" dirty="0" smtClean="0"/>
              <a:t>sayfa numarasının </a:t>
            </a:r>
            <a:r>
              <a:rPr lang="tr-TR" dirty="0" err="1"/>
              <a:t>TLB'de</a:t>
            </a:r>
            <a:r>
              <a:rPr lang="tr-TR" dirty="0"/>
              <a:t> olup olmadığını kontrol </a:t>
            </a:r>
            <a:r>
              <a:rPr lang="tr-TR" dirty="0" smtClean="0"/>
              <a:t>eder</a:t>
            </a:r>
          </a:p>
          <a:p>
            <a:pPr lvl="1"/>
            <a:r>
              <a:rPr lang="tr-TR" dirty="0" err="1" smtClean="0"/>
              <a:t>TLB’de</a:t>
            </a:r>
            <a:r>
              <a:rPr lang="tr-TR" dirty="0" smtClean="0"/>
              <a:t> ise, </a:t>
            </a:r>
            <a:r>
              <a:rPr lang="tr-TR" dirty="0"/>
              <a:t>sayfa tablosunu ziyaret etmeye gerek </a:t>
            </a:r>
            <a:r>
              <a:rPr lang="tr-TR" dirty="0" smtClean="0"/>
              <a:t>yok</a:t>
            </a:r>
          </a:p>
          <a:p>
            <a:pPr lvl="1"/>
            <a:r>
              <a:rPr lang="tr-TR" dirty="0" smtClean="0"/>
              <a:t>değilse</a:t>
            </a:r>
            <a:r>
              <a:rPr lang="tr-TR" dirty="0"/>
              <a:t>, </a:t>
            </a:r>
            <a:r>
              <a:rPr lang="tr-TR" dirty="0" err="1"/>
              <a:t>TLB'den</a:t>
            </a:r>
            <a:r>
              <a:rPr lang="tr-TR" dirty="0"/>
              <a:t> bir </a:t>
            </a:r>
            <a:r>
              <a:rPr lang="tr-TR" dirty="0" smtClean="0"/>
              <a:t>elemanı çıkarır </a:t>
            </a:r>
            <a:r>
              <a:rPr lang="tr-TR" dirty="0"/>
              <a:t>ve </a:t>
            </a:r>
            <a:r>
              <a:rPr lang="tr-TR" dirty="0" smtClean="0"/>
              <a:t>yeni elemanı sayfa tablosunda bir eleman ile değiştirir.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3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TLB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RISC </a:t>
            </a:r>
            <a:r>
              <a:rPr lang="tr-TR" dirty="0"/>
              <a:t>makineleri </a:t>
            </a:r>
            <a:r>
              <a:rPr lang="tr-TR" dirty="0" err="1" smtClean="0"/>
              <a:t>TLB'yi</a:t>
            </a:r>
            <a:r>
              <a:rPr lang="tr-TR" dirty="0" smtClean="0"/>
              <a:t> </a:t>
            </a:r>
            <a:r>
              <a:rPr lang="tr-TR" dirty="0"/>
              <a:t>yazılımda </a:t>
            </a:r>
            <a:r>
              <a:rPr lang="tr-TR" dirty="0" smtClean="0"/>
              <a:t>yönetir</a:t>
            </a:r>
          </a:p>
          <a:p>
            <a:r>
              <a:rPr lang="tr-TR" dirty="0" smtClean="0"/>
              <a:t>TLB hatası MMU </a:t>
            </a:r>
            <a:r>
              <a:rPr lang="tr-TR" dirty="0"/>
              <a:t>donanımı yerine işletim sistemi tarafından </a:t>
            </a:r>
            <a:r>
              <a:rPr lang="tr-TR" dirty="0" smtClean="0"/>
              <a:t>işlenir</a:t>
            </a:r>
          </a:p>
          <a:p>
            <a:r>
              <a:rPr lang="tr-TR" dirty="0" err="1" smtClean="0"/>
              <a:t>MMU'da</a:t>
            </a:r>
            <a:r>
              <a:rPr lang="tr-TR" dirty="0" smtClean="0"/>
              <a:t> </a:t>
            </a:r>
            <a:r>
              <a:rPr lang="tr-TR" dirty="0"/>
              <a:t>daha az donanım </a:t>
            </a:r>
            <a:r>
              <a:rPr lang="tr-TR" dirty="0" smtClean="0"/>
              <a:t>ihtiyacı ve </a:t>
            </a:r>
            <a:r>
              <a:rPr lang="tr-TR" dirty="0"/>
              <a:t>OK </a:t>
            </a:r>
            <a:r>
              <a:rPr lang="tr-TR" dirty="0" smtClean="0"/>
              <a:t>performansı</a:t>
            </a:r>
          </a:p>
          <a:p>
            <a:r>
              <a:rPr lang="tr-TR" dirty="0" smtClean="0"/>
              <a:t>Yazılım</a:t>
            </a:r>
            <a:r>
              <a:rPr lang="tr-TR" dirty="0"/>
              <a:t>, hangi sayfaların </a:t>
            </a:r>
            <a:r>
              <a:rPr lang="tr-TR" dirty="0" err="1"/>
              <a:t>TLB'ye</a:t>
            </a:r>
            <a:r>
              <a:rPr lang="tr-TR" dirty="0"/>
              <a:t> önceden yükleneceğini anlayabilir (</a:t>
            </a:r>
            <a:r>
              <a:rPr lang="tr-TR" dirty="0" err="1"/>
              <a:t>örn</a:t>
            </a:r>
            <a:r>
              <a:rPr lang="tr-TR" dirty="0"/>
              <a:t>. İstemci isteğinden sonra sunucuyu yükle</a:t>
            </a:r>
            <a:r>
              <a:rPr lang="tr-TR" dirty="0" smtClean="0"/>
              <a:t>)</a:t>
            </a:r>
          </a:p>
          <a:p>
            <a:r>
              <a:rPr lang="tr-TR" dirty="0" smtClean="0"/>
              <a:t>Sık </a:t>
            </a:r>
            <a:r>
              <a:rPr lang="tr-TR" dirty="0"/>
              <a:t>kullanılan sayfaların önbelleğini tutar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Etkili Erişim Süresi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İlişkili Arama =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tr-TR" dirty="0" smtClean="0"/>
              <a:t> </a:t>
            </a:r>
            <a:r>
              <a:rPr lang="tr-TR" dirty="0"/>
              <a:t>zaman birimi; </a:t>
            </a:r>
            <a:endParaRPr lang="tr-TR" dirty="0" smtClean="0"/>
          </a:p>
          <a:p>
            <a:r>
              <a:rPr lang="tr-TR" dirty="0" smtClean="0"/>
              <a:t>bellek çevrim (</a:t>
            </a:r>
            <a:r>
              <a:rPr lang="tr-TR" dirty="0" err="1" smtClean="0"/>
              <a:t>cycle</a:t>
            </a:r>
            <a:r>
              <a:rPr lang="tr-TR" dirty="0" smtClean="0"/>
              <a:t>) </a:t>
            </a:r>
            <a:r>
              <a:rPr lang="tr-TR" dirty="0"/>
              <a:t>süresi = </a:t>
            </a:r>
            <a:r>
              <a:rPr lang="tr-TR" i="1" dirty="0"/>
              <a:t>t</a:t>
            </a:r>
            <a:r>
              <a:rPr lang="tr-TR" dirty="0"/>
              <a:t> zaman birimi; </a:t>
            </a:r>
            <a:endParaRPr lang="tr-TR" dirty="0" smtClean="0"/>
          </a:p>
          <a:p>
            <a:r>
              <a:rPr lang="tr-TR" dirty="0" smtClean="0"/>
              <a:t>İsabet </a:t>
            </a:r>
            <a:r>
              <a:rPr lang="tr-TR" dirty="0"/>
              <a:t>oranı =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</a:p>
          <a:p>
            <a:r>
              <a:rPr lang="tr-TR" dirty="0" smtClean="0"/>
              <a:t>Etkili </a:t>
            </a:r>
            <a:r>
              <a:rPr lang="tr-TR" dirty="0"/>
              <a:t>Erişim Süresi </a:t>
            </a:r>
          </a:p>
          <a:p>
            <a:pPr lvl="1"/>
            <a:r>
              <a:rPr lang="tr-TR" dirty="0" smtClean="0"/>
              <a:t>EES </a:t>
            </a:r>
            <a:r>
              <a:rPr lang="tr-TR" dirty="0"/>
              <a:t>= (t +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tr-TR" dirty="0" smtClean="0"/>
              <a:t>)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tr-TR" dirty="0" smtClean="0"/>
              <a:t> </a:t>
            </a:r>
            <a:r>
              <a:rPr lang="tr-TR" dirty="0"/>
              <a:t>+ (2</a:t>
            </a:r>
            <a:r>
              <a:rPr lang="tr-TR" i="1" dirty="0"/>
              <a:t>t</a:t>
            </a:r>
            <a:r>
              <a:rPr lang="tr-TR" dirty="0"/>
              <a:t> +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tr-TR" dirty="0" smtClean="0"/>
              <a:t>)(</a:t>
            </a:r>
            <a:r>
              <a:rPr lang="tr-TR" dirty="0"/>
              <a:t>1 –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tr-TR" dirty="0" smtClean="0"/>
              <a:t>) = </a:t>
            </a:r>
            <a:r>
              <a:rPr lang="tr-TR" dirty="0"/>
              <a:t>2</a:t>
            </a:r>
            <a:r>
              <a:rPr lang="tr-TR" i="1" dirty="0"/>
              <a:t>t</a:t>
            </a:r>
            <a:r>
              <a:rPr lang="tr-TR" dirty="0"/>
              <a:t> +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tr-TR" dirty="0" smtClean="0"/>
              <a:t> </a:t>
            </a:r>
            <a:r>
              <a:rPr lang="tr-TR" dirty="0"/>
              <a:t>– </a:t>
            </a:r>
            <a:r>
              <a:rPr lang="tr-TR" dirty="0" smtClean="0"/>
              <a:t>t</a:t>
            </a:r>
            <a:r>
              <a:rPr lang="en-US" altLang="zh-CN" dirty="0">
                <a:sym typeface="Symbol" panose="05050102010706020507" pitchFamily="18" charset="2"/>
              </a:rPr>
              <a:t> </a:t>
            </a:r>
            <a:r>
              <a:rPr lang="tr-TR" dirty="0" smtClean="0"/>
              <a:t> 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tr-TR" dirty="0" smtClean="0"/>
              <a:t>(</a:t>
            </a:r>
            <a:r>
              <a:rPr lang="tr-TR" dirty="0"/>
              <a:t>20 </a:t>
            </a:r>
            <a:r>
              <a:rPr lang="tr-TR" dirty="0" err="1"/>
              <a:t>ns</a:t>
            </a:r>
            <a:r>
              <a:rPr lang="tr-TR" dirty="0"/>
              <a:t>), </a:t>
            </a:r>
            <a:r>
              <a:rPr lang="tr-TR" i="1" dirty="0"/>
              <a:t>t</a:t>
            </a:r>
            <a:r>
              <a:rPr lang="tr-TR" dirty="0"/>
              <a:t>(100 </a:t>
            </a:r>
            <a:r>
              <a:rPr lang="tr-TR" dirty="0" err="1"/>
              <a:t>ns</a:t>
            </a:r>
            <a:r>
              <a:rPr lang="tr-TR" dirty="0"/>
              <a:t>), </a:t>
            </a:r>
            <a:r>
              <a:rPr lang="en-US" altLang="zh-CN" dirty="0">
                <a:sym typeface="Symbol" panose="05050102010706020507" pitchFamily="18" charset="2"/>
              </a:rPr>
              <a:t> </a:t>
            </a:r>
            <a:r>
              <a:rPr lang="tr-TR" dirty="0" smtClean="0"/>
              <a:t>1</a:t>
            </a:r>
            <a:r>
              <a:rPr lang="tr-TR" dirty="0"/>
              <a:t>(%80), </a:t>
            </a:r>
            <a:r>
              <a:rPr lang="en-US" altLang="zh-CN" dirty="0">
                <a:sym typeface="Symbol" panose="05050102010706020507" pitchFamily="18" charset="2"/>
              </a:rPr>
              <a:t> </a:t>
            </a:r>
            <a:r>
              <a:rPr lang="tr-TR" dirty="0" smtClean="0"/>
              <a:t>2</a:t>
            </a:r>
            <a:r>
              <a:rPr lang="tr-TR" dirty="0"/>
              <a:t>(%98) ise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TLB hit: </a:t>
            </a:r>
            <a:r>
              <a:rPr lang="tr-TR" dirty="0"/>
              <a:t>20+100=120 </a:t>
            </a:r>
            <a:r>
              <a:rPr lang="tr-TR" dirty="0" err="1" smtClean="0"/>
              <a:t>ns</a:t>
            </a:r>
            <a:endParaRPr lang="tr-TR" dirty="0" smtClean="0"/>
          </a:p>
          <a:p>
            <a:pPr lvl="1"/>
            <a:r>
              <a:rPr lang="tr-TR" dirty="0" smtClean="0"/>
              <a:t>TLB </a:t>
            </a:r>
            <a:r>
              <a:rPr lang="tr-TR" dirty="0" err="1" smtClean="0"/>
              <a:t>miss</a:t>
            </a:r>
            <a:r>
              <a:rPr lang="tr-TR" dirty="0" smtClean="0"/>
              <a:t>: </a:t>
            </a:r>
            <a:r>
              <a:rPr lang="tr-TR" dirty="0"/>
              <a:t>20+100+100=220 </a:t>
            </a:r>
            <a:r>
              <a:rPr lang="tr-TR" dirty="0" err="1" smtClean="0"/>
              <a:t>ns</a:t>
            </a:r>
            <a:endParaRPr lang="tr-TR" dirty="0" smtClean="0"/>
          </a:p>
          <a:p>
            <a:pPr lvl="1"/>
            <a:r>
              <a:rPr lang="tr-TR" dirty="0" smtClean="0"/>
              <a:t>EES1 </a:t>
            </a:r>
            <a:r>
              <a:rPr lang="tr-TR" dirty="0"/>
              <a:t>= 120*0,8 + 220 * 0,2 = 140 </a:t>
            </a:r>
            <a:r>
              <a:rPr lang="tr-TR" dirty="0" err="1" smtClean="0"/>
              <a:t>ns</a:t>
            </a:r>
            <a:endParaRPr lang="tr-TR" dirty="0" smtClean="0"/>
          </a:p>
          <a:p>
            <a:pPr lvl="1"/>
            <a:r>
              <a:rPr lang="tr-TR" dirty="0" smtClean="0"/>
              <a:t>EES2 </a:t>
            </a:r>
            <a:r>
              <a:rPr lang="tr-TR" dirty="0"/>
              <a:t>= 120*0,98 + 220 * 0,02 = 122 </a:t>
            </a:r>
            <a:r>
              <a:rPr lang="tr-TR" dirty="0" err="1"/>
              <a:t>ns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0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Büyük Bellek için 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Adres alanı: </a:t>
            </a:r>
            <a:r>
              <a:rPr lang="tr-TR" dirty="0" smtClean="0"/>
              <a:t>32 bit</a:t>
            </a:r>
          </a:p>
          <a:p>
            <a:r>
              <a:rPr lang="tr-TR" dirty="0" smtClean="0"/>
              <a:t>Sayfa </a:t>
            </a:r>
            <a:r>
              <a:rPr lang="tr-TR" dirty="0"/>
              <a:t>boyutu: </a:t>
            </a:r>
            <a:r>
              <a:rPr lang="tr-TR" dirty="0" smtClean="0"/>
              <a:t>4 KB</a:t>
            </a:r>
          </a:p>
          <a:p>
            <a:r>
              <a:rPr lang="tr-TR" dirty="0" smtClean="0"/>
              <a:t>Sayfa </a:t>
            </a:r>
            <a:r>
              <a:rPr lang="tr-TR" dirty="0"/>
              <a:t>Numaraları: 20 bit, 1 milyon </a:t>
            </a:r>
            <a:r>
              <a:rPr lang="tr-TR" dirty="0" smtClean="0"/>
              <a:t>sayfa</a:t>
            </a:r>
          </a:p>
          <a:p>
            <a:r>
              <a:rPr lang="tr-TR" dirty="0" smtClean="0"/>
              <a:t>Sayfa eleman başına </a:t>
            </a:r>
            <a:r>
              <a:rPr lang="tr-TR" dirty="0"/>
              <a:t>32 bit, </a:t>
            </a:r>
            <a:r>
              <a:rPr lang="tr-TR" dirty="0" smtClean="0"/>
              <a:t>sayfa </a:t>
            </a:r>
            <a:r>
              <a:rPr lang="tr-TR" dirty="0"/>
              <a:t>tablosunu </a:t>
            </a:r>
            <a:r>
              <a:rPr lang="tr-TR" dirty="0" smtClean="0"/>
              <a:t>tutmak için </a:t>
            </a:r>
            <a:r>
              <a:rPr lang="tr-TR" dirty="0"/>
              <a:t>4 </a:t>
            </a:r>
            <a:r>
              <a:rPr lang="tr-TR" dirty="0" smtClean="0"/>
              <a:t>MB</a:t>
            </a:r>
          </a:p>
          <a:p>
            <a:r>
              <a:rPr lang="tr-TR" dirty="0" smtClean="0"/>
              <a:t>64 bit sistem için?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Seviye 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32 bit </a:t>
            </a:r>
            <a:r>
              <a:rPr lang="tr-TR" dirty="0"/>
              <a:t>sanal bellek üç bölüme </a:t>
            </a:r>
            <a:r>
              <a:rPr lang="tr-TR" dirty="0" smtClean="0"/>
              <a:t>ayrılmıştır</a:t>
            </a:r>
          </a:p>
          <a:p>
            <a:pPr lvl="1"/>
            <a:r>
              <a:rPr lang="tr-TR" dirty="0" smtClean="0"/>
              <a:t>10 bit </a:t>
            </a:r>
            <a:r>
              <a:rPr lang="tr-TR" dirty="0"/>
              <a:t>PT1, </a:t>
            </a:r>
            <a:r>
              <a:rPr lang="tr-TR" dirty="0" smtClean="0"/>
              <a:t>10 bit </a:t>
            </a:r>
            <a:r>
              <a:rPr lang="tr-TR" dirty="0"/>
              <a:t>PT2, </a:t>
            </a:r>
            <a:r>
              <a:rPr lang="tr-TR" dirty="0" smtClean="0"/>
              <a:t>12 bit ofset</a:t>
            </a:r>
          </a:p>
          <a:p>
            <a:r>
              <a:rPr lang="tr-TR" dirty="0" smtClean="0"/>
              <a:t>Çoklu seviye sayfa tablosu</a:t>
            </a:r>
          </a:p>
          <a:p>
            <a:pPr lvl="1"/>
            <a:r>
              <a:rPr lang="tr-TR" dirty="0" smtClean="0"/>
              <a:t>Tüm </a:t>
            </a:r>
            <a:r>
              <a:rPr lang="tr-TR" dirty="0"/>
              <a:t>sayfa </a:t>
            </a:r>
            <a:r>
              <a:rPr lang="tr-TR" dirty="0" smtClean="0"/>
              <a:t>tablolarını daima bellekte tutmak gerekmez</a:t>
            </a:r>
          </a:p>
          <a:p>
            <a:pPr lvl="1"/>
            <a:r>
              <a:rPr lang="tr-TR" dirty="0" smtClean="0"/>
              <a:t>Sayfa </a:t>
            </a:r>
            <a:r>
              <a:rPr lang="tr-TR" dirty="0"/>
              <a:t>tabloları da sayfalarda </a:t>
            </a:r>
            <a:r>
              <a:rPr lang="tr-TR" dirty="0" smtClean="0"/>
              <a:t>saklanır</a:t>
            </a:r>
          </a:p>
          <a:p>
            <a:pPr lvl="1"/>
            <a:r>
              <a:rPr lang="tr-TR" dirty="0" smtClean="0"/>
              <a:t>Örnek</a:t>
            </a:r>
            <a:r>
              <a:rPr lang="tr-TR" dirty="0"/>
              <a:t>: bir </a:t>
            </a:r>
            <a:r>
              <a:rPr lang="tr-TR" dirty="0" smtClean="0"/>
              <a:t>program </a:t>
            </a:r>
            <a:r>
              <a:rPr lang="tr-TR" dirty="0"/>
              <a:t>4G adres </a:t>
            </a:r>
            <a:r>
              <a:rPr lang="tr-TR" dirty="0" smtClean="0"/>
              <a:t>alanına sahiptir, koşmak için </a:t>
            </a:r>
            <a:r>
              <a:rPr lang="tr-TR" dirty="0"/>
              <a:t>12M'ye </a:t>
            </a:r>
            <a:r>
              <a:rPr lang="tr-TR" dirty="0" smtClean="0"/>
              <a:t>ihtiyaç duyar: </a:t>
            </a:r>
            <a:r>
              <a:rPr lang="tr-TR" dirty="0"/>
              <a:t>4M </a:t>
            </a:r>
            <a:r>
              <a:rPr lang="tr-TR" dirty="0" smtClean="0"/>
              <a:t>kod</a:t>
            </a:r>
            <a:r>
              <a:rPr lang="tr-TR" dirty="0"/>
              <a:t>,</a:t>
            </a:r>
            <a:r>
              <a:rPr lang="tr-TR" dirty="0" smtClean="0"/>
              <a:t> 4M veri, 4M yığın için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Seviye 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Both"/>
            </a:pPr>
            <a:r>
              <a:rPr lang="tr-TR" dirty="0" smtClean="0"/>
              <a:t>İki </a:t>
            </a:r>
            <a:r>
              <a:rPr lang="tr-TR" dirty="0"/>
              <a:t>sayfa tablo alanına sahip 32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bitlik </a:t>
            </a:r>
            <a:r>
              <a:rPr lang="tr-TR" dirty="0"/>
              <a:t>bir adres.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b) İki seviyeli sayfa tabloları.</a:t>
            </a:r>
          </a:p>
        </p:txBody>
      </p:sp>
      <p:pic>
        <p:nvPicPr>
          <p:cNvPr id="4" name="Picture 6" descr="03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863" y="1261546"/>
            <a:ext cx="5245463" cy="538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7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Seviye Sayfa Tablosunun Kullanımı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Sayfa tablosunun en üst düzeyi şunları içerir</a:t>
            </a:r>
            <a:r>
              <a:rPr lang="tr-TR" dirty="0" smtClean="0"/>
              <a:t>:</a:t>
            </a:r>
          </a:p>
          <a:p>
            <a:r>
              <a:rPr lang="tr-TR" dirty="0" smtClean="0"/>
              <a:t>Giriş </a:t>
            </a:r>
            <a:r>
              <a:rPr lang="tr-TR" dirty="0"/>
              <a:t>0, program metni için sayfalara işaret </a:t>
            </a:r>
            <a:r>
              <a:rPr lang="tr-TR" dirty="0" smtClean="0"/>
              <a:t>eder</a:t>
            </a:r>
          </a:p>
          <a:p>
            <a:r>
              <a:rPr lang="tr-TR" dirty="0" smtClean="0"/>
              <a:t>Giriş </a:t>
            </a:r>
            <a:r>
              <a:rPr lang="tr-TR" dirty="0"/>
              <a:t>1, veriler için sayfalara işaret </a:t>
            </a:r>
            <a:r>
              <a:rPr lang="tr-TR" dirty="0" smtClean="0"/>
              <a:t>eder</a:t>
            </a:r>
          </a:p>
          <a:p>
            <a:r>
              <a:rPr lang="tr-TR" dirty="0" smtClean="0"/>
              <a:t>Giriş </a:t>
            </a:r>
            <a:r>
              <a:rPr lang="tr-TR" dirty="0"/>
              <a:t>1023 yığın için sayfalara işaret ediyor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Seviye Sayfa Tablosunun Kullanımı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Çok düzeyli sayfa tablosu 32 bit bellek için </a:t>
            </a:r>
            <a:r>
              <a:rPr lang="tr-TR" dirty="0" smtClean="0"/>
              <a:t>çalışır</a:t>
            </a:r>
          </a:p>
          <a:p>
            <a:r>
              <a:rPr lang="tr-TR" dirty="0" smtClean="0"/>
              <a:t>64 </a:t>
            </a:r>
            <a:r>
              <a:rPr lang="tr-TR" dirty="0"/>
              <a:t>bit bellek için </a:t>
            </a:r>
            <a:r>
              <a:rPr lang="tr-TR" dirty="0" smtClean="0"/>
              <a:t>çalışmıyor</a:t>
            </a:r>
          </a:p>
          <a:p>
            <a:r>
              <a:rPr lang="tr-TR" dirty="0" smtClean="0"/>
              <a:t>2*64 </a:t>
            </a:r>
            <a:r>
              <a:rPr lang="tr-TR" dirty="0"/>
              <a:t>bayt ve 4 KB sayfa =&gt; sayfa tablosunda 2*52 </a:t>
            </a:r>
            <a:r>
              <a:rPr lang="tr-TR" dirty="0" smtClean="0"/>
              <a:t>giriş</a:t>
            </a:r>
          </a:p>
          <a:p>
            <a:r>
              <a:rPr lang="tr-TR" dirty="0" smtClean="0"/>
              <a:t>Her </a:t>
            </a:r>
            <a:r>
              <a:rPr lang="tr-TR" dirty="0"/>
              <a:t>giriş 8 bayt ise=&gt; sayfa tablosu için 30 milyon </a:t>
            </a:r>
            <a:r>
              <a:rPr lang="tr-TR" dirty="0" smtClean="0"/>
              <a:t>GB</a:t>
            </a:r>
          </a:p>
          <a:p>
            <a:r>
              <a:rPr lang="tr-TR" dirty="0" smtClean="0"/>
              <a:t>Yeni </a:t>
            </a:r>
            <a:r>
              <a:rPr lang="tr-TR" dirty="0"/>
              <a:t>bir çözüme ihtiyaç var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60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Ters Sayfa Tablosu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"Ters" tabloda (gerçek) sayfa çerçevesi başına bir giriş </a:t>
            </a:r>
            <a:r>
              <a:rPr lang="tr-TR" dirty="0" smtClean="0"/>
              <a:t>tutun</a:t>
            </a:r>
          </a:p>
          <a:p>
            <a:r>
              <a:rPr lang="tr-TR" dirty="0" smtClean="0"/>
              <a:t>Girişler</a:t>
            </a:r>
            <a:r>
              <a:rPr lang="tr-TR" dirty="0"/>
              <a:t>, sayfa çerçevesiyle ilişkili (süreç, sanal sayfa) takibini </a:t>
            </a:r>
            <a:r>
              <a:rPr lang="tr-TR" dirty="0" smtClean="0"/>
              <a:t>yapar</a:t>
            </a:r>
          </a:p>
          <a:p>
            <a:r>
              <a:rPr lang="tr-TR" dirty="0" smtClean="0"/>
              <a:t>Her </a:t>
            </a:r>
            <a:r>
              <a:rPr lang="tr-TR" dirty="0"/>
              <a:t>bellek referansı için (</a:t>
            </a:r>
            <a:r>
              <a:rPr lang="tr-TR" dirty="0" err="1"/>
              <a:t>n,p</a:t>
            </a:r>
            <a:r>
              <a:rPr lang="tr-TR" dirty="0"/>
              <a:t>) ile ilişkili çerçeveyi bulma ihtiyacı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5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 Yapılmadığında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İşletim </a:t>
            </a:r>
            <a:r>
              <a:rPr lang="tr-TR" dirty="0"/>
              <a:t>sistemi ve bir </a:t>
            </a:r>
            <a:r>
              <a:rPr lang="tr-TR" dirty="0" smtClean="0"/>
              <a:t>süreç ile belleğin düzenlenmesi</a:t>
            </a:r>
            <a:endParaRPr lang="tr-TR" dirty="0"/>
          </a:p>
        </p:txBody>
      </p:sp>
      <p:pic>
        <p:nvPicPr>
          <p:cNvPr id="4" name="Picture 6" descr="03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7" y="2552791"/>
            <a:ext cx="7642225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1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Ters Sayfa Tablosu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 bellek </a:t>
            </a:r>
            <a:r>
              <a:rPr lang="tr-TR" dirty="0" smtClean="0"/>
              <a:t>erişiminde sayfa çerçevelerini arar</a:t>
            </a:r>
          </a:p>
          <a:p>
            <a:r>
              <a:rPr lang="tr-TR" dirty="0" smtClean="0"/>
              <a:t>Bu </a:t>
            </a:r>
            <a:r>
              <a:rPr lang="tr-TR" dirty="0"/>
              <a:t>verimli bir şekilde nasıl yapılır</a:t>
            </a:r>
            <a:r>
              <a:rPr lang="tr-TR" dirty="0" smtClean="0"/>
              <a:t>?</a:t>
            </a:r>
          </a:p>
          <a:p>
            <a:pPr lvl="1"/>
            <a:r>
              <a:rPr lang="tr-TR" dirty="0" smtClean="0"/>
              <a:t>Yoğun </a:t>
            </a:r>
            <a:r>
              <a:rPr lang="tr-TR" dirty="0"/>
              <a:t>olarak kullanılan çerçeveleri </a:t>
            </a:r>
            <a:r>
              <a:rPr lang="tr-TR" dirty="0" err="1"/>
              <a:t>TLB'de</a:t>
            </a:r>
            <a:r>
              <a:rPr lang="tr-TR" dirty="0"/>
              <a:t> </a:t>
            </a:r>
            <a:r>
              <a:rPr lang="tr-TR" dirty="0" smtClean="0"/>
              <a:t>tut</a:t>
            </a:r>
          </a:p>
          <a:p>
            <a:pPr lvl="1"/>
            <a:r>
              <a:rPr lang="tr-TR" dirty="0" smtClean="0"/>
              <a:t>Eksikse</a:t>
            </a:r>
            <a:r>
              <a:rPr lang="tr-TR" dirty="0"/>
              <a:t>, sanal sayfadan çerçeveye eşlemeyi bulmak için </a:t>
            </a:r>
            <a:r>
              <a:rPr lang="tr-TR" dirty="0" smtClean="0"/>
              <a:t>ilişkisel </a:t>
            </a:r>
            <a:r>
              <a:rPr lang="tr-TR" dirty="0"/>
              <a:t>aramayı </a:t>
            </a:r>
            <a:r>
              <a:rPr lang="tr-TR" dirty="0" smtClean="0"/>
              <a:t>kullanabilir</a:t>
            </a:r>
          </a:p>
          <a:p>
            <a:pPr lvl="1"/>
            <a:r>
              <a:rPr lang="tr-TR" dirty="0" err="1" smtClean="0"/>
              <a:t>hash</a:t>
            </a:r>
            <a:r>
              <a:rPr lang="tr-TR" dirty="0" smtClean="0"/>
              <a:t> tablo kullan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5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Ters Sayfa Tablosu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Sanal adres alanları fiziksel bellekten çok daha büyük </a:t>
            </a:r>
            <a:r>
              <a:rPr lang="tr-TR" dirty="0" smtClean="0"/>
              <a:t>olduğunda</a:t>
            </a:r>
          </a:p>
          <a:p>
            <a:r>
              <a:rPr lang="tr-TR" dirty="0" smtClean="0"/>
              <a:t>Ters </a:t>
            </a:r>
            <a:r>
              <a:rPr lang="tr-TR" dirty="0"/>
              <a:t>sayfa tablosu: </a:t>
            </a:r>
            <a:r>
              <a:rPr lang="tr-TR" dirty="0" smtClean="0"/>
              <a:t>sayfa </a:t>
            </a:r>
            <a:r>
              <a:rPr lang="tr-TR" dirty="0"/>
              <a:t>yerine sayfa çerçevesi başına </a:t>
            </a:r>
            <a:r>
              <a:rPr lang="tr-TR" dirty="0" smtClean="0"/>
              <a:t>eleman</a:t>
            </a:r>
          </a:p>
          <a:p>
            <a:r>
              <a:rPr lang="tr-TR" dirty="0" smtClean="0"/>
              <a:t>Arama </a:t>
            </a:r>
            <a:r>
              <a:rPr lang="tr-TR" dirty="0"/>
              <a:t>çok daha </a:t>
            </a:r>
            <a:r>
              <a:rPr lang="tr-TR" dirty="0" smtClean="0"/>
              <a:t>zor</a:t>
            </a:r>
          </a:p>
          <a:p>
            <a:pPr lvl="1"/>
            <a:r>
              <a:rPr lang="tr-TR" dirty="0" smtClean="0"/>
              <a:t>TLB</a:t>
            </a:r>
          </a:p>
          <a:p>
            <a:pPr lvl="1"/>
            <a:r>
              <a:rPr lang="tr-TR" dirty="0" err="1" smtClean="0"/>
              <a:t>Hash</a:t>
            </a:r>
            <a:endParaRPr lang="tr-TR" dirty="0" smtClean="0"/>
          </a:p>
          <a:p>
            <a:r>
              <a:rPr lang="tr-TR" dirty="0" smtClean="0"/>
              <a:t>Ters </a:t>
            </a:r>
            <a:r>
              <a:rPr lang="tr-TR" dirty="0"/>
              <a:t>sayfa tablosu 64 bit </a:t>
            </a:r>
            <a:r>
              <a:rPr lang="tr-TR" dirty="0" smtClean="0"/>
              <a:t>sistemlerde yaygındır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5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Geleneksel ve Test 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Picture 6" descr="03-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242" y="1825625"/>
            <a:ext cx="7995515" cy="3876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8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Sayfa Değiştirme Algoritmaları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Optimum </a:t>
            </a:r>
            <a:r>
              <a:rPr lang="tr-TR" dirty="0" smtClean="0"/>
              <a:t>(optimal)</a:t>
            </a:r>
          </a:p>
          <a:p>
            <a:r>
              <a:rPr lang="tr-TR" dirty="0" smtClean="0"/>
              <a:t>Yakın </a:t>
            </a:r>
            <a:r>
              <a:rPr lang="tr-TR" dirty="0"/>
              <a:t>zamanda kullanılmayan </a:t>
            </a:r>
            <a:r>
              <a:rPr lang="tr-TR" dirty="0" smtClean="0"/>
              <a:t>(not </a:t>
            </a:r>
            <a:r>
              <a:rPr lang="tr-TR" dirty="0" err="1" smtClean="0"/>
              <a:t>recently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)</a:t>
            </a:r>
          </a:p>
          <a:p>
            <a:r>
              <a:rPr lang="tr-TR" dirty="0" smtClean="0"/>
              <a:t>İlk </a:t>
            </a:r>
            <a:r>
              <a:rPr lang="tr-TR" dirty="0"/>
              <a:t>Giren İlk Çıkar </a:t>
            </a:r>
            <a:r>
              <a:rPr lang="tr-TR" dirty="0" smtClean="0"/>
              <a:t>(</a:t>
            </a:r>
            <a:r>
              <a:rPr lang="tr-TR" dirty="0" err="1" smtClean="0"/>
              <a:t>first</a:t>
            </a:r>
            <a:r>
              <a:rPr lang="tr-TR" dirty="0" smtClean="0"/>
              <a:t>-in </a:t>
            </a:r>
            <a:r>
              <a:rPr lang="tr-TR" dirty="0" err="1" smtClean="0"/>
              <a:t>first-out</a:t>
            </a:r>
            <a:r>
              <a:rPr lang="tr-TR" dirty="0" smtClean="0"/>
              <a:t>)</a:t>
            </a:r>
          </a:p>
          <a:p>
            <a:r>
              <a:rPr lang="tr-TR" dirty="0" smtClean="0"/>
              <a:t>İkinci </a:t>
            </a:r>
            <a:r>
              <a:rPr lang="tr-TR" dirty="0"/>
              <a:t>şans </a:t>
            </a:r>
            <a:r>
              <a:rPr lang="tr-TR" dirty="0" smtClean="0"/>
              <a:t>(</a:t>
            </a:r>
            <a:r>
              <a:rPr lang="tr-TR" dirty="0" err="1" smtClean="0"/>
              <a:t>second</a:t>
            </a:r>
            <a:r>
              <a:rPr lang="tr-TR" dirty="0" smtClean="0"/>
              <a:t> </a:t>
            </a:r>
            <a:r>
              <a:rPr lang="tr-TR" dirty="0" err="1" smtClean="0"/>
              <a:t>chance</a:t>
            </a:r>
            <a:r>
              <a:rPr lang="tr-TR" dirty="0" smtClean="0"/>
              <a:t>)</a:t>
            </a:r>
          </a:p>
          <a:p>
            <a:r>
              <a:rPr lang="tr-TR" dirty="0" smtClean="0"/>
              <a:t>Saat (</a:t>
            </a:r>
            <a:r>
              <a:rPr lang="tr-TR" dirty="0" err="1" smtClean="0"/>
              <a:t>clock</a:t>
            </a:r>
            <a:r>
              <a:rPr lang="tr-TR" dirty="0" smtClean="0"/>
              <a:t>)</a:t>
            </a:r>
          </a:p>
          <a:p>
            <a:r>
              <a:rPr lang="tr-TR" dirty="0" smtClean="0"/>
              <a:t>En </a:t>
            </a:r>
            <a:r>
              <a:rPr lang="tr-TR" dirty="0"/>
              <a:t>son kullanılan </a:t>
            </a:r>
            <a:r>
              <a:rPr lang="tr-TR" dirty="0" smtClean="0"/>
              <a:t>(</a:t>
            </a:r>
            <a:r>
              <a:rPr lang="tr-TR" dirty="0" err="1" smtClean="0"/>
              <a:t>least</a:t>
            </a:r>
            <a:r>
              <a:rPr lang="tr-TR" dirty="0" smtClean="0"/>
              <a:t> </a:t>
            </a:r>
            <a:r>
              <a:rPr lang="tr-TR" dirty="0" err="1" smtClean="0"/>
              <a:t>recently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)</a:t>
            </a:r>
          </a:p>
          <a:p>
            <a:r>
              <a:rPr lang="tr-TR" dirty="0" smtClean="0"/>
              <a:t>Çalışma kümesi (</a:t>
            </a:r>
            <a:r>
              <a:rPr lang="tr-TR" dirty="0" err="1" smtClean="0"/>
              <a:t>working</a:t>
            </a:r>
            <a:r>
              <a:rPr lang="tr-TR" dirty="0" smtClean="0"/>
              <a:t> set)</a:t>
            </a:r>
          </a:p>
          <a:p>
            <a:r>
              <a:rPr lang="tr-TR" dirty="0" smtClean="0"/>
              <a:t>Çalışma kümesi saat (</a:t>
            </a:r>
            <a:r>
              <a:rPr lang="tr-TR" dirty="0" err="1" smtClean="0"/>
              <a:t>working</a:t>
            </a:r>
            <a:r>
              <a:rPr lang="tr-TR" dirty="0" smtClean="0"/>
              <a:t> set </a:t>
            </a:r>
            <a:r>
              <a:rPr lang="tr-TR" dirty="0" err="1" smtClean="0"/>
              <a:t>clock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39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Sayfa </a:t>
            </a:r>
            <a:r>
              <a:rPr lang="tr-TR" dirty="0" smtClean="0"/>
              <a:t>Hatasının Etkisi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Sayfa hatası süresi = </a:t>
            </a:r>
            <a:r>
              <a:rPr lang="tr-TR" dirty="0" smtClean="0"/>
              <a:t>25ms (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fault</a:t>
            </a:r>
            <a:r>
              <a:rPr lang="tr-TR" dirty="0" smtClean="0"/>
              <a:t>)</a:t>
            </a:r>
          </a:p>
          <a:p>
            <a:r>
              <a:rPr lang="tr-TR" dirty="0" smtClean="0"/>
              <a:t>Bellek erişim süresi </a:t>
            </a:r>
            <a:r>
              <a:rPr lang="tr-TR" dirty="0"/>
              <a:t>= </a:t>
            </a:r>
            <a:r>
              <a:rPr lang="tr-TR" dirty="0" smtClean="0"/>
              <a:t>100ns (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access</a:t>
            </a:r>
            <a:r>
              <a:rPr lang="tr-TR" dirty="0" smtClean="0"/>
              <a:t>)</a:t>
            </a:r>
          </a:p>
          <a:p>
            <a:r>
              <a:rPr lang="tr-TR" dirty="0" smtClean="0"/>
              <a:t>Sayfa kayıp </a:t>
            </a:r>
            <a:r>
              <a:rPr lang="tr-TR" dirty="0"/>
              <a:t>oranı </a:t>
            </a:r>
            <a:r>
              <a:rPr lang="tr-TR" i="1" dirty="0"/>
              <a:t>p</a:t>
            </a:r>
            <a:r>
              <a:rPr lang="tr-TR" dirty="0"/>
              <a:t> </a:t>
            </a:r>
            <a:r>
              <a:rPr lang="tr-TR" dirty="0" smtClean="0"/>
              <a:t>olsun: (</a:t>
            </a:r>
            <a:r>
              <a:rPr lang="tr-TR" dirty="0" err="1" smtClean="0"/>
              <a:t>miss</a:t>
            </a:r>
            <a:r>
              <a:rPr lang="tr-TR" dirty="0" smtClean="0"/>
              <a:t> rate)</a:t>
            </a:r>
          </a:p>
          <a:p>
            <a:r>
              <a:rPr lang="tr-TR" dirty="0" smtClean="0"/>
              <a:t>EAT </a:t>
            </a:r>
            <a:r>
              <a:rPr lang="tr-TR" dirty="0"/>
              <a:t>= 100(1-p</a:t>
            </a:r>
            <a:r>
              <a:rPr lang="tr-TR" dirty="0" smtClean="0"/>
              <a:t>) + 25*10</a:t>
            </a:r>
            <a:r>
              <a:rPr lang="tr-TR" baseline="30000" dirty="0" smtClean="0"/>
              <a:t>6</a:t>
            </a:r>
            <a:r>
              <a:rPr lang="tr-TR" dirty="0"/>
              <a:t>*</a:t>
            </a:r>
            <a:r>
              <a:rPr lang="tr-TR" i="1" dirty="0" smtClean="0"/>
              <a:t>p</a:t>
            </a:r>
            <a:r>
              <a:rPr lang="tr-TR" dirty="0" smtClean="0"/>
              <a:t> </a:t>
            </a:r>
            <a:r>
              <a:rPr lang="tr-TR" dirty="0"/>
              <a:t>= 100 + </a:t>
            </a:r>
            <a:r>
              <a:rPr lang="tr-TR" dirty="0" smtClean="0"/>
              <a:t>24.999.900*</a:t>
            </a:r>
            <a:r>
              <a:rPr lang="tr-TR" i="1" dirty="0" smtClean="0"/>
              <a:t>p</a:t>
            </a:r>
          </a:p>
          <a:p>
            <a:r>
              <a:rPr lang="tr-TR" i="1" dirty="0"/>
              <a:t>p</a:t>
            </a:r>
            <a:r>
              <a:rPr lang="tr-TR" dirty="0" smtClean="0"/>
              <a:t> = 1/1000 </a:t>
            </a:r>
            <a:r>
              <a:rPr lang="tr-TR" dirty="0"/>
              <a:t>ise, EAT =25.099,9 </a:t>
            </a:r>
            <a:r>
              <a:rPr lang="tr-TR" dirty="0" err="1" smtClean="0"/>
              <a:t>ns</a:t>
            </a:r>
            <a:endParaRPr lang="tr-TR" dirty="0" smtClean="0"/>
          </a:p>
          <a:p>
            <a:r>
              <a:rPr lang="tr-TR" dirty="0" smtClean="0"/>
              <a:t>EAT &lt; 110ns olması gerekiyorsa</a:t>
            </a:r>
            <a:r>
              <a:rPr lang="tr-TR" dirty="0"/>
              <a:t>, o zaman </a:t>
            </a:r>
            <a:r>
              <a:rPr lang="tr-TR" dirty="0" smtClean="0"/>
              <a:t>100 + 24.999.900*p &lt; 110 yani </a:t>
            </a:r>
            <a:r>
              <a:rPr lang="tr-TR" i="1" dirty="0"/>
              <a:t>p</a:t>
            </a:r>
            <a:r>
              <a:rPr lang="tr-TR" dirty="0"/>
              <a:t> </a:t>
            </a:r>
            <a:r>
              <a:rPr lang="tr-TR" dirty="0" smtClean="0"/>
              <a:t>&lt; 10/24.999.900 &lt; 10/25.000.000 = 1/2.500.000 = 4×10</a:t>
            </a:r>
            <a:r>
              <a:rPr lang="tr-TR" baseline="30000" dirty="0" smtClean="0"/>
              <a:t>-7</a:t>
            </a:r>
          </a:p>
          <a:p>
            <a:r>
              <a:rPr lang="tr-TR" dirty="0" smtClean="0"/>
              <a:t>Sayfa </a:t>
            </a:r>
            <a:r>
              <a:rPr lang="tr-TR" dirty="0"/>
              <a:t>hatası </a:t>
            </a:r>
            <a:r>
              <a:rPr lang="tr-TR" dirty="0" smtClean="0"/>
              <a:t>oranı </a:t>
            </a:r>
            <a:r>
              <a:rPr lang="tr-TR" i="1" dirty="0" smtClean="0"/>
              <a:t>p</a:t>
            </a:r>
            <a:r>
              <a:rPr lang="tr-TR" dirty="0"/>
              <a:t>, 4×10</a:t>
            </a:r>
            <a:r>
              <a:rPr lang="tr-TR" baseline="30000" dirty="0"/>
              <a:t>-7</a:t>
            </a:r>
            <a:r>
              <a:rPr lang="tr-TR" dirty="0"/>
              <a:t>'den küçük olmalıdır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Değişimi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sayfa hatası oluştuğunda, bazı sayfaların bellekten çıkarılması gerekir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Çıkarılacak </a:t>
            </a:r>
            <a:r>
              <a:rPr lang="tr-TR" dirty="0"/>
              <a:t>sayfa bellekteyken değiştirilmişse, diske geri yazılması gerekir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Çok </a:t>
            </a:r>
            <a:r>
              <a:rPr lang="tr-TR" dirty="0"/>
              <a:t>kullanılan bir sayfa taşınırsa büyük ihtimalle kısa </a:t>
            </a:r>
            <a:r>
              <a:rPr lang="tr-TR" dirty="0" smtClean="0"/>
              <a:t>süre sonra </a:t>
            </a:r>
            <a:r>
              <a:rPr lang="tr-TR" dirty="0"/>
              <a:t>geri getirilecektir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Değiştirilecek sayfa </a:t>
            </a:r>
            <a:r>
              <a:rPr lang="tr-TR" dirty="0"/>
              <a:t>nasıl </a:t>
            </a:r>
            <a:r>
              <a:rPr lang="tr-TR" dirty="0" smtClean="0"/>
              <a:t>seçilmeli?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9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Optimum Sayfa Değişimi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Tarif etmesi kolay ama uygulaması </a:t>
            </a:r>
            <a:r>
              <a:rPr lang="tr-TR" dirty="0" smtClean="0"/>
              <a:t>imkansız</a:t>
            </a:r>
          </a:p>
          <a:p>
            <a:r>
              <a:rPr lang="tr-TR" dirty="0" smtClean="0"/>
              <a:t>Her </a:t>
            </a:r>
            <a:r>
              <a:rPr lang="tr-TR" dirty="0"/>
              <a:t>sayfa, o sayfaya ilk </a:t>
            </a:r>
            <a:r>
              <a:rPr lang="tr-TR" dirty="0" smtClean="0"/>
              <a:t>erişimden önce çalıştırılacak komutların sayısı </a:t>
            </a:r>
            <a:r>
              <a:rPr lang="tr-TR" dirty="0"/>
              <a:t>ile etiketlenir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İhtiyaç duyulduğunda en </a:t>
            </a:r>
            <a:r>
              <a:rPr lang="tr-TR" dirty="0"/>
              <a:t>yüksek etikete sahip sayfa </a:t>
            </a:r>
            <a:r>
              <a:rPr lang="tr-TR" dirty="0" smtClean="0"/>
              <a:t>kaldırılır</a:t>
            </a:r>
          </a:p>
          <a:p>
            <a:r>
              <a:rPr lang="tr-TR" dirty="0"/>
              <a:t>En uzun süre kullanılmayacak olanı </a:t>
            </a:r>
            <a:r>
              <a:rPr lang="tr-TR" dirty="0" smtClean="0"/>
              <a:t>seçilir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</a:t>
            </a:r>
            <a:r>
              <a:rPr lang="tr-TR" dirty="0" smtClean="0"/>
              <a:t>hangi sayfaya </a:t>
            </a:r>
            <a:r>
              <a:rPr lang="tr-TR" dirty="0"/>
              <a:t>ne zaman </a:t>
            </a:r>
            <a:r>
              <a:rPr lang="tr-TR" dirty="0" smtClean="0"/>
              <a:t>erişileceğini </a:t>
            </a:r>
            <a:r>
              <a:rPr lang="tr-TR" dirty="0"/>
              <a:t>bilemez (</a:t>
            </a:r>
            <a:r>
              <a:rPr lang="tr-TR" dirty="0" err="1"/>
              <a:t>crystal</a:t>
            </a:r>
            <a:r>
              <a:rPr lang="tr-TR" dirty="0"/>
              <a:t> </a:t>
            </a:r>
            <a:r>
              <a:rPr lang="tr-TR" dirty="0" err="1"/>
              <a:t>ball</a:t>
            </a:r>
            <a:r>
              <a:rPr lang="tr-TR" dirty="0" smtClean="0"/>
              <a:t>)</a:t>
            </a:r>
          </a:p>
          <a:p>
            <a:r>
              <a:rPr lang="tr-TR" dirty="0" smtClean="0"/>
              <a:t>Ancak; gerçekleştirilebilir </a:t>
            </a:r>
            <a:r>
              <a:rPr lang="tr-TR" dirty="0"/>
              <a:t>algoritmaların performansını karşılaştırmak için kullanılabilir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Optimum Sayfa Değişimi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Sayfa hatası 9 kez, değiştirme 6 kez</a:t>
            </a:r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1347652" y="2782888"/>
            <a:ext cx="9496696" cy="2808015"/>
            <a:chOff x="653" y="1337"/>
            <a:chExt cx="4588" cy="1405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" y="1337"/>
              <a:ext cx="4588" cy="14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5080" y="2144"/>
              <a:ext cx="160" cy="5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Yakın </a:t>
            </a:r>
            <a:r>
              <a:rPr lang="tr-TR" dirty="0" smtClean="0"/>
              <a:t>Zamanda Kullanılmayan Sayfa Değişimi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Sayfaları </a:t>
            </a:r>
            <a:r>
              <a:rPr lang="tr-TR" dirty="0"/>
              <a:t>kullanımlarına göre değiştirme, Çıkarmak için en düşük öncelikli sayfayı </a:t>
            </a:r>
            <a:r>
              <a:rPr lang="tr-TR" dirty="0" smtClean="0"/>
              <a:t>seç</a:t>
            </a:r>
          </a:p>
          <a:p>
            <a:r>
              <a:rPr lang="tr-TR" dirty="0" smtClean="0"/>
              <a:t>Sayfalarda </a:t>
            </a:r>
            <a:r>
              <a:rPr lang="tr-TR" dirty="0"/>
              <a:t>R ve M biti </a:t>
            </a:r>
            <a:r>
              <a:rPr lang="tr-TR" dirty="0" smtClean="0"/>
              <a:t>bulunur (</a:t>
            </a:r>
            <a:r>
              <a:rPr lang="tr-TR" dirty="0" err="1" smtClean="0"/>
              <a:t>referenced</a:t>
            </a:r>
            <a:r>
              <a:rPr lang="tr-TR" dirty="0" smtClean="0"/>
              <a:t>, </a:t>
            </a:r>
            <a:r>
              <a:rPr lang="tr-TR" dirty="0" err="1" smtClean="0"/>
              <a:t>modified</a:t>
            </a:r>
            <a:r>
              <a:rPr lang="tr-TR" dirty="0" smtClean="0"/>
              <a:t>)</a:t>
            </a:r>
          </a:p>
          <a:p>
            <a:r>
              <a:rPr lang="tr-TR" dirty="0" smtClean="0"/>
              <a:t>Bir </a:t>
            </a:r>
            <a:r>
              <a:rPr lang="tr-TR" dirty="0"/>
              <a:t>işlem başlatıldığında, her iki sayfa </a:t>
            </a:r>
            <a:r>
              <a:rPr lang="tr-TR" dirty="0" smtClean="0"/>
              <a:t>bitine de 0 atanır, </a:t>
            </a:r>
            <a:r>
              <a:rPr lang="tr-TR" dirty="0"/>
              <a:t>periyodik olarak, R biti </a:t>
            </a:r>
            <a:r>
              <a:rPr lang="tr-TR" dirty="0" smtClean="0"/>
              <a:t>temizlenir</a:t>
            </a:r>
          </a:p>
          <a:p>
            <a:r>
              <a:rPr lang="tr-TR" dirty="0" smtClean="0"/>
              <a:t>Dört farklı durum oluşabilir</a:t>
            </a:r>
          </a:p>
          <a:p>
            <a:pPr lvl="1"/>
            <a:r>
              <a:rPr lang="tr-TR" dirty="0" smtClean="0"/>
              <a:t>Sınıf </a:t>
            </a:r>
            <a:r>
              <a:rPr lang="tr-TR" dirty="0"/>
              <a:t>0: </a:t>
            </a:r>
            <a:r>
              <a:rPr lang="tr-TR" dirty="0" smtClean="0"/>
              <a:t>erişilmedi, değiştirilmedi</a:t>
            </a:r>
          </a:p>
          <a:p>
            <a:pPr lvl="1"/>
            <a:r>
              <a:rPr lang="tr-TR" dirty="0" smtClean="0"/>
              <a:t>Sınıf </a:t>
            </a:r>
            <a:r>
              <a:rPr lang="tr-TR" dirty="0"/>
              <a:t>1: </a:t>
            </a:r>
            <a:r>
              <a:rPr lang="tr-TR" dirty="0" smtClean="0"/>
              <a:t>erişilmedi, değiştirildi</a:t>
            </a:r>
          </a:p>
          <a:p>
            <a:pPr lvl="1"/>
            <a:r>
              <a:rPr lang="tr-TR" dirty="0" smtClean="0"/>
              <a:t>Sınıf </a:t>
            </a:r>
            <a:r>
              <a:rPr lang="tr-TR" dirty="0"/>
              <a:t>2: </a:t>
            </a:r>
            <a:r>
              <a:rPr lang="tr-TR" dirty="0" smtClean="0"/>
              <a:t>erişildi, değiştirilmedi</a:t>
            </a:r>
          </a:p>
          <a:p>
            <a:pPr lvl="1"/>
            <a:r>
              <a:rPr lang="tr-TR" dirty="0" smtClean="0"/>
              <a:t>Sınıf </a:t>
            </a:r>
            <a:r>
              <a:rPr lang="tr-TR" dirty="0"/>
              <a:t>3: </a:t>
            </a:r>
            <a:r>
              <a:rPr lang="tr-TR" dirty="0" smtClean="0"/>
              <a:t>erişildi, değiştirildi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İlk Giren İlk </a:t>
            </a:r>
            <a:r>
              <a:rPr lang="tr-TR" dirty="0" smtClean="0"/>
              <a:t>Çıkar Sayfa Değişimi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"En eski olanı" </a:t>
            </a:r>
            <a:r>
              <a:rPr lang="tr-TR" dirty="0" smtClean="0"/>
              <a:t>değiştir, Tatmin </a:t>
            </a:r>
            <a:r>
              <a:rPr lang="tr-TR" dirty="0"/>
              <a:t>edici olmayan </a:t>
            </a:r>
            <a:r>
              <a:rPr lang="tr-TR" dirty="0" smtClean="0"/>
              <a:t>performans ama basit, Sayfa </a:t>
            </a:r>
            <a:r>
              <a:rPr lang="tr-TR" dirty="0"/>
              <a:t>hatası 15, değiştirme </a:t>
            </a:r>
            <a:r>
              <a:rPr lang="tr-TR" dirty="0" smtClean="0"/>
              <a:t>sayısı 12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62" y="2943361"/>
            <a:ext cx="9637076" cy="298717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7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 Yapılmadığında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Bellekte aynı anda yalnızca bir program olabilir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Kullanıcı </a:t>
            </a:r>
            <a:r>
              <a:rPr lang="tr-TR" dirty="0"/>
              <a:t>programındaki hata işletim sistemini </a:t>
            </a:r>
            <a:r>
              <a:rPr lang="tr-TR" dirty="0" smtClean="0"/>
              <a:t>çöp yapabilir (a </a:t>
            </a:r>
            <a:r>
              <a:rPr lang="tr-TR" dirty="0"/>
              <a:t>ve c</a:t>
            </a:r>
            <a:r>
              <a:rPr lang="tr-TR" dirty="0" smtClean="0"/>
              <a:t>)</a:t>
            </a:r>
          </a:p>
          <a:p>
            <a:r>
              <a:rPr lang="tr-TR" dirty="0" smtClean="0"/>
              <a:t>Bazı </a:t>
            </a:r>
            <a:r>
              <a:rPr lang="tr-TR" dirty="0"/>
              <a:t>gömülü sistemlerde </a:t>
            </a:r>
            <a:r>
              <a:rPr lang="tr-TR" dirty="0" smtClean="0"/>
              <a:t>(b) </a:t>
            </a:r>
          </a:p>
          <a:p>
            <a:r>
              <a:rPr lang="tr-TR" dirty="0" smtClean="0"/>
              <a:t>MS-DOS (c) - </a:t>
            </a:r>
            <a:r>
              <a:rPr lang="tr-TR" dirty="0"/>
              <a:t>ROM'da BIOS adı verilen bölüm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İlk Giren İlk </a:t>
            </a:r>
            <a:r>
              <a:rPr lang="tr-TR" dirty="0" smtClean="0"/>
              <a:t>Çıkar Sayfa Değişimi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Listeyi zamana göre sıralı tut (en sonuncusu listenin sonuna gelir</a:t>
            </a:r>
            <a:r>
              <a:rPr lang="tr-TR" dirty="0" smtClean="0"/>
              <a:t>)</a:t>
            </a:r>
          </a:p>
          <a:p>
            <a:r>
              <a:rPr lang="tr-TR" dirty="0" smtClean="0"/>
              <a:t>En </a:t>
            </a:r>
            <a:r>
              <a:rPr lang="tr-TR" dirty="0"/>
              <a:t>yaşlıyı, yani sıranın başını tahliye </a:t>
            </a:r>
            <a:r>
              <a:rPr lang="tr-TR" dirty="0" smtClean="0"/>
              <a:t>et</a:t>
            </a:r>
          </a:p>
          <a:p>
            <a:r>
              <a:rPr lang="tr-TR" dirty="0" smtClean="0"/>
              <a:t>Uygulaması kolay</a:t>
            </a:r>
          </a:p>
          <a:p>
            <a:r>
              <a:rPr lang="tr-TR" dirty="0" smtClean="0"/>
              <a:t>En </a:t>
            </a:r>
            <a:r>
              <a:rPr lang="tr-TR" dirty="0"/>
              <a:t>eskisi en yoğun şekilde kullanılmış olabilir! </a:t>
            </a:r>
            <a:endParaRPr lang="tr-TR" dirty="0" smtClean="0"/>
          </a:p>
          <a:p>
            <a:r>
              <a:rPr lang="tr-TR" dirty="0" err="1" smtClean="0"/>
              <a:t>FIFO'ya</a:t>
            </a:r>
            <a:r>
              <a:rPr lang="tr-TR" dirty="0" smtClean="0"/>
              <a:t> </a:t>
            </a:r>
            <a:r>
              <a:rPr lang="tr-TR" dirty="0"/>
              <a:t>hiçbir kullanım bilgisi dahil değildir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15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İkinci Şans Sayfa Değişimi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«İlk giren ilk çıkar» yöntemine basit bir değişiklik </a:t>
            </a:r>
            <a:r>
              <a:rPr lang="tr-TR" dirty="0" smtClean="0"/>
              <a:t>yapılarak çok </a:t>
            </a:r>
            <a:r>
              <a:rPr lang="tr-TR" dirty="0"/>
              <a:t>kullanılan bir sayfanın </a:t>
            </a:r>
            <a:r>
              <a:rPr lang="tr-TR" dirty="0" smtClean="0"/>
              <a:t>değiştirilmesi önlenmiştir</a:t>
            </a:r>
          </a:p>
          <a:p>
            <a:pPr lvl="1"/>
            <a:r>
              <a:rPr lang="tr-TR" dirty="0" smtClean="0"/>
              <a:t>R biti incelenir</a:t>
            </a:r>
          </a:p>
          <a:p>
            <a:pPr lvl="1"/>
            <a:r>
              <a:rPr lang="tr-TR" dirty="0" smtClean="0"/>
              <a:t>Eğer R değeri 0 </a:t>
            </a:r>
            <a:r>
              <a:rPr lang="tr-TR" dirty="0"/>
              <a:t>ise, sayfa eskidir ve </a:t>
            </a:r>
            <a:r>
              <a:rPr lang="tr-TR" dirty="0" smtClean="0"/>
              <a:t>kullanılmamıştır </a:t>
            </a:r>
          </a:p>
          <a:p>
            <a:pPr lvl="1"/>
            <a:r>
              <a:rPr lang="tr-TR" dirty="0" smtClean="0"/>
              <a:t>Eğer R değeri 1 ise sayfaya ikinci </a:t>
            </a:r>
            <a:r>
              <a:rPr lang="tr-TR" dirty="0"/>
              <a:t>şansı </a:t>
            </a:r>
            <a:r>
              <a:rPr lang="tr-TR" dirty="0" smtClean="0"/>
              <a:t>ver</a:t>
            </a:r>
          </a:p>
          <a:p>
            <a:pPr lvl="1"/>
            <a:r>
              <a:rPr lang="tr-TR" dirty="0" smtClean="0"/>
              <a:t>Eğer </a:t>
            </a:r>
            <a:r>
              <a:rPr lang="tr-TR" dirty="0"/>
              <a:t>t</a:t>
            </a:r>
            <a:r>
              <a:rPr lang="tr-TR" dirty="0" smtClean="0"/>
              <a:t>üm </a:t>
            </a:r>
            <a:r>
              <a:rPr lang="tr-TR" dirty="0"/>
              <a:t>sayfalara </a:t>
            </a:r>
            <a:r>
              <a:rPr lang="tr-TR" dirty="0" smtClean="0"/>
              <a:t>erişim olduysa, «İlk giren ilk çıkar» gibi çalışır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0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İkinci Şans Algoritması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(a) FIFO sırasına göre sıralanmış sayfalar. (b) Zaman 20'de bir sayfa hatası oluşursa ve A'nın R biti </a:t>
            </a:r>
            <a:r>
              <a:rPr lang="tr-TR" dirty="0" smtClean="0"/>
              <a:t>1 ise sayfa </a:t>
            </a:r>
            <a:r>
              <a:rPr lang="tr-TR" dirty="0"/>
              <a:t>listesi. Sayfaların üzerindeki sayılar yükleme süreleridir.</a:t>
            </a:r>
          </a:p>
        </p:txBody>
      </p:sp>
      <p:pic>
        <p:nvPicPr>
          <p:cNvPr id="4" name="Picture 6" descr="03-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87" y="3380151"/>
            <a:ext cx="7616825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1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Saat Sayfa Değiştirme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İkinci </a:t>
            </a:r>
            <a:r>
              <a:rPr lang="tr-TR" dirty="0"/>
              <a:t>şans </a:t>
            </a:r>
            <a:r>
              <a:rPr lang="tr-TR" dirty="0" smtClean="0"/>
              <a:t>algoritması verimsizdir</a:t>
            </a:r>
          </a:p>
          <a:p>
            <a:pPr lvl="1"/>
            <a:r>
              <a:rPr lang="tr-TR" dirty="0" smtClean="0"/>
              <a:t>Sayfaları </a:t>
            </a:r>
            <a:r>
              <a:rPr lang="tr-TR" dirty="0"/>
              <a:t>listesinde sürekli olarak hareket </a:t>
            </a:r>
            <a:r>
              <a:rPr lang="tr-TR" dirty="0" smtClean="0"/>
              <a:t>ettirir</a:t>
            </a:r>
          </a:p>
          <a:p>
            <a:r>
              <a:rPr lang="tr-TR" dirty="0" smtClean="0"/>
              <a:t>Alternatif</a:t>
            </a:r>
          </a:p>
          <a:p>
            <a:pPr lvl="1"/>
            <a:r>
              <a:rPr lang="tr-TR" dirty="0" smtClean="0"/>
              <a:t>Tüm </a:t>
            </a:r>
            <a:r>
              <a:rPr lang="tr-TR" dirty="0"/>
              <a:t>sayfa çerçevelerini saat şeklinde dairesel bir listede </a:t>
            </a:r>
            <a:r>
              <a:rPr lang="tr-TR" dirty="0" smtClean="0"/>
              <a:t>tut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5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Saat Sayfa Değiştirme Algoritması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Picture 6" descr="03-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551955" y="2158320"/>
            <a:ext cx="7088089" cy="3685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 Son Kullanılanı </a:t>
            </a:r>
            <a:r>
              <a:rPr lang="tr-TR" dirty="0" smtClean="0"/>
              <a:t>Değiştirme Algoritması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Optimum algoritmaya </a:t>
            </a:r>
            <a:r>
              <a:rPr lang="tr-TR" dirty="0" smtClean="0"/>
              <a:t>yakın bir yaklaşım</a:t>
            </a:r>
          </a:p>
          <a:p>
            <a:pPr lvl="1"/>
            <a:r>
              <a:rPr lang="tr-TR" dirty="0" smtClean="0"/>
              <a:t>Uzun zamandır </a:t>
            </a:r>
            <a:r>
              <a:rPr lang="tr-TR" dirty="0"/>
              <a:t>kullanılmayan sayfalar muhtemelen uzun süre </a:t>
            </a:r>
            <a:r>
              <a:rPr lang="tr-TR" dirty="0" smtClean="0"/>
              <a:t>daha kullanılmayacaktır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sayfa hatası oluştuğunda, en uzun süre kullanılmayan sayfayı </a:t>
            </a:r>
            <a:r>
              <a:rPr lang="tr-TR" dirty="0" smtClean="0"/>
              <a:t>at</a:t>
            </a:r>
          </a:p>
          <a:p>
            <a:r>
              <a:rPr lang="tr-TR" dirty="0" err="1" smtClean="0"/>
              <a:t>LRU'yu</a:t>
            </a:r>
            <a:r>
              <a:rPr lang="tr-TR" dirty="0" smtClean="0"/>
              <a:t> gerçeklemek için</a:t>
            </a:r>
          </a:p>
          <a:p>
            <a:pPr lvl="1"/>
            <a:r>
              <a:rPr lang="tr-TR" dirty="0" smtClean="0"/>
              <a:t>Zamanı </a:t>
            </a:r>
            <a:r>
              <a:rPr lang="tr-TR" dirty="0"/>
              <a:t>kaydetmek </a:t>
            </a:r>
            <a:r>
              <a:rPr lang="tr-TR" dirty="0" smtClean="0"/>
              <a:t>için bellekteki </a:t>
            </a:r>
            <a:r>
              <a:rPr lang="tr-TR" dirty="0"/>
              <a:t>tüm </a:t>
            </a:r>
            <a:r>
              <a:rPr lang="tr-TR" dirty="0" smtClean="0"/>
              <a:t>sayfaları tutan bağlı liste kullan</a:t>
            </a:r>
          </a:p>
          <a:p>
            <a:pPr lvl="1"/>
            <a:r>
              <a:rPr lang="tr-TR" dirty="0" smtClean="0"/>
              <a:t>Yada donanım </a:t>
            </a:r>
            <a:r>
              <a:rPr lang="tr-TR" dirty="0"/>
              <a:t>sayacı veya bir matris </a:t>
            </a:r>
            <a:r>
              <a:rPr lang="tr-TR" dirty="0" smtClean="0"/>
              <a:t>kullan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1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 Son Kullanılanı Değiştir </a:t>
            </a:r>
            <a:r>
              <a:rPr lang="tr-TR" dirty="0" smtClean="0"/>
              <a:t>Algoritması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Sayfa </a:t>
            </a:r>
            <a:r>
              <a:rPr lang="tr-TR" dirty="0" smtClean="0"/>
              <a:t>hata sayısı: 12, Sayfa değiştirme sayısı: </a:t>
            </a:r>
            <a:r>
              <a:rPr lang="tr-TR" dirty="0"/>
              <a:t>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570" y="2801165"/>
            <a:ext cx="9644860" cy="273748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4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 Son Kullanılanı Değiştir </a:t>
            </a:r>
            <a:r>
              <a:rPr lang="tr-TR" dirty="0" smtClean="0"/>
              <a:t>Algoritması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Verimli bir şekilde </a:t>
            </a:r>
            <a:r>
              <a:rPr lang="tr-TR" dirty="0" smtClean="0"/>
              <a:t>gerçeklenmesi zor</a:t>
            </a:r>
          </a:p>
          <a:p>
            <a:r>
              <a:rPr lang="tr-TR" dirty="0" smtClean="0"/>
              <a:t>Sayfada </a:t>
            </a:r>
            <a:r>
              <a:rPr lang="tr-TR" dirty="0"/>
              <a:t>fazladan bir sayaç (kullanım süresi) alanı </a:t>
            </a:r>
            <a:r>
              <a:rPr lang="tr-TR" dirty="0" smtClean="0"/>
              <a:t>kullan</a:t>
            </a:r>
          </a:p>
          <a:p>
            <a:pPr lvl="1"/>
            <a:r>
              <a:rPr lang="tr-TR" dirty="0" smtClean="0"/>
              <a:t>En </a:t>
            </a:r>
            <a:r>
              <a:rPr lang="tr-TR" dirty="0"/>
              <a:t>eski sayfayı </a:t>
            </a:r>
            <a:r>
              <a:rPr lang="tr-TR" dirty="0" smtClean="0"/>
              <a:t>değiştir</a:t>
            </a:r>
          </a:p>
          <a:p>
            <a:pPr lvl="1"/>
            <a:r>
              <a:rPr lang="tr-TR" dirty="0" smtClean="0"/>
              <a:t>Sayaçlı </a:t>
            </a:r>
            <a:r>
              <a:rPr lang="tr-TR" dirty="0"/>
              <a:t>donanım </a:t>
            </a:r>
            <a:r>
              <a:rPr lang="tr-TR" dirty="0" smtClean="0"/>
              <a:t>gerektirir</a:t>
            </a:r>
          </a:p>
          <a:p>
            <a:pPr lvl="1"/>
            <a:r>
              <a:rPr lang="tr-TR" dirty="0" smtClean="0"/>
              <a:t>Sayfa </a:t>
            </a:r>
            <a:r>
              <a:rPr lang="tr-TR" dirty="0"/>
              <a:t>hatasında, en düşük olanı bulmak için tüm sayaçları </a:t>
            </a:r>
            <a:r>
              <a:rPr lang="tr-TR" dirty="0" smtClean="0"/>
              <a:t>kontrol eder</a:t>
            </a:r>
          </a:p>
          <a:p>
            <a:r>
              <a:rPr lang="tr-TR" dirty="0" smtClean="0"/>
              <a:t>Bir yığında </a:t>
            </a:r>
            <a:r>
              <a:rPr lang="tr-TR" dirty="0"/>
              <a:t>sayfa </a:t>
            </a:r>
            <a:r>
              <a:rPr lang="tr-TR" dirty="0" smtClean="0"/>
              <a:t>numaralarını sakla (</a:t>
            </a:r>
            <a:r>
              <a:rPr lang="tr-TR" dirty="0" err="1" smtClean="0"/>
              <a:t>yazılımsal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En alttaki </a:t>
            </a:r>
            <a:r>
              <a:rPr lang="tr-TR" dirty="0"/>
              <a:t>sayfayı </a:t>
            </a:r>
            <a:r>
              <a:rPr lang="tr-TR" dirty="0" smtClean="0"/>
              <a:t>değiştir</a:t>
            </a:r>
          </a:p>
          <a:p>
            <a:pPr lvl="1"/>
            <a:r>
              <a:rPr lang="tr-TR" dirty="0" smtClean="0"/>
              <a:t>Yığının </a:t>
            </a:r>
            <a:r>
              <a:rPr lang="tr-TR" dirty="0"/>
              <a:t>boyutu, fiziksel çerçevelerin </a:t>
            </a:r>
            <a:r>
              <a:rPr lang="tr-TR" dirty="0" smtClean="0"/>
              <a:t>boyutu kadar</a:t>
            </a:r>
          </a:p>
          <a:p>
            <a:pPr lvl="1"/>
            <a:r>
              <a:rPr lang="tr-TR" dirty="0" smtClean="0"/>
              <a:t>Eğer sayfa </a:t>
            </a:r>
            <a:r>
              <a:rPr lang="tr-TR" dirty="0"/>
              <a:t>yığının içindeyse </a:t>
            </a:r>
            <a:r>
              <a:rPr lang="tr-TR" dirty="0" smtClean="0"/>
              <a:t>çıkar </a:t>
            </a:r>
            <a:r>
              <a:rPr lang="tr-TR" dirty="0"/>
              <a:t>ve </a:t>
            </a:r>
            <a:r>
              <a:rPr lang="tr-TR" dirty="0" smtClean="0"/>
              <a:t>geri koy,</a:t>
            </a:r>
          </a:p>
          <a:p>
            <a:pPr lvl="1"/>
            <a:r>
              <a:rPr lang="tr-TR" dirty="0" smtClean="0"/>
              <a:t>Değilse, yığına koy (</a:t>
            </a:r>
            <a:r>
              <a:rPr lang="tr-TR" dirty="0" err="1" smtClean="0"/>
              <a:t>push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56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 </a:t>
            </a:r>
            <a:r>
              <a:rPr lang="tr-TR" dirty="0"/>
              <a:t>Son </a:t>
            </a:r>
            <a:r>
              <a:rPr lang="tr-TR" dirty="0" smtClean="0"/>
              <a:t>Kullanılanı Değiştir (yığın)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10644" y="2001044"/>
            <a:ext cx="6970712" cy="4000500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 Son Kullanılanı Değiştir (donanım)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Sayfalara 0, 1, 2, 3, 2, 1, 0, 3, 2, 3 sırasıyla </a:t>
            </a:r>
            <a:r>
              <a:rPr lang="tr-TR" dirty="0" smtClean="0"/>
              <a:t>erişildiğinde kullanılan matrisin içeriğinin değişimi.</a:t>
            </a:r>
            <a:endParaRPr lang="tr-TR" dirty="0"/>
          </a:p>
        </p:txBody>
      </p:sp>
      <p:pic>
        <p:nvPicPr>
          <p:cNvPr id="4" name="Picture 6" descr="03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012" y="2749550"/>
            <a:ext cx="7419975" cy="400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7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 Yapılmadığında Problemler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IBM </a:t>
            </a:r>
            <a:r>
              <a:rPr lang="tr-TR" dirty="0" smtClean="0"/>
              <a:t>360 - 2 </a:t>
            </a:r>
            <a:r>
              <a:rPr lang="tr-TR" dirty="0"/>
              <a:t>KB bloklara bölünmüş bellek ve her biri 4 bit koruma anahtarına </a:t>
            </a:r>
            <a:r>
              <a:rPr lang="tr-TR" dirty="0" smtClean="0"/>
              <a:t>sahip</a:t>
            </a:r>
          </a:p>
          <a:p>
            <a:r>
              <a:rPr lang="tr-TR" dirty="0" smtClean="0"/>
              <a:t>PSW 4 </a:t>
            </a:r>
            <a:r>
              <a:rPr lang="tr-TR" dirty="0"/>
              <a:t>bitlik bir koruma anahtarına </a:t>
            </a:r>
            <a:r>
              <a:rPr lang="tr-TR" dirty="0" smtClean="0"/>
              <a:t>sahip</a:t>
            </a:r>
          </a:p>
          <a:p>
            <a:r>
              <a:rPr lang="tr-TR" dirty="0" smtClean="0"/>
              <a:t>Donanım</a:t>
            </a:r>
            <a:r>
              <a:rPr lang="tr-TR" dirty="0"/>
              <a:t>, PSW anahtarından farklı bir koruma koduyla belleğe erişme girişimlerini </a:t>
            </a:r>
            <a:r>
              <a:rPr lang="tr-TR" dirty="0" smtClean="0"/>
              <a:t>yakalar</a:t>
            </a:r>
            <a:r>
              <a:rPr lang="tr-TR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Sık Kullanılmayanı Değiştir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«En son kullanılanı değiştir» yöntemini </a:t>
            </a:r>
            <a:r>
              <a:rPr lang="tr-TR" dirty="0"/>
              <a:t>yazılımda </a:t>
            </a:r>
            <a:r>
              <a:rPr lang="tr-TR" dirty="0" err="1"/>
              <a:t>simüle</a:t>
            </a:r>
            <a:r>
              <a:rPr lang="tr-TR" dirty="0"/>
              <a:t> etmek </a:t>
            </a:r>
            <a:r>
              <a:rPr lang="tr-TR" dirty="0" smtClean="0"/>
              <a:t>için, Not </a:t>
            </a:r>
            <a:r>
              <a:rPr lang="tr-TR" dirty="0" err="1" smtClean="0"/>
              <a:t>frequently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. </a:t>
            </a:r>
          </a:p>
          <a:p>
            <a:r>
              <a:rPr lang="tr-TR" dirty="0" smtClean="0"/>
              <a:t>Sayfaların erişim zamanları kaydedilir</a:t>
            </a:r>
          </a:p>
          <a:p>
            <a:r>
              <a:rPr lang="tr-TR" dirty="0" smtClean="0"/>
              <a:t>Bir </a:t>
            </a:r>
            <a:r>
              <a:rPr lang="tr-TR" dirty="0"/>
              <a:t>sayfa hatası oluştuğunda, </a:t>
            </a:r>
            <a:r>
              <a:rPr lang="tr-TR" dirty="0" smtClean="0"/>
              <a:t>değeri en </a:t>
            </a:r>
            <a:r>
              <a:rPr lang="tr-TR" dirty="0"/>
              <a:t>düşük </a:t>
            </a:r>
            <a:r>
              <a:rPr lang="tr-TR" dirty="0" smtClean="0"/>
              <a:t>olan çıkarılır</a:t>
            </a:r>
          </a:p>
          <a:p>
            <a:r>
              <a:rPr lang="tr-TR" dirty="0" smtClean="0"/>
              <a:t>Sorun</a:t>
            </a:r>
            <a:r>
              <a:rPr lang="tr-TR" dirty="0"/>
              <a:t>: uzun bir </a:t>
            </a:r>
            <a:r>
              <a:rPr lang="tr-TR" dirty="0" err="1" smtClean="0"/>
              <a:t>log</a:t>
            </a:r>
            <a:r>
              <a:rPr lang="tr-TR" dirty="0" smtClean="0"/>
              <a:t> tutar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Sık Kullanılmayanı Değiştir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Altı sayfa ve beş zaman dilimi için algoritma çıktısı</a:t>
            </a:r>
            <a:endParaRPr lang="tr-TR" dirty="0"/>
          </a:p>
        </p:txBody>
      </p:sp>
      <p:pic>
        <p:nvPicPr>
          <p:cNvPr id="4" name="Picture 6" descr="03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075" y="2389324"/>
            <a:ext cx="7566025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LRU ile Farklar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 saatteki </a:t>
            </a:r>
            <a:r>
              <a:rPr lang="tr-TR" dirty="0" smtClean="0"/>
              <a:t>erişimleri ayırt edemez</a:t>
            </a:r>
          </a:p>
          <a:p>
            <a:r>
              <a:rPr lang="tr-TR" dirty="0" smtClean="0"/>
              <a:t>Sayaçlar </a:t>
            </a:r>
            <a:r>
              <a:rPr lang="tr-TR" dirty="0"/>
              <a:t>sınırlı sayıda, sınırlı bir </a:t>
            </a:r>
            <a:r>
              <a:rPr lang="tr-TR" dirty="0" smtClean="0"/>
              <a:t>geçmişi (</a:t>
            </a:r>
            <a:r>
              <a:rPr lang="tr-TR" dirty="0" err="1" smtClean="0"/>
              <a:t>log</a:t>
            </a:r>
            <a:r>
              <a:rPr lang="tr-TR" dirty="0" smtClean="0"/>
              <a:t>, </a:t>
            </a:r>
            <a:r>
              <a:rPr lang="tr-TR" dirty="0" err="1" smtClean="0"/>
              <a:t>history</a:t>
            </a:r>
            <a:r>
              <a:rPr lang="tr-TR" dirty="0" smtClean="0"/>
              <a:t>) </a:t>
            </a:r>
            <a:r>
              <a:rPr lang="tr-TR" dirty="0"/>
              <a:t>vardır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3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 Son Kullanılanı Değiştir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LRU'nun</a:t>
            </a:r>
            <a:r>
              <a:rPr lang="tr-TR" dirty="0"/>
              <a:t> Avantajı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istatistiksel </a:t>
            </a:r>
            <a:r>
              <a:rPr lang="tr-TR" dirty="0"/>
              <a:t>analiz ve kanıtlama</a:t>
            </a:r>
            <a:r>
              <a:rPr lang="tr-TR" dirty="0" smtClean="0"/>
              <a:t>, performansının </a:t>
            </a:r>
            <a:r>
              <a:rPr lang="tr-TR" dirty="0"/>
              <a:t>optimalin altında olduğunu </a:t>
            </a:r>
            <a:r>
              <a:rPr lang="tr-TR" dirty="0" smtClean="0"/>
              <a:t>gösteriyor</a:t>
            </a:r>
          </a:p>
          <a:p>
            <a:r>
              <a:rPr lang="tr-TR" dirty="0" err="1" smtClean="0"/>
              <a:t>MRU'nun</a:t>
            </a:r>
            <a:r>
              <a:rPr lang="tr-TR" dirty="0" smtClean="0"/>
              <a:t> </a:t>
            </a:r>
            <a:r>
              <a:rPr lang="tr-TR" dirty="0"/>
              <a:t>tercih edildiği durumlar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LRU </a:t>
            </a:r>
            <a:r>
              <a:rPr lang="tr-TR" dirty="0"/>
              <a:t>havuzunda N sayfa varsa, N + 1 sayfalık bir dizi üzerinde bir döngü </a:t>
            </a:r>
            <a:r>
              <a:rPr lang="tr-TR" dirty="0" smtClean="0"/>
              <a:t>koşturan uygulama</a:t>
            </a:r>
            <a:r>
              <a:rPr lang="tr-TR" dirty="0"/>
              <a:t>, her erişimde bir sayfa hatasına neden olur</a:t>
            </a:r>
            <a:r>
              <a:rPr lang="tr-TR" dirty="0" smtClean="0"/>
              <a:t>.</a:t>
            </a:r>
          </a:p>
          <a:p>
            <a:pPr lvl="1"/>
            <a:r>
              <a:rPr lang="tr-TR" dirty="0" err="1" smtClean="0"/>
              <a:t>Örn</a:t>
            </a:r>
            <a:r>
              <a:rPr lang="tr-TR" dirty="0"/>
              <a:t>: </a:t>
            </a:r>
            <a:r>
              <a:rPr lang="tr-TR" dirty="0" smtClean="0"/>
              <a:t>erişim sırası 1,2</a:t>
            </a:r>
            <a:r>
              <a:rPr lang="tr-TR" dirty="0"/>
              <a:t>…,501'dir ve çerçeve </a:t>
            </a:r>
            <a:r>
              <a:rPr lang="tr-TR" dirty="0" smtClean="0"/>
              <a:t>büyüklüğü 500'dür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12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Çalışma Kümesi Sayfa Değiştirme Algoritması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Sayfalama talep:</a:t>
            </a:r>
          </a:p>
          <a:p>
            <a:pPr lvl="1"/>
            <a:r>
              <a:rPr lang="tr-TR" dirty="0" smtClean="0"/>
              <a:t>Sayfaları </a:t>
            </a:r>
            <a:r>
              <a:rPr lang="tr-TR" dirty="0"/>
              <a:t>önceden değil talep üzerine </a:t>
            </a:r>
            <a:r>
              <a:rPr lang="tr-TR" dirty="0" smtClean="0"/>
              <a:t>yükle</a:t>
            </a:r>
          </a:p>
          <a:p>
            <a:r>
              <a:rPr lang="tr-TR" dirty="0" smtClean="0"/>
              <a:t>Erişimler yerel:</a:t>
            </a:r>
          </a:p>
          <a:p>
            <a:pPr lvl="1"/>
            <a:r>
              <a:rPr lang="tr-TR" dirty="0" smtClean="0"/>
              <a:t>Süreç koşarken, </a:t>
            </a:r>
            <a:r>
              <a:rPr lang="tr-TR" dirty="0"/>
              <a:t>sayfalarının yalnızca nispeten küçük bir kısmına </a:t>
            </a:r>
            <a:r>
              <a:rPr lang="tr-TR" dirty="0" smtClean="0"/>
              <a:t>erişir</a:t>
            </a:r>
          </a:p>
          <a:p>
            <a:r>
              <a:rPr lang="tr-TR" dirty="0" smtClean="0"/>
              <a:t>Çalışma </a:t>
            </a:r>
            <a:r>
              <a:rPr lang="tr-TR" dirty="0"/>
              <a:t>seti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Bir sürecin herhangi bir </a:t>
            </a:r>
            <a:r>
              <a:rPr lang="tr-TR" dirty="0"/>
              <a:t>anda kullanmakta olduğu sayfalar </a:t>
            </a:r>
            <a:r>
              <a:rPr lang="tr-TR" dirty="0" smtClean="0"/>
              <a:t>kümesi</a:t>
            </a:r>
          </a:p>
          <a:p>
            <a:pPr lvl="1"/>
            <a:r>
              <a:rPr lang="tr-TR" dirty="0" smtClean="0"/>
              <a:t>Çalışma kümesi varsa</a:t>
            </a:r>
            <a:r>
              <a:rPr lang="tr-TR" dirty="0"/>
              <a:t>, bir sonraki aşamaya kadar çok fazla sayfa hatasına neden olmaz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8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Çalışma Kümesi Modeli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süreç yer değiştirilip bellekten çıkarıldıktan ve </a:t>
            </a:r>
            <a:r>
              <a:rPr lang="tr-TR" dirty="0"/>
              <a:t>daha sonra </a:t>
            </a:r>
            <a:r>
              <a:rPr lang="tr-TR" dirty="0" smtClean="0"/>
              <a:t>yer değiştirilip tekrar belleğe alındığında, </a:t>
            </a:r>
            <a:r>
              <a:rPr lang="tr-TR" dirty="0"/>
              <a:t>önce çalışma </a:t>
            </a:r>
            <a:r>
              <a:rPr lang="tr-TR" dirty="0" smtClean="0"/>
              <a:t>kümesi yüklenir, böylece sayfa hatası sayısı büyük </a:t>
            </a:r>
            <a:r>
              <a:rPr lang="tr-TR" dirty="0"/>
              <a:t>ölçüde </a:t>
            </a:r>
            <a:r>
              <a:rPr lang="tr-TR" dirty="0" smtClean="0"/>
              <a:t>azaltılır</a:t>
            </a:r>
            <a:endParaRPr lang="tr-TR" dirty="0"/>
          </a:p>
          <a:p>
            <a:r>
              <a:rPr lang="tr-TR" dirty="0" smtClean="0"/>
              <a:t>Ön sayfalama: bir sürecin </a:t>
            </a:r>
            <a:r>
              <a:rPr lang="tr-TR" dirty="0"/>
              <a:t>çalışmasına izin vermeden önce </a:t>
            </a:r>
            <a:r>
              <a:rPr lang="tr-TR" dirty="0" smtClean="0"/>
              <a:t>sayfalarının </a:t>
            </a:r>
            <a:r>
              <a:rPr lang="tr-TR" dirty="0"/>
              <a:t>yüklenmesine ön sayfalama denir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15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Çalışma Kümesi Sayfa Değiştirme Algoritması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Çalışma </a:t>
            </a:r>
            <a:r>
              <a:rPr lang="tr-TR" dirty="0" smtClean="0"/>
              <a:t>kümesi, </a:t>
            </a:r>
            <a:r>
              <a:rPr lang="tr-TR" dirty="0"/>
              <a:t>k adet en son bellek </a:t>
            </a:r>
            <a:r>
              <a:rPr lang="tr-TR" dirty="0" smtClean="0"/>
              <a:t>erişimi </a:t>
            </a:r>
            <a:r>
              <a:rPr lang="tr-TR" dirty="0"/>
              <a:t>tarafından kullanılan sayfa setidir</a:t>
            </a:r>
            <a:r>
              <a:rPr lang="tr-TR" dirty="0" smtClean="0"/>
              <a:t>. w(</a:t>
            </a:r>
            <a:r>
              <a:rPr lang="tr-TR" dirty="0" err="1" smtClean="0"/>
              <a:t>k,t</a:t>
            </a:r>
            <a:r>
              <a:rPr lang="tr-TR" dirty="0"/>
              <a:t>) fonksiyonu, t zamanında çalışan kümenin boyutudur.</a:t>
            </a:r>
          </a:p>
        </p:txBody>
      </p:sp>
      <p:pic>
        <p:nvPicPr>
          <p:cNvPr id="4" name="Picture 6" descr="03-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475" y="3275013"/>
            <a:ext cx="7131050" cy="290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Çalışma Kümesi Yer Değiştirme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Sayfa </a:t>
            </a:r>
            <a:r>
              <a:rPr lang="tr-TR" dirty="0" smtClean="0"/>
              <a:t>hatası oluştuğunda, </a:t>
            </a:r>
            <a:r>
              <a:rPr lang="tr-TR" dirty="0"/>
              <a:t>çalışma kümesinde olmayan </a:t>
            </a:r>
            <a:r>
              <a:rPr lang="tr-TR" dirty="0" smtClean="0"/>
              <a:t>sayfa çıkarılır</a:t>
            </a:r>
          </a:p>
          <a:p>
            <a:r>
              <a:rPr lang="tr-TR" dirty="0" smtClean="0"/>
              <a:t>Çalışan </a:t>
            </a:r>
            <a:r>
              <a:rPr lang="tr-TR" dirty="0"/>
              <a:t>bir </a:t>
            </a:r>
            <a:r>
              <a:rPr lang="tr-TR" dirty="0" smtClean="0"/>
              <a:t>küme elde </a:t>
            </a:r>
            <a:r>
              <a:rPr lang="tr-TR" dirty="0"/>
              <a:t>etmek için: bir </a:t>
            </a:r>
            <a:r>
              <a:rPr lang="tr-TR" dirty="0" smtClean="0"/>
              <a:t>yazmaç tutulur </a:t>
            </a:r>
            <a:r>
              <a:rPr lang="tr-TR" dirty="0"/>
              <a:t>ve </a:t>
            </a:r>
            <a:r>
              <a:rPr lang="tr-TR" dirty="0" smtClean="0"/>
              <a:t>maliyetli olacak her erişimde değeri bir kaydırılır (</a:t>
            </a:r>
            <a:r>
              <a:rPr lang="tr-TR" dirty="0" err="1" smtClean="0"/>
              <a:t>shift</a:t>
            </a:r>
            <a:r>
              <a:rPr lang="tr-TR" dirty="0" smtClean="0"/>
              <a:t>) </a:t>
            </a:r>
          </a:p>
          <a:p>
            <a:r>
              <a:rPr lang="tr-TR" dirty="0" smtClean="0"/>
              <a:t>Yakınsamalar</a:t>
            </a:r>
          </a:p>
          <a:p>
            <a:pPr lvl="1"/>
            <a:r>
              <a:rPr lang="tr-TR" dirty="0" smtClean="0"/>
              <a:t>K adet bellek erişimi yerine koşma süresini (</a:t>
            </a:r>
            <a:r>
              <a:rPr lang="tr-TR" dirty="0" err="1" smtClean="0"/>
              <a:t>tau</a:t>
            </a:r>
            <a:r>
              <a:rPr lang="tr-TR" dirty="0" smtClean="0"/>
              <a:t>) kullan</a:t>
            </a:r>
          </a:p>
          <a:p>
            <a:r>
              <a:rPr lang="tr-TR" dirty="0"/>
              <a:t>Her bellek </a:t>
            </a:r>
            <a:r>
              <a:rPr lang="tr-TR" dirty="0" smtClean="0"/>
              <a:t>erişiminde bellekteki sayfalar </a:t>
            </a:r>
            <a:r>
              <a:rPr lang="tr-TR" dirty="0"/>
              <a:t>takip </a:t>
            </a:r>
            <a:r>
              <a:rPr lang="tr-TR" dirty="0" smtClean="0"/>
              <a:t>edilebilir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smtClean="0"/>
              <a:t>Her </a:t>
            </a:r>
            <a:r>
              <a:rPr lang="tr-TR" dirty="0"/>
              <a:t>k </a:t>
            </a:r>
            <a:r>
              <a:rPr lang="tr-TR" dirty="0" smtClean="0"/>
              <a:t>erişim, </a:t>
            </a:r>
            <a:r>
              <a:rPr lang="tr-TR" dirty="0"/>
              <a:t>çalışan bir </a:t>
            </a:r>
            <a:r>
              <a:rPr lang="tr-TR" dirty="0" smtClean="0"/>
              <a:t>kümeyle </a:t>
            </a:r>
            <a:r>
              <a:rPr lang="tr-TR" dirty="0"/>
              <a:t>sonuçlanır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Yazmaç kaydır </a:t>
            </a:r>
            <a:r>
              <a:rPr lang="tr-TR" dirty="0"/>
              <a:t>uygulaması. Her </a:t>
            </a:r>
            <a:r>
              <a:rPr lang="tr-TR" dirty="0" smtClean="0"/>
              <a:t>erişimde sayfa </a:t>
            </a:r>
            <a:r>
              <a:rPr lang="tr-TR" dirty="0"/>
              <a:t>numarasını </a:t>
            </a:r>
            <a:r>
              <a:rPr lang="tr-TR" dirty="0" smtClean="0"/>
              <a:t>girilir.</a:t>
            </a:r>
          </a:p>
          <a:p>
            <a:r>
              <a:rPr lang="tr-TR" dirty="0" smtClean="0"/>
              <a:t>Masraflı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Erişim Sayısı Yerine Sanal Zaman Kullan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 </a:t>
            </a:r>
            <a:r>
              <a:rPr lang="tr-TR" dirty="0" smtClean="0"/>
              <a:t>koşma (CPU</a:t>
            </a:r>
            <a:r>
              <a:rPr lang="tr-TR" dirty="0"/>
              <a:t>) süresi boyunca </a:t>
            </a:r>
            <a:r>
              <a:rPr lang="tr-TR" dirty="0" smtClean="0"/>
              <a:t>erişilen son </a:t>
            </a:r>
            <a:r>
              <a:rPr lang="tr-TR" dirty="0"/>
              <a:t>k sayfanın </a:t>
            </a:r>
            <a:r>
              <a:rPr lang="tr-TR" dirty="0" smtClean="0"/>
              <a:t>kaydı tutulur</a:t>
            </a:r>
          </a:p>
          <a:p>
            <a:r>
              <a:rPr lang="tr-TR" dirty="0" smtClean="0"/>
              <a:t>Sanal </a:t>
            </a:r>
            <a:r>
              <a:rPr lang="tr-TR" dirty="0"/>
              <a:t>zaman, </a:t>
            </a:r>
            <a:r>
              <a:rPr lang="tr-TR" dirty="0" smtClean="0"/>
              <a:t>bir süreç için başladığından </a:t>
            </a:r>
            <a:r>
              <a:rPr lang="tr-TR" dirty="0"/>
              <a:t>beri </a:t>
            </a:r>
            <a:r>
              <a:rPr lang="tr-TR" dirty="0" smtClean="0"/>
              <a:t>kullandığı işlemci zamanı </a:t>
            </a:r>
            <a:r>
              <a:rPr lang="tr-TR" dirty="0"/>
              <a:t>miktarıdır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Bir </a:t>
            </a:r>
            <a:r>
              <a:rPr lang="tr-TR" dirty="0"/>
              <a:t>sürecin ne kadar iş yaptığının ölçüsü</a:t>
            </a:r>
            <a:endParaRPr lang="tr-T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5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Çalışma Kümesi Yer Değiştirme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R biti periyodik olarak temizlenir</a:t>
            </a:r>
            <a:endParaRPr lang="tr-TR" dirty="0"/>
          </a:p>
        </p:txBody>
      </p:sp>
      <p:pic>
        <p:nvPicPr>
          <p:cNvPr id="4" name="Picture 6" descr="03-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062" y="2422344"/>
            <a:ext cx="6873875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4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Yer </a:t>
            </a:r>
            <a:r>
              <a:rPr lang="tr-TR" dirty="0" smtClean="0"/>
              <a:t>Değiştirme Problemi</a:t>
            </a:r>
            <a:endParaRPr lang="tr-TR" dirty="0"/>
          </a:p>
        </p:txBody>
      </p:sp>
      <p:pic>
        <p:nvPicPr>
          <p:cNvPr id="4" name="Picture 6" descr="03-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752" y="1690688"/>
            <a:ext cx="5206496" cy="485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Çalışma Kümesi Saat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Temel çalışma kümesi algoritmasının her sayfa hatasında tüm sayfa tablosunu taraması </a:t>
            </a:r>
            <a:r>
              <a:rPr lang="tr-TR" dirty="0" smtClean="0"/>
              <a:t>gerekir</a:t>
            </a:r>
          </a:p>
          <a:p>
            <a:r>
              <a:rPr lang="tr-TR" dirty="0" err="1" smtClean="0"/>
              <a:t>WSClock</a:t>
            </a:r>
            <a:r>
              <a:rPr lang="tr-TR" dirty="0"/>
              <a:t>: basit ve </a:t>
            </a:r>
            <a:r>
              <a:rPr lang="tr-TR" dirty="0" smtClean="0"/>
              <a:t>etkili</a:t>
            </a:r>
          </a:p>
          <a:p>
            <a:pPr lvl="1"/>
            <a:r>
              <a:rPr lang="tr-TR" dirty="0" smtClean="0"/>
              <a:t>Sayfa </a:t>
            </a:r>
            <a:r>
              <a:rPr lang="tr-TR" dirty="0"/>
              <a:t>çerçevelerinin dairesel </a:t>
            </a:r>
            <a:r>
              <a:rPr lang="tr-TR" dirty="0" smtClean="0"/>
              <a:t>listesi</a:t>
            </a:r>
          </a:p>
          <a:p>
            <a:pPr lvl="1"/>
            <a:r>
              <a:rPr lang="tr-TR" dirty="0" smtClean="0"/>
              <a:t>R </a:t>
            </a:r>
            <a:r>
              <a:rPr lang="tr-TR" dirty="0"/>
              <a:t>1 ise, sayfaya geçerli tıklama sırasında </a:t>
            </a:r>
            <a:r>
              <a:rPr lang="tr-TR" dirty="0" smtClean="0"/>
              <a:t>erişilmiştir; R'ye </a:t>
            </a:r>
            <a:r>
              <a:rPr lang="tr-TR" dirty="0"/>
              <a:t>0 </a:t>
            </a:r>
            <a:r>
              <a:rPr lang="tr-TR" dirty="0" smtClean="0"/>
              <a:t>ata ve </a:t>
            </a:r>
            <a:r>
              <a:rPr lang="tr-TR" dirty="0"/>
              <a:t>eli </a:t>
            </a:r>
            <a:r>
              <a:rPr lang="tr-TR" dirty="0" smtClean="0"/>
              <a:t>ilerlet</a:t>
            </a:r>
          </a:p>
          <a:p>
            <a:pPr lvl="1"/>
            <a:r>
              <a:rPr lang="tr-TR" dirty="0" smtClean="0"/>
              <a:t>R </a:t>
            </a:r>
            <a:r>
              <a:rPr lang="tr-TR" dirty="0"/>
              <a:t>0 ise: </a:t>
            </a:r>
            <a:r>
              <a:rPr lang="tr-TR" dirty="0" smtClean="0"/>
              <a:t>ve M 0 ise </a:t>
            </a:r>
            <a:r>
              <a:rPr lang="tr-TR" dirty="0"/>
              <a:t>ve yaş &gt; </a:t>
            </a:r>
            <a:r>
              <a:rPr lang="tr-TR" dirty="0" err="1"/>
              <a:t>tau</a:t>
            </a:r>
            <a:r>
              <a:rPr lang="tr-TR" dirty="0"/>
              <a:t> ise </a:t>
            </a:r>
            <a:r>
              <a:rPr lang="tr-TR" dirty="0" smtClean="0"/>
              <a:t>yer değiştir; </a:t>
            </a:r>
            <a:r>
              <a:rPr lang="tr-TR" dirty="0"/>
              <a:t>M 1 ise, eli </a:t>
            </a:r>
            <a:r>
              <a:rPr lang="tr-TR" dirty="0" smtClean="0"/>
              <a:t>ilerlet </a:t>
            </a:r>
            <a:r>
              <a:rPr lang="tr-TR" dirty="0"/>
              <a:t>ve </a:t>
            </a:r>
            <a:r>
              <a:rPr lang="tr-TR" dirty="0" smtClean="0"/>
              <a:t>geri yazmayı çizelgele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7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Çalışma Kümesi Saat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Picture 6" descr="03-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863" y="1690688"/>
            <a:ext cx="4592274" cy="495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9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 Son Kullanılanı Değiştir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İki durumda el başlangıç noktasına kadar gelir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En </a:t>
            </a:r>
            <a:r>
              <a:rPr lang="tr-TR" dirty="0"/>
              <a:t>az bir yazma </a:t>
            </a:r>
            <a:r>
              <a:rPr lang="tr-TR" dirty="0" smtClean="0"/>
              <a:t>çizelgelendi: </a:t>
            </a:r>
            <a:r>
              <a:rPr lang="tr-TR" dirty="0"/>
              <a:t>ibre temiz bir sayfa bulana kadar hareket etmeye devam </a:t>
            </a:r>
            <a:r>
              <a:rPr lang="tr-TR" dirty="0" smtClean="0"/>
              <a:t>eder</a:t>
            </a:r>
          </a:p>
          <a:p>
            <a:pPr lvl="1"/>
            <a:r>
              <a:rPr lang="tr-TR" dirty="0" smtClean="0"/>
              <a:t>Hiçbir </a:t>
            </a:r>
            <a:r>
              <a:rPr lang="tr-TR" dirty="0"/>
              <a:t>yazma </a:t>
            </a:r>
            <a:r>
              <a:rPr lang="tr-TR" dirty="0" smtClean="0"/>
              <a:t>çizelgelenmedi: </a:t>
            </a:r>
            <a:r>
              <a:rPr lang="tr-TR" dirty="0"/>
              <a:t>tüm sayfalar çalışma kümesinde, temiz bir sayfa </a:t>
            </a:r>
            <a:r>
              <a:rPr lang="tr-TR" dirty="0" smtClean="0"/>
              <a:t>seç </a:t>
            </a:r>
            <a:r>
              <a:rPr lang="tr-TR" dirty="0"/>
              <a:t>veya temiz sayfa yoksa, geçerli sayfa kurbandır ve diske geri </a:t>
            </a:r>
            <a:r>
              <a:rPr lang="tr-TR" dirty="0" smtClean="0"/>
              <a:t>yaz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6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Özet</a:t>
            </a:r>
            <a:endParaRPr lang="tr-T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6601774"/>
              </p:ext>
            </p:extLst>
          </p:nvPr>
        </p:nvGraphicFramePr>
        <p:xfrm>
          <a:off x="838200" y="1825625"/>
          <a:ext cx="10515600" cy="4079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086497"/>
                <a:gridCol w="6429103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Algoritma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Yorum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Optimum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Uygulanabilir değil, ancak kıyaslama olarak kullanışlı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NRU (Yakın Zamanda Kullanılmayan)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Çok kaba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FIFO (İlk Giren İlk Çıkar)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Önemli sayfaları atabilir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İkinci şans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FIFO'ya</a:t>
                      </a:r>
                      <a:r>
                        <a:rPr lang="tr-TR" dirty="0" smtClean="0"/>
                        <a:t> göre büyük gelişme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Saat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Gerçekçi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LRU (En Son Kullanılanlar)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Mükemmel, ancak tam olarak uygulanması zor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NFU (Sık Kullanılmayan)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LRU'ya</a:t>
                      </a:r>
                      <a:r>
                        <a:rPr lang="tr-TR" dirty="0" smtClean="0"/>
                        <a:t> yakınsayan</a:t>
                      </a:r>
                      <a:r>
                        <a:rPr lang="tr-TR" baseline="0" dirty="0" smtClean="0"/>
                        <a:t> adilce kaba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yaşlanma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LRU'ya</a:t>
                      </a:r>
                      <a:r>
                        <a:rPr lang="tr-TR" dirty="0" smtClean="0"/>
                        <a:t> iyi yakınsayan verimli algoritma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Çalışma seti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Uygulanması biraz pahalı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 smtClean="0"/>
                        <a:t>WSClock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İyi verimli algoritma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85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Yerel ve Küresel Tahsis </a:t>
            </a:r>
            <a:r>
              <a:rPr lang="tr-TR" dirty="0" smtClean="0"/>
              <a:t>Politikaları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(a) Orijinal konfigürasyon. (b) Yerel sayfa değişimi. (c) </a:t>
            </a:r>
            <a:r>
              <a:rPr lang="tr-TR" dirty="0" smtClean="0"/>
              <a:t>Küresel.</a:t>
            </a:r>
            <a:endParaRPr lang="tr-TR" dirty="0"/>
          </a:p>
        </p:txBody>
      </p:sp>
      <p:pic>
        <p:nvPicPr>
          <p:cNvPr id="4" name="Picture 6" descr="03-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964" y="2248549"/>
            <a:ext cx="6782072" cy="447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22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Yerel ve Küresel Tahsis Politikaları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Picture 6" descr="03-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738438"/>
            <a:ext cx="68199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74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Belady</a:t>
            </a:r>
            <a:r>
              <a:rPr lang="tr-TR" dirty="0"/>
              <a:t> Anomalisi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Çerçeve büyüklükleri, </a:t>
            </a:r>
          </a:p>
          <a:p>
            <a:r>
              <a:rPr lang="tr-TR" dirty="0"/>
              <a:t>Erişim sıralaması: 1 2 3 4 1 2 5 1 2 3 4 5</a:t>
            </a:r>
          </a:p>
          <a:p>
            <a:r>
              <a:rPr lang="tr-TR" dirty="0" smtClean="0"/>
              <a:t>4 çerçeve: sayfa hatası: 10, yer değiştirme 6</a:t>
            </a:r>
          </a:p>
          <a:p>
            <a:pPr marL="669925" lvl="1" indent="-325438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None/>
            </a:pP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1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1 1 1 </a:t>
            </a:r>
            <a:r>
              <a:rPr lang="en-US" altLang="zh-CN" sz="2600" kern="0" dirty="0">
                <a:solidFill>
                  <a:srgbClr val="0000FF"/>
                </a:solidFill>
                <a:latin typeface="宋体" panose="02010600030101010101" pitchFamily="2" charset="-122"/>
                <a:ea typeface="宋体"/>
              </a:rPr>
              <a:t>1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1 </a:t>
            </a: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5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5 5 5 </a:t>
            </a: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4 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4</a:t>
            </a:r>
            <a:b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</a:br>
            <a:r>
              <a:rPr lang="en-US" altLang="zh-CN" sz="2600" kern="0" dirty="0" smtClean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2</a:t>
            </a:r>
            <a:r>
              <a:rPr lang="en-US" altLang="zh-CN" sz="260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2 2 2 </a:t>
            </a:r>
            <a:r>
              <a:rPr lang="en-US" altLang="zh-CN" sz="2600" kern="0" dirty="0">
                <a:solidFill>
                  <a:srgbClr val="0000FF"/>
                </a:solidFill>
                <a:latin typeface="宋体" panose="02010600030101010101" pitchFamily="2" charset="-122"/>
                <a:ea typeface="宋体"/>
              </a:rPr>
              <a:t>2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2 </a:t>
            </a: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1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1 1 1 </a:t>
            </a: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5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/>
            </a:r>
            <a:b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</a:br>
            <a:r>
              <a:rPr lang="tr-TR" altLang="zh-CN" sz="260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 </a:t>
            </a:r>
            <a:r>
              <a:rPr lang="en-US" altLang="zh-CN" sz="2600" kern="0" dirty="0" smtClean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3</a:t>
            </a:r>
            <a:r>
              <a:rPr lang="en-US" altLang="zh-CN" sz="260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3 3 3 3 3 </a:t>
            </a: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2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2 2 2</a:t>
            </a:r>
            <a:b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</a:b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   </a:t>
            </a:r>
            <a:r>
              <a:rPr lang="en-US" altLang="zh-CN" sz="2600" kern="0" dirty="0" smtClean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4</a:t>
            </a:r>
            <a:r>
              <a:rPr lang="en-US" altLang="zh-CN" sz="260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4 4 4 4 4 </a:t>
            </a: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3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3 </a:t>
            </a:r>
            <a:r>
              <a:rPr lang="en-US" altLang="zh-CN" sz="260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3</a:t>
            </a:r>
            <a:endParaRPr lang="en-US" altLang="zh-CN" sz="2800" dirty="0"/>
          </a:p>
          <a:p>
            <a:r>
              <a:rPr lang="tr-TR" dirty="0"/>
              <a:t>3 çerçeve: sayfa hatası: 9</a:t>
            </a:r>
            <a:r>
              <a:rPr lang="tr-TR" dirty="0" smtClean="0"/>
              <a:t>, </a:t>
            </a:r>
            <a:r>
              <a:rPr lang="tr-TR" dirty="0"/>
              <a:t>yer değiştirme </a:t>
            </a:r>
            <a:r>
              <a:rPr lang="tr-TR" dirty="0" smtClean="0"/>
              <a:t>6</a:t>
            </a:r>
          </a:p>
          <a:p>
            <a:pPr marL="669925" lvl="1" indent="-325438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3B812F"/>
              </a:buClr>
              <a:buSzPct val="60000"/>
              <a:buNone/>
            </a:pP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1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1 1 </a:t>
            </a: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4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4 4 </a:t>
            </a: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5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5 5 5 5 </a:t>
            </a:r>
            <a:r>
              <a:rPr lang="en-US" altLang="zh-CN" sz="2600" kern="0" dirty="0">
                <a:solidFill>
                  <a:srgbClr val="0000FF"/>
                </a:solidFill>
                <a:latin typeface="宋体" panose="02010600030101010101" pitchFamily="2" charset="-122"/>
                <a:ea typeface="宋体"/>
              </a:rPr>
              <a:t>5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/>
            </a:r>
            <a:b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</a:br>
            <a:r>
              <a:rPr lang="en-US" altLang="zh-CN" sz="2600" kern="0" dirty="0" smtClean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2</a:t>
            </a:r>
            <a:r>
              <a:rPr lang="en-US" altLang="zh-CN" sz="260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2 2 </a:t>
            </a: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1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1 1 </a:t>
            </a:r>
            <a:r>
              <a:rPr lang="en-US" altLang="zh-CN" sz="2600" kern="0" dirty="0">
                <a:solidFill>
                  <a:srgbClr val="0000FF"/>
                </a:solidFill>
                <a:latin typeface="宋体" panose="02010600030101010101" pitchFamily="2" charset="-122"/>
                <a:ea typeface="宋体"/>
              </a:rPr>
              <a:t>1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1 </a:t>
            </a: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3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3 4</a:t>
            </a:r>
            <a:b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</a:b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 </a:t>
            </a:r>
            <a:r>
              <a:rPr lang="en-US" altLang="zh-CN" sz="2600" kern="0" dirty="0" smtClean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3</a:t>
            </a:r>
            <a:r>
              <a:rPr lang="en-US" altLang="zh-CN" sz="2600" kern="0" dirty="0" smtClean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3 3 </a:t>
            </a: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2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2 2 </a:t>
            </a:r>
            <a:r>
              <a:rPr lang="en-US" altLang="zh-CN" sz="2600" kern="0" dirty="0">
                <a:solidFill>
                  <a:srgbClr val="0000FF"/>
                </a:solidFill>
                <a:latin typeface="宋体" panose="02010600030101010101" pitchFamily="2" charset="-122"/>
                <a:ea typeface="宋体"/>
              </a:rPr>
              <a:t>2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2 </a:t>
            </a:r>
            <a:r>
              <a:rPr lang="en-US" altLang="zh-CN" sz="2600" kern="0" dirty="0">
                <a:solidFill>
                  <a:srgbClr val="3B812F"/>
                </a:solidFill>
                <a:latin typeface="宋体" panose="02010600030101010101" pitchFamily="2" charset="-122"/>
                <a:ea typeface="宋体"/>
              </a:rPr>
              <a:t>4</a:t>
            </a:r>
            <a:r>
              <a:rPr lang="en-US" altLang="zh-CN" sz="2600" kern="0" dirty="0">
                <a:solidFill>
                  <a:srgbClr val="000000"/>
                </a:solidFill>
                <a:latin typeface="宋体" panose="02010600030101010101" pitchFamily="2" charset="-122"/>
                <a:ea typeface="宋体"/>
              </a:rPr>
              <a:t> 4</a:t>
            </a:r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9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Boyutu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Ek yük = </a:t>
            </a:r>
            <a:r>
              <a:rPr lang="tr-TR" dirty="0"/>
              <a:t>s*e/p + p/2 [sayfa girişlerinin boyutu + parça]  </a:t>
            </a:r>
            <a:endParaRPr lang="tr-TR" dirty="0" smtClean="0"/>
          </a:p>
          <a:p>
            <a:pPr lvl="1"/>
            <a:r>
              <a:rPr lang="tr-TR" dirty="0" smtClean="0"/>
              <a:t>p </a:t>
            </a:r>
            <a:r>
              <a:rPr lang="tr-TR" dirty="0"/>
              <a:t>sayfa boyutudur,  </a:t>
            </a:r>
            <a:endParaRPr lang="tr-TR" dirty="0" smtClean="0"/>
          </a:p>
          <a:p>
            <a:pPr lvl="1"/>
            <a:r>
              <a:rPr lang="tr-TR" dirty="0" smtClean="0"/>
              <a:t>s süreç boyutudur</a:t>
            </a:r>
            <a:r>
              <a:rPr lang="tr-TR" dirty="0"/>
              <a:t>,  </a:t>
            </a:r>
            <a:endParaRPr lang="tr-TR" dirty="0" smtClean="0"/>
          </a:p>
          <a:p>
            <a:pPr lvl="1"/>
            <a:r>
              <a:rPr lang="tr-TR" dirty="0" smtClean="0"/>
              <a:t>e</a:t>
            </a:r>
            <a:r>
              <a:rPr lang="tr-TR" dirty="0"/>
              <a:t>, sayfa girişinin boyutudur (sayfa tablosunda</a:t>
            </a:r>
            <a:r>
              <a:rPr lang="tr-TR" dirty="0" smtClean="0"/>
              <a:t>)</a:t>
            </a:r>
          </a:p>
          <a:p>
            <a:pPr lvl="1"/>
            <a:endParaRPr lang="tr-TR" dirty="0"/>
          </a:p>
          <a:p>
            <a:r>
              <a:rPr lang="tr-TR" dirty="0" smtClean="0"/>
              <a:t>Türev </a:t>
            </a:r>
            <a:r>
              <a:rPr lang="tr-TR" dirty="0"/>
              <a:t>al, </a:t>
            </a:r>
            <a:r>
              <a:rPr lang="tr-TR" dirty="0" smtClean="0"/>
              <a:t>sıfır ata </a:t>
            </a:r>
            <a:r>
              <a:rPr lang="tr-TR" dirty="0"/>
              <a:t>=&gt; p = √(2s*e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s</a:t>
            </a:r>
            <a:r>
              <a:rPr lang="tr-TR" dirty="0"/>
              <a:t>= 1 MB, e=8 </a:t>
            </a:r>
            <a:r>
              <a:rPr lang="tr-TR" dirty="0" smtClean="0"/>
              <a:t>bayt, p=4 </a:t>
            </a:r>
            <a:r>
              <a:rPr lang="tr-TR" dirty="0"/>
              <a:t>KB en </a:t>
            </a:r>
            <a:r>
              <a:rPr lang="tr-TR" dirty="0" smtClean="0"/>
              <a:t>uygun</a:t>
            </a:r>
          </a:p>
          <a:p>
            <a:pPr lvl="1"/>
            <a:r>
              <a:rPr lang="tr-TR" dirty="0" smtClean="0"/>
              <a:t>1 </a:t>
            </a:r>
            <a:r>
              <a:rPr lang="tr-TR" dirty="0"/>
              <a:t>KB </a:t>
            </a:r>
            <a:r>
              <a:rPr lang="tr-TR" dirty="0" smtClean="0"/>
              <a:t>tipik</a:t>
            </a:r>
          </a:p>
          <a:p>
            <a:pPr lvl="1"/>
            <a:r>
              <a:rPr lang="tr-TR" dirty="0" smtClean="0"/>
              <a:t>4-8 </a:t>
            </a:r>
            <a:r>
              <a:rPr lang="tr-TR" dirty="0"/>
              <a:t>KB </a:t>
            </a:r>
            <a:r>
              <a:rPr lang="tr-TR" dirty="0" smtClean="0"/>
              <a:t>yaygın</a:t>
            </a:r>
          </a:p>
          <a:p>
            <a:pPr lvl="1"/>
            <a:r>
              <a:rPr lang="tr-TR" dirty="0" smtClean="0"/>
              <a:t>bu </a:t>
            </a:r>
            <a:r>
              <a:rPr lang="tr-TR" dirty="0"/>
              <a:t>kaba bir yaklaşım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Ayrı Komut ve Veri Alanları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(a) </a:t>
            </a:r>
            <a:r>
              <a:rPr lang="tr-TR" dirty="0" smtClean="0"/>
              <a:t>Tek adres </a:t>
            </a:r>
            <a:r>
              <a:rPr lang="tr-TR" dirty="0"/>
              <a:t>alanı. (b) Ayrı I ve D </a:t>
            </a:r>
            <a:r>
              <a:rPr lang="tr-TR" dirty="0" smtClean="0"/>
              <a:t>alanları. (</a:t>
            </a:r>
            <a:r>
              <a:rPr lang="tr-TR" dirty="0" err="1" smtClean="0"/>
              <a:t>instruction</a:t>
            </a:r>
            <a:r>
              <a:rPr lang="tr-TR" dirty="0" smtClean="0"/>
              <a:t>, data)</a:t>
            </a:r>
            <a:endParaRPr lang="tr-TR" dirty="0"/>
          </a:p>
        </p:txBody>
      </p:sp>
      <p:pic>
        <p:nvPicPr>
          <p:cNvPr id="4" name="Picture 6" descr="03-2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7" y="2756081"/>
            <a:ext cx="7781925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6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Paylaşımlı Sayfalar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İki süreç aynı programı ve sayfa tablosunu paylaştığında</a:t>
            </a:r>
            <a:endParaRPr lang="tr-TR" dirty="0"/>
          </a:p>
        </p:txBody>
      </p:sp>
      <p:pic>
        <p:nvPicPr>
          <p:cNvPr id="4" name="Picture 6" descr="03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667" y="2600810"/>
            <a:ext cx="4790666" cy="401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Statik Yer Değiştirme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Sorun, her iki programın da mutlak fiziksel belleğe referans vermesidir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Statik </a:t>
            </a:r>
            <a:r>
              <a:rPr lang="tr-TR" dirty="0"/>
              <a:t>yer değiştirme - programın ilk </a:t>
            </a:r>
            <a:r>
              <a:rPr lang="tr-TR" dirty="0" smtClean="0"/>
              <a:t>komutunu x adresine yükler </a:t>
            </a:r>
            <a:r>
              <a:rPr lang="tr-TR" dirty="0"/>
              <a:t>ve yükleme sırasında sonraki her adrese x </a:t>
            </a:r>
            <a:r>
              <a:rPr lang="tr-TR" dirty="0" smtClean="0"/>
              <a:t>ekler</a:t>
            </a:r>
          </a:p>
          <a:p>
            <a:pPr lvl="1"/>
            <a:r>
              <a:rPr lang="tr-TR" dirty="0" smtClean="0"/>
              <a:t>Bu </a:t>
            </a:r>
            <a:r>
              <a:rPr lang="tr-TR" dirty="0"/>
              <a:t>çok yavaş </a:t>
            </a:r>
            <a:r>
              <a:rPr lang="tr-TR" dirty="0" smtClean="0"/>
              <a:t>ve</a:t>
            </a:r>
          </a:p>
          <a:p>
            <a:pPr lvl="1"/>
            <a:r>
              <a:rPr lang="tr-TR" dirty="0" smtClean="0"/>
              <a:t>Tüm </a:t>
            </a:r>
            <a:r>
              <a:rPr lang="tr-TR" dirty="0"/>
              <a:t>adresler </a:t>
            </a:r>
            <a:r>
              <a:rPr lang="tr-TR" dirty="0" smtClean="0"/>
              <a:t>değiştirilemez</a:t>
            </a:r>
          </a:p>
          <a:p>
            <a:pPr lvl="2"/>
            <a:r>
              <a:rPr lang="tr-TR" dirty="0" smtClean="0"/>
              <a:t>MOV REGISTER 1,28 </a:t>
            </a:r>
            <a:r>
              <a:rPr lang="tr-TR" dirty="0"/>
              <a:t>değiştirilemez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40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Paylaşımlı Sayfalar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Süreç, </a:t>
            </a:r>
            <a:r>
              <a:rPr lang="tr-TR" dirty="0"/>
              <a:t>sayfaları hala kullanımda olmadıklarından emin </a:t>
            </a:r>
            <a:r>
              <a:rPr lang="tr-TR" dirty="0" smtClean="0"/>
              <a:t>olmadan, </a:t>
            </a:r>
            <a:r>
              <a:rPr lang="tr-TR" dirty="0"/>
              <a:t>çıktığı zaman </a:t>
            </a:r>
            <a:r>
              <a:rPr lang="tr-TR" dirty="0" smtClean="0"/>
              <a:t>bırakamaz</a:t>
            </a:r>
          </a:p>
          <a:p>
            <a:pPr lvl="1"/>
            <a:r>
              <a:rPr lang="tr-TR" dirty="0" smtClean="0"/>
              <a:t>Paylaşılan </a:t>
            </a:r>
            <a:r>
              <a:rPr lang="tr-TR" dirty="0"/>
              <a:t>sayfaları izlemek için özel veri yapısı </a:t>
            </a:r>
            <a:r>
              <a:rPr lang="tr-TR" dirty="0" smtClean="0"/>
              <a:t>kullanılır</a:t>
            </a:r>
          </a:p>
          <a:p>
            <a:r>
              <a:rPr lang="tr-TR" dirty="0" smtClean="0"/>
              <a:t>Sayfaya yazmalar nedeniyle </a:t>
            </a:r>
            <a:r>
              <a:rPr lang="tr-TR" dirty="0"/>
              <a:t>veri paylaşımı sancılıdır (</a:t>
            </a:r>
            <a:r>
              <a:rPr lang="tr-TR" dirty="0" err="1"/>
              <a:t>örn</a:t>
            </a:r>
            <a:r>
              <a:rPr lang="tr-TR" dirty="0"/>
              <a:t>. Unix </a:t>
            </a:r>
            <a:r>
              <a:rPr lang="tr-TR" dirty="0" err="1" smtClean="0"/>
              <a:t>fork</a:t>
            </a:r>
            <a:r>
              <a:rPr lang="tr-TR" dirty="0" smtClean="0"/>
              <a:t>, </a:t>
            </a:r>
            <a:r>
              <a:rPr lang="tr-TR" dirty="0"/>
              <a:t>ebeveyn ve çocuk </a:t>
            </a:r>
            <a:r>
              <a:rPr lang="tr-TR" dirty="0" smtClean="0"/>
              <a:t>süreç metin </a:t>
            </a:r>
            <a:r>
              <a:rPr lang="tr-TR" dirty="0"/>
              <a:t>ve verileri paylaşır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(</a:t>
            </a:r>
            <a:r>
              <a:rPr lang="tr-TR" dirty="0"/>
              <a:t>Yazarken kopyala) çözümü, verileri salt okunur sayfalara eşlemektir. Yazma gerçekleşirse, her işlem kendi sayfasını alır.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47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Paylaşımlı Kütüphaneler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Birçok işlem tarafından kullanılan büyük </a:t>
            </a:r>
            <a:r>
              <a:rPr lang="tr-TR" dirty="0" smtClean="0"/>
              <a:t>kütüphaneler (ör</a:t>
            </a:r>
            <a:r>
              <a:rPr lang="tr-TR" dirty="0"/>
              <a:t>. grafikler). </a:t>
            </a:r>
            <a:endParaRPr lang="tr-TR" dirty="0" smtClean="0"/>
          </a:p>
          <a:p>
            <a:r>
              <a:rPr lang="tr-TR" dirty="0" smtClean="0"/>
              <a:t>Bunları </a:t>
            </a:r>
            <a:r>
              <a:rPr lang="tr-TR" dirty="0"/>
              <a:t>kullanmak isteyen her </a:t>
            </a:r>
            <a:r>
              <a:rPr lang="tr-TR" dirty="0" smtClean="0"/>
              <a:t>sürece bağlanmak </a:t>
            </a:r>
            <a:r>
              <a:rPr lang="tr-TR" dirty="0"/>
              <a:t>çok pahalı. Bunun yerine paylaşılan </a:t>
            </a:r>
            <a:r>
              <a:rPr lang="tr-TR" dirty="0" smtClean="0"/>
              <a:t>kütüphaneler kullanılır.</a:t>
            </a:r>
          </a:p>
          <a:p>
            <a:r>
              <a:rPr lang="tr-TR" dirty="0" smtClean="0"/>
              <a:t>Unix bağlama (link): </a:t>
            </a:r>
            <a:r>
              <a:rPr lang="tr-TR" dirty="0" err="1"/>
              <a:t>ld</a:t>
            </a:r>
            <a:r>
              <a:rPr lang="tr-TR" dirty="0"/>
              <a:t>*.o –</a:t>
            </a:r>
            <a:r>
              <a:rPr lang="tr-TR" dirty="0" err="1"/>
              <a:t>lc</a:t>
            </a:r>
            <a:r>
              <a:rPr lang="tr-TR" dirty="0"/>
              <a:t> –</a:t>
            </a:r>
            <a:r>
              <a:rPr lang="tr-TR" dirty="0" err="1"/>
              <a:t>lm</a:t>
            </a:r>
            <a:r>
              <a:rPr lang="tr-TR" dirty="0"/>
              <a:t> . .</a:t>
            </a:r>
            <a:r>
              <a:rPr lang="tr-TR" dirty="0" smtClean="0"/>
              <a:t>o uzantılı dosyalarda </a:t>
            </a:r>
            <a:r>
              <a:rPr lang="tr-TR" dirty="0"/>
              <a:t>bulunmayan dosyalar </a:t>
            </a:r>
            <a:r>
              <a:rPr lang="tr-TR" dirty="0" smtClean="0"/>
              <a:t>m </a:t>
            </a:r>
            <a:r>
              <a:rPr lang="tr-TR" dirty="0"/>
              <a:t>veya c </a:t>
            </a:r>
            <a:r>
              <a:rPr lang="tr-TR" dirty="0" smtClean="0"/>
              <a:t>kütüphanelerinde bulunur </a:t>
            </a:r>
            <a:r>
              <a:rPr lang="tr-TR" dirty="0"/>
              <a:t>ve ikili dosyalara dahil edilir.  </a:t>
            </a:r>
            <a:endParaRPr lang="tr-TR" dirty="0" smtClean="0"/>
          </a:p>
          <a:p>
            <a:r>
              <a:rPr lang="tr-TR" dirty="0" smtClean="0"/>
              <a:t>Nesne </a:t>
            </a:r>
            <a:r>
              <a:rPr lang="tr-TR" dirty="0"/>
              <a:t>programını diske yaz.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17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Paylaşımlı Kütüphaneler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Bağlayıcı, </a:t>
            </a:r>
            <a:r>
              <a:rPr lang="tr-TR" dirty="0" smtClean="0"/>
              <a:t>çalışma zamanında çağrılan fonksiyona </a:t>
            </a:r>
            <a:r>
              <a:rPr lang="tr-TR" dirty="0"/>
              <a:t>bağlanan bir </a:t>
            </a:r>
            <a:r>
              <a:rPr lang="tr-TR" dirty="0" smtClean="0"/>
              <a:t>saplama (</a:t>
            </a:r>
            <a:r>
              <a:rPr lang="tr-TR" dirty="0" err="1" smtClean="0"/>
              <a:t>stub</a:t>
            </a:r>
            <a:r>
              <a:rPr lang="tr-TR" dirty="0" smtClean="0"/>
              <a:t>) yordamını </a:t>
            </a:r>
            <a:r>
              <a:rPr lang="tr-TR" dirty="0"/>
              <a:t>çağırmak için kullanır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Paylaşılan </a:t>
            </a:r>
            <a:r>
              <a:rPr lang="tr-TR" dirty="0"/>
              <a:t>kitaplık yalnızca bir kez yüklenir (ilk kez içindeki bir işleve </a:t>
            </a:r>
            <a:r>
              <a:rPr lang="tr-TR" dirty="0" smtClean="0"/>
              <a:t>erişilmek istendiğinde).</a:t>
            </a:r>
          </a:p>
          <a:p>
            <a:r>
              <a:rPr lang="tr-TR" dirty="0" smtClean="0"/>
              <a:t>Yanlış </a:t>
            </a:r>
            <a:r>
              <a:rPr lang="tr-TR" dirty="0"/>
              <a:t>adrese gitmeyi önlemek için konumdan bağımsız kod </a:t>
            </a:r>
            <a:r>
              <a:rPr lang="tr-TR" dirty="0" smtClean="0"/>
              <a:t>(</a:t>
            </a:r>
            <a:r>
              <a:rPr lang="tr-TR" dirty="0" err="1" smtClean="0"/>
              <a:t>position</a:t>
            </a:r>
            <a:r>
              <a:rPr lang="tr-TR" dirty="0" smtClean="0"/>
              <a:t> </a:t>
            </a:r>
            <a:r>
              <a:rPr lang="tr-TR" dirty="0" err="1" smtClean="0"/>
              <a:t>independent</a:t>
            </a:r>
            <a:r>
              <a:rPr lang="tr-TR" dirty="0" smtClean="0"/>
              <a:t> </a:t>
            </a:r>
            <a:r>
              <a:rPr lang="tr-TR" dirty="0" err="1" smtClean="0"/>
              <a:t>code</a:t>
            </a:r>
            <a:r>
              <a:rPr lang="tr-TR" dirty="0" smtClean="0"/>
              <a:t>) kullanmak gerekir.</a:t>
            </a:r>
          </a:p>
          <a:p>
            <a:pPr lvl="1"/>
            <a:r>
              <a:rPr lang="tr-TR" dirty="0" smtClean="0"/>
              <a:t>Derleyici</a:t>
            </a:r>
            <a:r>
              <a:rPr lang="tr-TR" dirty="0"/>
              <a:t>, paylaşılan kitaplıkları kullanırken mutlak adresler üretmez; yalnızca </a:t>
            </a:r>
            <a:r>
              <a:rPr lang="tr-TR" dirty="0" smtClean="0"/>
              <a:t>göreli (</a:t>
            </a:r>
            <a:r>
              <a:rPr lang="tr-TR" dirty="0" err="1" smtClean="0"/>
              <a:t>relative</a:t>
            </a:r>
            <a:r>
              <a:rPr lang="tr-TR" dirty="0" smtClean="0"/>
              <a:t>) </a:t>
            </a:r>
            <a:r>
              <a:rPr lang="tr-TR" dirty="0"/>
              <a:t>adresler.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Paylaşımlı Kütüphaneler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Picture 6" descr="03-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2179456"/>
            <a:ext cx="71532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Statik Kütüphane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$ </a:t>
            </a:r>
            <a:r>
              <a:rPr lang="tr-TR" dirty="0" err="1"/>
              <a:t>gcc</a:t>
            </a:r>
            <a:r>
              <a:rPr lang="tr-TR" dirty="0"/>
              <a:t> -c </a:t>
            </a:r>
            <a:r>
              <a:rPr lang="tr-TR" dirty="0" err="1"/>
              <a:t>func.c</a:t>
            </a:r>
            <a:r>
              <a:rPr lang="tr-TR" dirty="0"/>
              <a:t> -o </a:t>
            </a:r>
            <a:r>
              <a:rPr lang="tr-TR" dirty="0" err="1" smtClean="0"/>
              <a:t>func.o</a:t>
            </a:r>
            <a:endParaRPr lang="tr-TR" dirty="0" smtClean="0"/>
          </a:p>
          <a:p>
            <a:r>
              <a:rPr lang="tr-TR" dirty="0" smtClean="0"/>
              <a:t>$ </a:t>
            </a:r>
            <a:r>
              <a:rPr lang="tr-TR" dirty="0"/>
              <a:t>ar </a:t>
            </a:r>
            <a:r>
              <a:rPr lang="tr-TR" dirty="0" err="1"/>
              <a:t>rcs</a:t>
            </a:r>
            <a:r>
              <a:rPr lang="tr-TR" dirty="0"/>
              <a:t> </a:t>
            </a:r>
            <a:r>
              <a:rPr lang="tr-TR" dirty="0" err="1"/>
              <a:t>libfunc.a</a:t>
            </a:r>
            <a:r>
              <a:rPr lang="tr-TR" dirty="0"/>
              <a:t> </a:t>
            </a:r>
            <a:r>
              <a:rPr lang="tr-TR" dirty="0" err="1" smtClean="0"/>
              <a:t>func.o</a:t>
            </a:r>
            <a:endParaRPr lang="tr-TR" dirty="0" smtClean="0"/>
          </a:p>
          <a:p>
            <a:r>
              <a:rPr lang="tr-TR" dirty="0" smtClean="0"/>
              <a:t>$ </a:t>
            </a:r>
            <a:r>
              <a:rPr lang="tr-TR" dirty="0" err="1"/>
              <a:t>gcc</a:t>
            </a:r>
            <a:r>
              <a:rPr lang="tr-TR" dirty="0"/>
              <a:t> </a:t>
            </a:r>
            <a:r>
              <a:rPr lang="tr-TR" dirty="0" err="1"/>
              <a:t>main.c</a:t>
            </a:r>
            <a:r>
              <a:rPr lang="tr-TR" dirty="0"/>
              <a:t> -o main -</a:t>
            </a:r>
            <a:r>
              <a:rPr lang="tr-TR" dirty="0" err="1"/>
              <a:t>static</a:t>
            </a:r>
            <a:r>
              <a:rPr lang="tr-TR" dirty="0"/>
              <a:t> -L. </a:t>
            </a:r>
            <a:r>
              <a:rPr lang="tr-TR" dirty="0" smtClean="0"/>
              <a:t>–</a:t>
            </a:r>
            <a:r>
              <a:rPr lang="tr-TR" dirty="0" err="1" smtClean="0"/>
              <a:t>lfunc</a:t>
            </a:r>
            <a:endParaRPr lang="tr-TR" dirty="0" smtClean="0"/>
          </a:p>
          <a:p>
            <a:r>
              <a:rPr lang="tr-TR" dirty="0" smtClean="0"/>
              <a:t>$ </a:t>
            </a:r>
            <a:r>
              <a:rPr lang="tr-TR" dirty="0"/>
              <a:t>./main</a:t>
            </a:r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7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Dinamik Kütüphane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$ </a:t>
            </a:r>
            <a:r>
              <a:rPr lang="tr-TR" dirty="0" err="1"/>
              <a:t>gcc</a:t>
            </a:r>
            <a:r>
              <a:rPr lang="tr-TR" dirty="0"/>
              <a:t> -</a:t>
            </a:r>
            <a:r>
              <a:rPr lang="tr-TR" dirty="0" err="1"/>
              <a:t>fPIC</a:t>
            </a:r>
            <a:r>
              <a:rPr lang="tr-TR" dirty="0"/>
              <a:t> -c </a:t>
            </a:r>
            <a:r>
              <a:rPr lang="tr-TR" dirty="0" err="1"/>
              <a:t>func.c</a:t>
            </a:r>
            <a:r>
              <a:rPr lang="tr-TR" dirty="0"/>
              <a:t> -o </a:t>
            </a:r>
            <a:r>
              <a:rPr lang="tr-TR" dirty="0" err="1" smtClean="0"/>
              <a:t>func.o</a:t>
            </a:r>
            <a:endParaRPr lang="tr-TR" dirty="0" smtClean="0"/>
          </a:p>
          <a:p>
            <a:r>
              <a:rPr lang="tr-TR" dirty="0" smtClean="0"/>
              <a:t>$ </a:t>
            </a:r>
            <a:r>
              <a:rPr lang="tr-TR" dirty="0"/>
              <a:t>$</a:t>
            </a:r>
            <a:r>
              <a:rPr lang="tr-TR" dirty="0" err="1"/>
              <a:t>gcc</a:t>
            </a:r>
            <a:r>
              <a:rPr lang="tr-TR" dirty="0"/>
              <a:t> -</a:t>
            </a:r>
            <a:r>
              <a:rPr lang="tr-TR" dirty="0" err="1"/>
              <a:t>shared</a:t>
            </a:r>
            <a:r>
              <a:rPr lang="tr-TR" dirty="0"/>
              <a:t> -o libfunc.so </a:t>
            </a:r>
            <a:r>
              <a:rPr lang="tr-TR" dirty="0" err="1" smtClean="0"/>
              <a:t>func.o</a:t>
            </a:r>
            <a:endParaRPr lang="tr-TR" dirty="0" smtClean="0"/>
          </a:p>
          <a:p>
            <a:r>
              <a:rPr lang="tr-TR" dirty="0" smtClean="0"/>
              <a:t>$ </a:t>
            </a:r>
            <a:r>
              <a:rPr lang="tr-TR" dirty="0" err="1"/>
              <a:t>export</a:t>
            </a:r>
            <a:r>
              <a:rPr lang="tr-TR" dirty="0"/>
              <a:t> LD_LIBRARY_PATH=$(</a:t>
            </a:r>
            <a:r>
              <a:rPr lang="tr-TR" dirty="0" err="1"/>
              <a:t>pwd</a:t>
            </a:r>
            <a:r>
              <a:rPr lang="tr-TR" dirty="0" smtClean="0"/>
              <a:t>)</a:t>
            </a:r>
          </a:p>
          <a:p>
            <a:r>
              <a:rPr lang="tr-TR" dirty="0" smtClean="0"/>
              <a:t>$ </a:t>
            </a:r>
            <a:r>
              <a:rPr lang="tr-TR" dirty="0"/>
              <a:t>./main</a:t>
            </a:r>
          </a:p>
          <a:p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9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Bellek Eşlemeli Dosyalar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Süreç, </a:t>
            </a:r>
            <a:r>
              <a:rPr lang="tr-TR" dirty="0"/>
              <a:t>bir dosyayı sanal adres alanının bir parçasına eşlemek için sistem çağrısı yapar</a:t>
            </a:r>
            <a:r>
              <a:rPr lang="tr-TR" dirty="0" smtClean="0"/>
              <a:t>. (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mapped</a:t>
            </a:r>
            <a:r>
              <a:rPr lang="tr-TR" dirty="0" smtClean="0"/>
              <a:t> file)</a:t>
            </a:r>
          </a:p>
          <a:p>
            <a:r>
              <a:rPr lang="tr-TR" dirty="0" smtClean="0"/>
              <a:t>Paylaşımlı </a:t>
            </a:r>
            <a:r>
              <a:rPr lang="tr-TR" dirty="0"/>
              <a:t>bellek </a:t>
            </a:r>
            <a:r>
              <a:rPr lang="tr-TR" dirty="0" smtClean="0"/>
              <a:t>(</a:t>
            </a:r>
            <a:r>
              <a:rPr lang="tr-TR" dirty="0" err="1" smtClean="0"/>
              <a:t>shared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) yoluyla </a:t>
            </a:r>
            <a:r>
              <a:rPr lang="tr-TR" dirty="0"/>
              <a:t>iletişim kurmak için kullanılabilir. </a:t>
            </a:r>
            <a:endParaRPr lang="tr-TR" dirty="0" smtClean="0"/>
          </a:p>
          <a:p>
            <a:r>
              <a:rPr lang="tr-TR" dirty="0" smtClean="0"/>
              <a:t>Süreçler aynı </a:t>
            </a:r>
            <a:r>
              <a:rPr lang="tr-TR" dirty="0"/>
              <a:t>dosyayı paylaşır. </a:t>
            </a:r>
            <a:endParaRPr lang="tr-TR" dirty="0" smtClean="0"/>
          </a:p>
          <a:p>
            <a:r>
              <a:rPr lang="tr-TR" dirty="0" smtClean="0"/>
              <a:t>Okumak </a:t>
            </a:r>
            <a:r>
              <a:rPr lang="tr-TR" dirty="0"/>
              <a:t>ve yazmak için </a:t>
            </a:r>
            <a:r>
              <a:rPr lang="tr-TR" dirty="0" smtClean="0"/>
              <a:t>kullanılır.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2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Temizleme İlkesi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İhtiyaç </a:t>
            </a:r>
            <a:r>
              <a:rPr lang="tr-TR" dirty="0" smtClean="0"/>
              <a:t>duyulduğunda </a:t>
            </a:r>
            <a:r>
              <a:rPr lang="tr-TR" dirty="0"/>
              <a:t>kurban aramak yerine, ihtiyaç duymadan önce tahliye edilecek sayfaları bulmak için bir arka </a:t>
            </a:r>
            <a:r>
              <a:rPr lang="tr-TR" dirty="0" smtClean="0"/>
              <a:t>plan (</a:t>
            </a:r>
            <a:r>
              <a:rPr lang="tr-TR" dirty="0" err="1" smtClean="0"/>
              <a:t>daemon</a:t>
            </a:r>
            <a:r>
              <a:rPr lang="tr-TR" dirty="0" smtClean="0"/>
              <a:t>) </a:t>
            </a:r>
            <a:r>
              <a:rPr lang="tr-TR" dirty="0"/>
              <a:t>programı </a:t>
            </a:r>
            <a:r>
              <a:rPr lang="tr-TR" dirty="0" smtClean="0"/>
              <a:t>olmalı</a:t>
            </a:r>
          </a:p>
          <a:p>
            <a:r>
              <a:rPr lang="tr-TR" dirty="0" err="1" smtClean="0"/>
              <a:t>Daemon</a:t>
            </a:r>
            <a:r>
              <a:rPr lang="tr-TR" dirty="0" smtClean="0"/>
              <a:t> </a:t>
            </a:r>
            <a:r>
              <a:rPr lang="tr-TR" dirty="0"/>
              <a:t>çoğu zaman uyur, periyodik olarak uyanır </a:t>
            </a:r>
            <a:endParaRPr lang="tr-TR" dirty="0" smtClean="0"/>
          </a:p>
          <a:p>
            <a:r>
              <a:rPr lang="tr-TR" dirty="0" smtClean="0"/>
              <a:t>Eğer </a:t>
            </a:r>
            <a:r>
              <a:rPr lang="tr-TR" dirty="0"/>
              <a:t>"çok az" çerçeve varsa, çerçeveleri </a:t>
            </a:r>
            <a:r>
              <a:rPr lang="tr-TR" dirty="0" smtClean="0"/>
              <a:t>atar</a:t>
            </a:r>
          </a:p>
          <a:p>
            <a:r>
              <a:rPr lang="tr-TR" dirty="0" smtClean="0"/>
              <a:t>Tahliye </a:t>
            </a:r>
            <a:r>
              <a:rPr lang="tr-TR" dirty="0"/>
              <a:t>etmeden önce temiz olduklarından emin </a:t>
            </a:r>
            <a:r>
              <a:rPr lang="tr-TR" dirty="0" smtClean="0"/>
              <a:t>olunmalı</a:t>
            </a:r>
            <a:endParaRPr lang="tr-T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</a:t>
            </a:r>
            <a:r>
              <a:rPr lang="tr-TR" dirty="0" err="1" smtClean="0"/>
              <a:t>Arayüzü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2 </a:t>
            </a:r>
            <a:r>
              <a:rPr lang="tr-TR" dirty="0" smtClean="0"/>
              <a:t>program </a:t>
            </a:r>
            <a:r>
              <a:rPr lang="tr-TR" dirty="0"/>
              <a:t>fiziksel belleği </a:t>
            </a:r>
            <a:r>
              <a:rPr lang="tr-TR" dirty="0" smtClean="0"/>
              <a:t>paylaşmak isteyebilir</a:t>
            </a:r>
          </a:p>
          <a:p>
            <a:r>
              <a:rPr lang="tr-TR" dirty="0" smtClean="0"/>
              <a:t>Paylaşımlı bellek (</a:t>
            </a:r>
            <a:r>
              <a:rPr lang="tr-TR" dirty="0" err="1" smtClean="0"/>
              <a:t>shared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) mesaj transferinin kolay yolu</a:t>
            </a:r>
          </a:p>
          <a:p>
            <a:pPr lvl="1"/>
            <a:r>
              <a:rPr lang="tr-TR" dirty="0" smtClean="0"/>
              <a:t>Bellek </a:t>
            </a:r>
            <a:r>
              <a:rPr lang="tr-TR" dirty="0"/>
              <a:t>kopyalama yaklaşımından </a:t>
            </a:r>
            <a:r>
              <a:rPr lang="tr-TR" dirty="0" smtClean="0"/>
              <a:t>kaçınır</a:t>
            </a:r>
          </a:p>
          <a:p>
            <a:r>
              <a:rPr lang="tr-TR" dirty="0" smtClean="0"/>
              <a:t>Dağıtılmış (</a:t>
            </a:r>
            <a:r>
              <a:rPr lang="tr-TR" dirty="0" err="1" smtClean="0"/>
              <a:t>distributed</a:t>
            </a:r>
            <a:r>
              <a:rPr lang="tr-TR" dirty="0" smtClean="0"/>
              <a:t>) </a:t>
            </a:r>
            <a:r>
              <a:rPr lang="tr-TR" dirty="0"/>
              <a:t>paylaşılan bellek sayfası hata işleyicisi, sayfayı ihtiyacı olan makineye gönderen farklı makinedeki sayfayı bulur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55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Gerçekleme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İşletim sistemi, süreç oluşturulduğunda, yürütüldüğünde, sayfa hatası olduğunda, sonlandırıldığında sayfalamaya çok fazla dahil </a:t>
            </a:r>
            <a:r>
              <a:rPr lang="tr-TR" dirty="0" smtClean="0"/>
              <a:t>olur</a:t>
            </a:r>
          </a:p>
          <a:p>
            <a:r>
              <a:rPr lang="tr-TR" dirty="0" smtClean="0"/>
              <a:t>Özel sorun ve problemler</a:t>
            </a:r>
          </a:p>
          <a:p>
            <a:pPr lvl="1"/>
            <a:r>
              <a:rPr lang="tr-TR" dirty="0" smtClean="0"/>
              <a:t>Sayfa </a:t>
            </a:r>
            <a:r>
              <a:rPr lang="tr-TR" dirty="0"/>
              <a:t>hatası </a:t>
            </a:r>
            <a:r>
              <a:rPr lang="tr-TR" dirty="0" smtClean="0"/>
              <a:t>işleme</a:t>
            </a:r>
          </a:p>
          <a:p>
            <a:pPr lvl="1"/>
            <a:r>
              <a:rPr lang="tr-TR" dirty="0" smtClean="0"/>
              <a:t>Talimat yedekleme</a:t>
            </a:r>
          </a:p>
          <a:p>
            <a:pPr lvl="1"/>
            <a:r>
              <a:rPr lang="tr-TR" dirty="0" smtClean="0"/>
              <a:t>Bellekteki </a:t>
            </a:r>
            <a:r>
              <a:rPr lang="tr-TR" dirty="0"/>
              <a:t>sayfaları </a:t>
            </a:r>
            <a:r>
              <a:rPr lang="tr-TR" dirty="0" smtClean="0"/>
              <a:t>kilitleme</a:t>
            </a:r>
          </a:p>
          <a:p>
            <a:pPr lvl="1"/>
            <a:r>
              <a:rPr lang="tr-TR" dirty="0" smtClean="0"/>
              <a:t>Yedekleme deposu - sayfaların diskte </a:t>
            </a:r>
            <a:r>
              <a:rPr lang="tr-TR" dirty="0"/>
              <a:t>yerleştirileceği yer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1/23/2023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9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3589</TotalTime>
  <Words>6667</Words>
  <Application>Microsoft Office PowerPoint</Application>
  <PresentationFormat>Widescreen</PresentationFormat>
  <Paragraphs>977</Paragraphs>
  <Slides>117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24" baseType="lpstr">
      <vt:lpstr>宋体</vt:lpstr>
      <vt:lpstr>Arial</vt:lpstr>
      <vt:lpstr>Calibri</vt:lpstr>
      <vt:lpstr>Calibri Light</vt:lpstr>
      <vt:lpstr>Symbol</vt:lpstr>
      <vt:lpstr>Times New Roman</vt:lpstr>
      <vt:lpstr>Office Theme</vt:lpstr>
      <vt:lpstr>Bölüm 3: Bellek Yönetimi</vt:lpstr>
      <vt:lpstr>Bellek Yönetimi</vt:lpstr>
      <vt:lpstr>Bellek Yönetimi</vt:lpstr>
      <vt:lpstr>Soyutlama Yapılmadığında</vt:lpstr>
      <vt:lpstr>Soyutlama Yapılmadığında</vt:lpstr>
      <vt:lpstr>Soyutlama Yapılmadığında</vt:lpstr>
      <vt:lpstr>Soyutlama Yapılmadığında Problemler</vt:lpstr>
      <vt:lpstr>Yer Değiştirme Problemi</vt:lpstr>
      <vt:lpstr>Statik Yer Değiştirme</vt:lpstr>
      <vt:lpstr>Adres Uzayı</vt:lpstr>
      <vt:lpstr>Soyutlama Olmamasının Dezavantajı</vt:lpstr>
      <vt:lpstr>Soyutlama: Adres Uzayı</vt:lpstr>
      <vt:lpstr>Dinamik Yer Değiştirme</vt:lpstr>
      <vt:lpstr>Taban ve Limit Yazmaçları</vt:lpstr>
      <vt:lpstr>Taban ve Limit Yazmaçları</vt:lpstr>
      <vt:lpstr>Değiş Tokuş Yapmak (swap)</vt:lpstr>
      <vt:lpstr>Bellek Düzeni Değişimi</vt:lpstr>
      <vt:lpstr>Problemler</vt:lpstr>
      <vt:lpstr>Programlar Koştukça Büyür</vt:lpstr>
      <vt:lpstr>Bellekte Alan Tahsisi</vt:lpstr>
      <vt:lpstr>Bellekte Boş Alan Yönetimi</vt:lpstr>
      <vt:lpstr>Biteşlem ile Bellek Yönetimi</vt:lpstr>
      <vt:lpstr>Biteşlem</vt:lpstr>
      <vt:lpstr>Bağlı Liste ile Bellek Yönetimi</vt:lpstr>
      <vt:lpstr>Boş Alan Yönetimi – Bağlı Liste</vt:lpstr>
      <vt:lpstr>Sanal Bellek – Şişkin (bloat) Yazılım Yönetimi</vt:lpstr>
      <vt:lpstr>Sanal Bellek - Sayfalama</vt:lpstr>
      <vt:lpstr>Sayfa ve Sayfa Çerçeveleri</vt:lpstr>
      <vt:lpstr>Sanal Bellek – Sayfa Tablosu</vt:lpstr>
      <vt:lpstr>Bellek Yönetim Birimi</vt:lpstr>
      <vt:lpstr>Hatalı Sayfa İşlemi</vt:lpstr>
      <vt:lpstr>Sayfa Tablosu</vt:lpstr>
      <vt:lpstr>Bellek Yönetim Birimi</vt:lpstr>
      <vt:lpstr>Sanal Adres Eşleme</vt:lpstr>
      <vt:lpstr>Sayfa Tablosu Elemanı Yapısı</vt:lpstr>
      <vt:lpstr>Sayfa Tablosu Yapısı</vt:lpstr>
      <vt:lpstr>Sayfalama Uygulama Sorunları</vt:lpstr>
      <vt:lpstr>Sayfalamayı Hızlandırma</vt:lpstr>
      <vt:lpstr>Sayfalamayı Hızlandırma</vt:lpstr>
      <vt:lpstr>Translation Lookaside Buffers</vt:lpstr>
      <vt:lpstr>TLB</vt:lpstr>
      <vt:lpstr>TLB Yönetimi</vt:lpstr>
      <vt:lpstr>Etkili Erişim Süresi</vt:lpstr>
      <vt:lpstr>Büyük Bellek için Sayfa Tablosu</vt:lpstr>
      <vt:lpstr>Çoklu Seviye Sayfa Tablosu</vt:lpstr>
      <vt:lpstr>Çoklu Seviye Sayfa Tablosu</vt:lpstr>
      <vt:lpstr>Çoklu Seviye Sayfa Tablosunun Kullanımı</vt:lpstr>
      <vt:lpstr>Çoklu Seviye Sayfa Tablosunun Kullanımı</vt:lpstr>
      <vt:lpstr>Ters Sayfa Tablosu</vt:lpstr>
      <vt:lpstr>Ters Sayfa Tablosu</vt:lpstr>
      <vt:lpstr>Ters Sayfa Tablosu</vt:lpstr>
      <vt:lpstr>Geleneksel ve Test Sayfa Tablosu</vt:lpstr>
      <vt:lpstr>Sayfa Değiştirme Algoritmaları</vt:lpstr>
      <vt:lpstr>Sayfa Hatasının Etkisi</vt:lpstr>
      <vt:lpstr>Sayfa Değişimi</vt:lpstr>
      <vt:lpstr>Optimum Sayfa Değişimi</vt:lpstr>
      <vt:lpstr>Optimum Sayfa Değişimi</vt:lpstr>
      <vt:lpstr>Yakın Zamanda Kullanılmayan Sayfa Değişimi</vt:lpstr>
      <vt:lpstr>İlk Giren İlk Çıkar Sayfa Değişimi</vt:lpstr>
      <vt:lpstr>İlk Giren İlk Çıkar Sayfa Değişimi</vt:lpstr>
      <vt:lpstr>İkinci Şans Sayfa Değişimi</vt:lpstr>
      <vt:lpstr>İkinci Şans Algoritması</vt:lpstr>
      <vt:lpstr>Saat Sayfa Değiştirme</vt:lpstr>
      <vt:lpstr>Saat Sayfa Değiştirme Algoritması</vt:lpstr>
      <vt:lpstr>En Son Kullanılanı Değiştirme Algoritması</vt:lpstr>
      <vt:lpstr>En Son Kullanılanı Değiştir Algoritması</vt:lpstr>
      <vt:lpstr>En Son Kullanılanı Değiştir Algoritması</vt:lpstr>
      <vt:lpstr>En Son Kullanılanı Değiştir (yığın)</vt:lpstr>
      <vt:lpstr>En Son Kullanılanı Değiştir (donanım)</vt:lpstr>
      <vt:lpstr>Sık Kullanılmayanı Değiştir</vt:lpstr>
      <vt:lpstr>Sık Kullanılmayanı Değiştir</vt:lpstr>
      <vt:lpstr>LRU ile Farklar </vt:lpstr>
      <vt:lpstr>En Son Kullanılanı Değiştir</vt:lpstr>
      <vt:lpstr>Çalışma Kümesi Sayfa Değiştirme Algoritması</vt:lpstr>
      <vt:lpstr>Çalışma Kümesi Modeli</vt:lpstr>
      <vt:lpstr>Çalışma Kümesi Sayfa Değiştirme Algoritması</vt:lpstr>
      <vt:lpstr>Çalışma Kümesi Yer Değiştirme</vt:lpstr>
      <vt:lpstr>Erişim Sayısı Yerine Sanal Zaman Kullan</vt:lpstr>
      <vt:lpstr>Çalışma Kümesi Yer Değiştirme</vt:lpstr>
      <vt:lpstr>Çalışma Kümesi Saat</vt:lpstr>
      <vt:lpstr>Çalışma Kümesi Saat</vt:lpstr>
      <vt:lpstr>En Son Kullanılanı Değiştir</vt:lpstr>
      <vt:lpstr>Özet</vt:lpstr>
      <vt:lpstr>Yerel ve Küresel Tahsis Politikaları</vt:lpstr>
      <vt:lpstr>Yerel ve Küresel Tahsis Politikaları</vt:lpstr>
      <vt:lpstr>Belady Anomalisi</vt:lpstr>
      <vt:lpstr>Sayfa Boyutu</vt:lpstr>
      <vt:lpstr>Ayrı Komut ve Veri Alanları</vt:lpstr>
      <vt:lpstr>Paylaşımlı Sayfalar</vt:lpstr>
      <vt:lpstr>Paylaşımlı Sayfalar</vt:lpstr>
      <vt:lpstr>Paylaşımlı Kütüphaneler</vt:lpstr>
      <vt:lpstr>Paylaşımlı Kütüphaneler</vt:lpstr>
      <vt:lpstr>Paylaşımlı Kütüphaneler</vt:lpstr>
      <vt:lpstr>Statik Kütüphane</vt:lpstr>
      <vt:lpstr>Dinamik Kütüphane</vt:lpstr>
      <vt:lpstr>Bellek Eşlemeli Dosyalar</vt:lpstr>
      <vt:lpstr>Temizleme İlkesi</vt:lpstr>
      <vt:lpstr>Sanal Bellek Arayüzü</vt:lpstr>
      <vt:lpstr>Gerçekleme</vt:lpstr>
      <vt:lpstr>Sayfa Hatasını Ele Alma</vt:lpstr>
      <vt:lpstr>Sayfa Hatasını Ele Alma</vt:lpstr>
      <vt:lpstr>Sayfa Hatasını Ele Alma</vt:lpstr>
      <vt:lpstr>Sayfa Hatasına Neden Olan Bir Komut</vt:lpstr>
      <vt:lpstr>Komut Yedekleme</vt:lpstr>
      <vt:lpstr>Bellekte Sayfa Kilitleme</vt:lpstr>
      <vt:lpstr>Backing Store</vt:lpstr>
      <vt:lpstr>Backing Store - Statik Bölme</vt:lpstr>
      <vt:lpstr>Backing Store – Dinamik Yaklaşım</vt:lpstr>
      <vt:lpstr>Takas Alanına Sayfalama</vt:lpstr>
      <vt:lpstr>İlke ve Mekanizma Ayrımı (policy, mechanism)</vt:lpstr>
      <vt:lpstr>İlke ve Mekanizma Ayrımı (policy, mechanism)</vt:lpstr>
      <vt:lpstr>Kesimleme (segmentation)</vt:lpstr>
      <vt:lpstr>Kesimleme (segmentation)</vt:lpstr>
      <vt:lpstr>Kesimleme Avantajları</vt:lpstr>
      <vt:lpstr>Kesimleme (segmentation)</vt:lpstr>
      <vt:lpstr>Sayfalama Ve Kesimleme Karşılaştırılması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1: Giriş</dc:title>
  <dc:creator>sercan</dc:creator>
  <cp:lastModifiedBy>sercan</cp:lastModifiedBy>
  <cp:revision>370</cp:revision>
  <dcterms:created xsi:type="dcterms:W3CDTF">2023-01-12T09:23:55Z</dcterms:created>
  <dcterms:modified xsi:type="dcterms:W3CDTF">2023-01-23T17:28:39Z</dcterms:modified>
</cp:coreProperties>
</file>