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8" r:id="rId11"/>
    <p:sldId id="269" r:id="rId12"/>
    <p:sldId id="270" r:id="rId13"/>
    <p:sldId id="265" r:id="rId14"/>
    <p:sldId id="271" r:id="rId15"/>
    <p:sldId id="266" r:id="rId16"/>
    <p:sldId id="267" r:id="rId17"/>
    <p:sldId id="272" r:id="rId18"/>
    <p:sldId id="273" r:id="rId19"/>
    <p:sldId id="284" r:id="rId20"/>
    <p:sldId id="285" r:id="rId21"/>
    <p:sldId id="274" r:id="rId22"/>
    <p:sldId id="275" r:id="rId23"/>
    <p:sldId id="286" r:id="rId24"/>
    <p:sldId id="276" r:id="rId25"/>
    <p:sldId id="287" r:id="rId26"/>
    <p:sldId id="288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1: Giriş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İşletim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Eski bir </a:t>
            </a:r>
            <a:r>
              <a:rPr lang="tr-TR" dirty="0" err="1"/>
              <a:t>batch</a:t>
            </a:r>
            <a:r>
              <a:rPr lang="tr-TR" dirty="0"/>
              <a:t> sistemi. 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Programcılar </a:t>
            </a:r>
            <a:r>
              <a:rPr lang="tr-TR" dirty="0"/>
              <a:t>1401'e kartlar getirir. 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1401</a:t>
            </a:r>
            <a:r>
              <a:rPr lang="tr-TR" dirty="0"/>
              <a:t>, iş kartlarını </a:t>
            </a:r>
            <a:r>
              <a:rPr lang="tr-TR" dirty="0" err="1"/>
              <a:t>tape'e</a:t>
            </a:r>
            <a:r>
              <a:rPr lang="tr-TR" dirty="0"/>
              <a:t> okur.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8" y="2641551"/>
            <a:ext cx="3960812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8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c) G</a:t>
            </a:r>
            <a:r>
              <a:rPr lang="tr-TR" dirty="0" smtClean="0"/>
              <a:t>irdi bandının </a:t>
            </a:r>
            <a:r>
              <a:rPr lang="tr-TR" dirty="0"/>
              <a:t>7094'e </a:t>
            </a:r>
            <a:r>
              <a:rPr lang="tr-TR" dirty="0" smtClean="0"/>
              <a:t>taşınması</a:t>
            </a:r>
            <a:r>
              <a:rPr lang="tr-TR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d) 7094 hesaplamaları yapar.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e) </a:t>
            </a:r>
            <a:r>
              <a:rPr lang="tr-TR" dirty="0" smtClean="0"/>
              <a:t>Çıktı bandının </a:t>
            </a:r>
            <a:r>
              <a:rPr lang="tr-TR" dirty="0"/>
              <a:t>1401'e </a:t>
            </a:r>
            <a:r>
              <a:rPr lang="tr-TR" dirty="0" smtClean="0"/>
              <a:t>taşınması</a:t>
            </a:r>
            <a:r>
              <a:rPr lang="tr-TR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f) 1401 çıktıyı yazdırır.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22" y="3221038"/>
            <a:ext cx="6883400" cy="36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6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Tipik </a:t>
            </a:r>
            <a:r>
              <a:rPr lang="tr-TR" dirty="0"/>
              <a:t>bir FMS işinin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FMS </a:t>
            </a:r>
            <a:r>
              <a:rPr lang="tr-TR" dirty="0" smtClean="0"/>
              <a:t>(</a:t>
            </a:r>
            <a:r>
              <a:rPr lang="tr-TR" dirty="0" err="1" smtClean="0"/>
              <a:t>Flexible</a:t>
            </a:r>
            <a:r>
              <a:rPr lang="tr-TR" dirty="0" smtClean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514650"/>
            <a:ext cx="66103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1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Bütünleşik Devreler ve </a:t>
            </a:r>
            <a:r>
              <a:rPr lang="tr-TR" dirty="0"/>
              <a:t>Çoklu Programlama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Bütünleşik devrelerin (IC) </a:t>
            </a:r>
            <a:r>
              <a:rPr lang="tr-TR" dirty="0"/>
              <a:t>icadı ile birlikte </a:t>
            </a:r>
            <a:r>
              <a:rPr lang="tr-TR" dirty="0" smtClean="0"/>
              <a:t>üçüncü </a:t>
            </a:r>
            <a:r>
              <a:rPr lang="tr-TR" dirty="0"/>
              <a:t>jenerasyon işletim sistemleri </a:t>
            </a:r>
            <a:r>
              <a:rPr lang="tr-TR" dirty="0" smtClean="0"/>
              <a:t>ortaya </a:t>
            </a:r>
            <a:r>
              <a:rPr lang="tr-TR" dirty="0"/>
              <a:t>çıktı</a:t>
            </a:r>
            <a:r>
              <a:rPr lang="tr-TR" dirty="0" smtClean="0"/>
              <a:t>. </a:t>
            </a:r>
            <a:r>
              <a:rPr lang="tr-TR" dirty="0" err="1" smtClean="0"/>
              <a:t>IC’ler</a:t>
            </a:r>
            <a:r>
              <a:rPr lang="tr-TR" dirty="0" smtClean="0"/>
              <a:t> </a:t>
            </a:r>
            <a:r>
              <a:rPr lang="tr-TR" dirty="0" err="1" smtClean="0"/>
              <a:t>transistörlerin</a:t>
            </a:r>
            <a:r>
              <a:rPr lang="tr-TR" dirty="0" smtClean="0"/>
              <a:t> yerini aldı.</a:t>
            </a:r>
          </a:p>
          <a:p>
            <a:pPr lvl="1"/>
            <a:r>
              <a:rPr lang="tr-TR" dirty="0" smtClean="0"/>
              <a:t>daha </a:t>
            </a:r>
            <a:r>
              <a:rPr lang="tr-TR" dirty="0"/>
              <a:t>küçük, daha güvenilir ve daha enerji </a:t>
            </a:r>
            <a:r>
              <a:rPr lang="tr-TR" dirty="0" smtClean="0"/>
              <a:t>verimli</a:t>
            </a:r>
            <a:endParaRPr lang="tr-TR" dirty="0"/>
          </a:p>
          <a:p>
            <a:r>
              <a:rPr lang="tr-TR" dirty="0"/>
              <a:t>Çoklu programlama, birden fazla işlemi aynı anda yürütmek için kullanılır. </a:t>
            </a:r>
            <a:endParaRPr lang="tr-TR" dirty="0" smtClean="0"/>
          </a:p>
          <a:p>
            <a:pPr lvl="1"/>
            <a:r>
              <a:rPr lang="tr-TR" dirty="0" smtClean="0"/>
              <a:t>Dinamik </a:t>
            </a:r>
            <a:r>
              <a:rPr lang="tr-TR" dirty="0"/>
              <a:t>olarak işlemlerin ağırlıklarının ayarlanmasını sağlar.</a:t>
            </a:r>
          </a:p>
          <a:p>
            <a:pPr lvl="1"/>
            <a:r>
              <a:rPr lang="tr-TR" dirty="0" smtClean="0"/>
              <a:t>İşlemler </a:t>
            </a:r>
            <a:r>
              <a:rPr lang="tr-TR" dirty="0"/>
              <a:t>arasında eşitliği sağlar ve işlemlerin paralel olarak yürütülmesini sağlar.</a:t>
            </a:r>
          </a:p>
          <a:p>
            <a:pPr lvl="1"/>
            <a:r>
              <a:rPr lang="tr-TR" dirty="0" smtClean="0"/>
              <a:t>Gerçek </a:t>
            </a:r>
            <a:r>
              <a:rPr lang="tr-TR" dirty="0"/>
              <a:t>zamanlı işlemler için </a:t>
            </a:r>
            <a:r>
              <a:rPr lang="tr-TR" dirty="0" smtClean="0"/>
              <a:t>uygun.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05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Bütünleşik Devreler ve </a:t>
            </a:r>
            <a:r>
              <a:rPr lang="tr-TR" dirty="0"/>
              <a:t>Çoklu Programlama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Bellekte üç </a:t>
            </a:r>
            <a:r>
              <a:rPr lang="tr-TR" dirty="0"/>
              <a:t>işi olan bir çoklu programlama sistemi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951652"/>
            <a:ext cx="40290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8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Kişisel Bilgisayarın Bazı Bileşenleri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92" y="1825625"/>
            <a:ext cx="8821615" cy="395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0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İşlemciler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Bilgisayarın </a:t>
            </a:r>
            <a:r>
              <a:rPr lang="tr-TR" dirty="0"/>
              <a:t>en önemli bileşenidir ve tüm işlemleri yürütmek için kullanılır.</a:t>
            </a:r>
          </a:p>
          <a:p>
            <a:r>
              <a:rPr lang="tr-TR" dirty="0"/>
              <a:t>İşlemci, </a:t>
            </a:r>
            <a:endParaRPr lang="tr-TR" dirty="0" smtClean="0"/>
          </a:p>
          <a:p>
            <a:pPr lvl="1"/>
            <a:r>
              <a:rPr lang="tr-TR" dirty="0" smtClean="0"/>
              <a:t>bilgisayar </a:t>
            </a:r>
            <a:r>
              <a:rPr lang="tr-TR" dirty="0"/>
              <a:t>kodunu </a:t>
            </a:r>
            <a:r>
              <a:rPr lang="tr-TR" dirty="0" smtClean="0"/>
              <a:t>anlar</a:t>
            </a:r>
            <a:endParaRPr lang="tr-TR" dirty="0"/>
          </a:p>
          <a:p>
            <a:pPr lvl="1"/>
            <a:r>
              <a:rPr lang="tr-TR" dirty="0" smtClean="0"/>
              <a:t>kodu </a:t>
            </a:r>
            <a:r>
              <a:rPr lang="tr-TR" dirty="0"/>
              <a:t>yürütmek için gerekli olan işlemleri gerçekleştirir.</a:t>
            </a:r>
          </a:p>
          <a:p>
            <a:pPr lvl="1"/>
            <a:r>
              <a:rPr lang="tr-TR" dirty="0" smtClean="0"/>
              <a:t>çok </a:t>
            </a:r>
            <a:r>
              <a:rPr lang="tr-TR" dirty="0"/>
              <a:t>çekirdekli yapıda olabilir ve birden fazla işlemi aynı anda yürütebilir.</a:t>
            </a:r>
          </a:p>
          <a:p>
            <a:pPr lvl="1"/>
            <a:r>
              <a:rPr lang="tr-TR" dirty="0" smtClean="0"/>
              <a:t>hız</a:t>
            </a:r>
            <a:r>
              <a:rPr lang="tr-TR" dirty="0"/>
              <a:t>, çekirdek sayısı, </a:t>
            </a:r>
            <a:r>
              <a:rPr lang="tr-TR" dirty="0" smtClean="0"/>
              <a:t>önbellek </a:t>
            </a:r>
            <a:r>
              <a:rPr lang="tr-TR" dirty="0"/>
              <a:t>boyutu, veri yolu genişliği ve diğer özellikler açısından değişebilir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17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İşlemciler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Üç aşamalı bir boru </a:t>
            </a:r>
            <a:r>
              <a:rPr lang="tr-TR" dirty="0" smtClean="0"/>
              <a:t>hattı (</a:t>
            </a:r>
            <a:r>
              <a:rPr lang="tr-TR" dirty="0" err="1" smtClean="0"/>
              <a:t>pipeline</a:t>
            </a:r>
            <a:r>
              <a:rPr lang="tr-TR" dirty="0" smtClean="0"/>
              <a:t>). </a:t>
            </a:r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b) Bir </a:t>
            </a:r>
            <a:r>
              <a:rPr lang="tr-TR" dirty="0" err="1"/>
              <a:t>superscalar</a:t>
            </a:r>
            <a:r>
              <a:rPr lang="tr-TR" dirty="0"/>
              <a:t> CPU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044" y="3545351"/>
            <a:ext cx="80962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2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İşlemciler tarafından </a:t>
            </a:r>
            <a:r>
              <a:rPr lang="tr-TR" dirty="0"/>
              <a:t>okunabilecek ve yazılabilecek verileri </a:t>
            </a:r>
            <a:r>
              <a:rPr lang="tr-TR" dirty="0" smtClean="0"/>
              <a:t>geçici olarak saklamak </a:t>
            </a:r>
            <a:r>
              <a:rPr lang="tr-TR" dirty="0"/>
              <a:t>için </a:t>
            </a:r>
            <a:r>
              <a:rPr lang="tr-TR" dirty="0" smtClean="0"/>
              <a:t>kullanılan </a:t>
            </a:r>
            <a:r>
              <a:rPr lang="tr-TR" dirty="0"/>
              <a:t>bileşendir.</a:t>
            </a:r>
          </a:p>
          <a:p>
            <a:r>
              <a:rPr lang="tr-TR" dirty="0" smtClean="0"/>
              <a:t>RAM </a:t>
            </a:r>
            <a:r>
              <a:rPr lang="tr-TR" dirty="0"/>
              <a:t>(</a:t>
            </a:r>
            <a:r>
              <a:rPr lang="tr-TR" dirty="0" err="1"/>
              <a:t>Random</a:t>
            </a:r>
            <a:r>
              <a:rPr lang="tr-TR" dirty="0"/>
              <a:t> Access Memory) </a:t>
            </a:r>
            <a:r>
              <a:rPr lang="tr-TR" dirty="0" smtClean="0"/>
              <a:t>olarak da adlandırılır. </a:t>
            </a:r>
            <a:endParaRPr lang="tr-TR" dirty="0"/>
          </a:p>
          <a:p>
            <a:r>
              <a:rPr lang="tr-TR" dirty="0" smtClean="0"/>
              <a:t>Bellek </a:t>
            </a:r>
            <a:r>
              <a:rPr lang="tr-TR" dirty="0"/>
              <a:t>boyutu, bilgisayarın performansını ve kullanılabilirliğini etkiler.</a:t>
            </a:r>
          </a:p>
          <a:p>
            <a:r>
              <a:rPr lang="tr-TR" dirty="0"/>
              <a:t>Bellek, işlemler arasında verileri paylaşmayı ve hızlı erişimi sağlar.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78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Paylaşımlı L2 </a:t>
            </a:r>
            <a:r>
              <a:rPr lang="tr-TR" dirty="0" err="1"/>
              <a:t>önbellekli</a:t>
            </a:r>
            <a:r>
              <a:rPr lang="tr-TR" dirty="0"/>
              <a:t> bir dört çekirdekli </a:t>
            </a:r>
            <a:r>
              <a:rPr lang="tr-TR" dirty="0" err="1"/>
              <a:t>chip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(b) Ayrı L2 </a:t>
            </a:r>
            <a:r>
              <a:rPr lang="tr-TR" dirty="0" err="1"/>
              <a:t>önbellekli</a:t>
            </a:r>
            <a:r>
              <a:rPr lang="tr-TR" dirty="0"/>
              <a:t> dört çekirdekli </a:t>
            </a:r>
            <a:r>
              <a:rPr lang="tr-TR" dirty="0" err="1"/>
              <a:t>chip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979" y="2851297"/>
            <a:ext cx="6162822" cy="39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3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veya daha fazla işlemci</a:t>
            </a:r>
          </a:p>
          <a:p>
            <a:r>
              <a:rPr lang="tr-TR" dirty="0"/>
              <a:t>Ana bellek</a:t>
            </a:r>
          </a:p>
          <a:p>
            <a:r>
              <a:rPr lang="tr-TR" dirty="0"/>
              <a:t>Diskler</a:t>
            </a:r>
          </a:p>
          <a:p>
            <a:r>
              <a:rPr lang="tr-TR" dirty="0"/>
              <a:t>Yazıcılar</a:t>
            </a:r>
          </a:p>
          <a:p>
            <a:r>
              <a:rPr lang="tr-TR" dirty="0"/>
              <a:t>Klavye</a:t>
            </a:r>
          </a:p>
          <a:p>
            <a:r>
              <a:rPr lang="tr-TR" dirty="0"/>
              <a:t>Fare</a:t>
            </a:r>
          </a:p>
          <a:p>
            <a:r>
              <a:rPr lang="tr-TR" dirty="0"/>
              <a:t>Ekran</a:t>
            </a:r>
          </a:p>
          <a:p>
            <a:r>
              <a:rPr lang="tr-TR" dirty="0"/>
              <a:t>Ağ arayüzleri</a:t>
            </a:r>
          </a:p>
          <a:p>
            <a:r>
              <a:rPr lang="tr-TR" dirty="0"/>
              <a:t>G/Ç cihazları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Tipik bir bellek hiyerarşisi. Numaralar çok yaklaşık tahminlerdir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94" y="3024554"/>
            <a:ext cx="9503694" cy="348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4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Önbellekleme</a:t>
            </a:r>
            <a:r>
              <a:rPr lang="tr-TR" dirty="0"/>
              <a:t> sistemi sorunları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Yeni </a:t>
            </a:r>
            <a:r>
              <a:rPr lang="tr-TR" dirty="0"/>
              <a:t>bir </a:t>
            </a:r>
            <a:r>
              <a:rPr lang="tr-TR" dirty="0" smtClean="0"/>
              <a:t>öğe önbelleğe ne zaman yerleştirilmeli?</a:t>
            </a:r>
            <a:endParaRPr lang="tr-TR" dirty="0"/>
          </a:p>
          <a:p>
            <a:r>
              <a:rPr lang="tr-TR" dirty="0"/>
              <a:t>Yeni </a:t>
            </a:r>
            <a:r>
              <a:rPr lang="tr-TR" dirty="0" smtClean="0"/>
              <a:t>öğe </a:t>
            </a:r>
            <a:r>
              <a:rPr lang="tr-TR" dirty="0"/>
              <a:t>hangi önbellek satırına </a:t>
            </a:r>
            <a:r>
              <a:rPr lang="tr-TR" dirty="0" smtClean="0"/>
              <a:t>koyulmalı?</a:t>
            </a:r>
            <a:endParaRPr lang="tr-TR" dirty="0"/>
          </a:p>
          <a:p>
            <a:r>
              <a:rPr lang="tr-TR" dirty="0" smtClean="0"/>
              <a:t>Yer </a:t>
            </a:r>
            <a:r>
              <a:rPr lang="tr-TR" dirty="0"/>
              <a:t>açmak için önbellekten hangi </a:t>
            </a:r>
            <a:r>
              <a:rPr lang="tr-TR" dirty="0" smtClean="0"/>
              <a:t>öğe çıkarılmalı?</a:t>
            </a:r>
            <a:endParaRPr lang="tr-TR" dirty="0"/>
          </a:p>
          <a:p>
            <a:r>
              <a:rPr lang="tr-TR" dirty="0" smtClean="0"/>
              <a:t>Çıkarılan öğe bellekte nereye yerleştirilmeli?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17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Verileri </a:t>
            </a:r>
            <a:r>
              <a:rPr lang="tr-TR" dirty="0"/>
              <a:t>uzun vadeli </a:t>
            </a:r>
            <a:r>
              <a:rPr lang="tr-TR" dirty="0" smtClean="0"/>
              <a:t>saklamak </a:t>
            </a:r>
            <a:r>
              <a:rPr lang="tr-TR" dirty="0"/>
              <a:t>için </a:t>
            </a:r>
            <a:r>
              <a:rPr lang="tr-TR" dirty="0" smtClean="0"/>
              <a:t>kullanılan </a:t>
            </a:r>
            <a:r>
              <a:rPr lang="tr-TR" dirty="0"/>
              <a:t>cihazlardır.</a:t>
            </a:r>
          </a:p>
          <a:p>
            <a:r>
              <a:rPr lang="tr-TR" dirty="0" smtClean="0"/>
              <a:t>Okuma </a:t>
            </a:r>
            <a:r>
              <a:rPr lang="tr-TR" dirty="0"/>
              <a:t>ve yazma işlemleri için </a:t>
            </a:r>
            <a:r>
              <a:rPr lang="tr-TR" dirty="0" smtClean="0"/>
              <a:t>veriler disk </a:t>
            </a:r>
            <a:r>
              <a:rPr lang="tr-TR" dirty="0"/>
              <a:t>plakaları </a:t>
            </a:r>
            <a:r>
              <a:rPr lang="tr-TR" dirty="0" smtClean="0"/>
              <a:t>üzerinde saklanır</a:t>
            </a:r>
            <a:r>
              <a:rPr lang="tr-TR" dirty="0"/>
              <a:t>.</a:t>
            </a:r>
          </a:p>
          <a:p>
            <a:r>
              <a:rPr lang="tr-TR" dirty="0"/>
              <a:t>Disk sürücüleri, </a:t>
            </a:r>
            <a:r>
              <a:rPr lang="tr-TR" dirty="0" smtClean="0"/>
              <a:t>farklı boyutlarda </a:t>
            </a:r>
            <a:r>
              <a:rPr lang="tr-TR" dirty="0"/>
              <a:t>ve kapasitelerde olabilir.</a:t>
            </a:r>
          </a:p>
          <a:p>
            <a:r>
              <a:rPr lang="tr-TR" dirty="0"/>
              <a:t>Disk sürücüsü yapısı, disk plakası, okuyucu/yazıcı kafası, motor ve kontrol elemanlarından oluşur.</a:t>
            </a:r>
          </a:p>
          <a:p>
            <a:pPr lvl="1"/>
            <a:r>
              <a:rPr lang="tr-TR" dirty="0"/>
              <a:t>Disk plakası, verileri saklamak için kullanılan alandır.</a:t>
            </a:r>
          </a:p>
          <a:p>
            <a:pPr lvl="1"/>
            <a:r>
              <a:rPr lang="tr-TR" dirty="0"/>
              <a:t>Okuyucu/yazıcı kafası, verileri okuma ve yazma işlemleri için kullanılır.</a:t>
            </a:r>
          </a:p>
          <a:p>
            <a:pPr lvl="1"/>
            <a:r>
              <a:rPr lang="tr-TR" dirty="0"/>
              <a:t>Motor, disk plakasını döndürür ve okuyucu/yazıcı kafasını hareket ettirir.</a:t>
            </a:r>
          </a:p>
          <a:p>
            <a:pPr lvl="1"/>
            <a:r>
              <a:rPr lang="tr-TR" dirty="0"/>
              <a:t>Kontrol elemanları, disk sürücüsünün işlemlerini yönetir.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23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Disk Sürücüsünün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2" y="1924099"/>
            <a:ext cx="6797675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7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Bilgisayarın </a:t>
            </a:r>
            <a:r>
              <a:rPr lang="tr-TR" dirty="0"/>
              <a:t>veri alma ve veri gönderme işlemlerini gerçekleştirmek için kullandığı cihazlardır.</a:t>
            </a:r>
          </a:p>
          <a:p>
            <a:r>
              <a:rPr lang="tr-TR" dirty="0" smtClean="0"/>
              <a:t>Dış </a:t>
            </a:r>
            <a:r>
              <a:rPr lang="tr-TR" dirty="0"/>
              <a:t>dünya </a:t>
            </a:r>
            <a:r>
              <a:rPr lang="tr-TR" dirty="0" smtClean="0"/>
              <a:t>ile bilgisayar arasındaki </a:t>
            </a:r>
            <a:r>
              <a:rPr lang="tr-TR" dirty="0"/>
              <a:t>veri transferini sağlar.</a:t>
            </a:r>
          </a:p>
          <a:p>
            <a:r>
              <a:rPr lang="tr-TR" dirty="0" smtClean="0"/>
              <a:t>Çeşitli </a:t>
            </a:r>
            <a:r>
              <a:rPr lang="tr-TR" dirty="0"/>
              <a:t>tipte olabilir: Klavye, fare, ekran, yazıcı, tarayıcı, ses kartı, kameralar, vb.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yönetilir ve kullanıcının cihazları kullanmasına izin verir.</a:t>
            </a:r>
          </a:p>
          <a:p>
            <a:r>
              <a:rPr lang="tr-TR" dirty="0" smtClean="0"/>
              <a:t>Bilgisayarın performansını ve kullanılabilirliğini etkiler.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02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G/Ç cihazını başlatma ve bir kesme alma adımları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52" y="2447778"/>
            <a:ext cx="6223661" cy="386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3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Kesme </a:t>
            </a:r>
            <a:r>
              <a:rPr lang="tr-TR" dirty="0"/>
              <a:t>işleme, </a:t>
            </a:r>
            <a:endParaRPr lang="tr-TR" dirty="0" smtClean="0"/>
          </a:p>
          <a:p>
            <a:pPr lvl="1"/>
            <a:r>
              <a:rPr lang="tr-TR" dirty="0" smtClean="0"/>
              <a:t>kesmeyi alma</a:t>
            </a:r>
          </a:p>
          <a:p>
            <a:pPr lvl="1"/>
            <a:r>
              <a:rPr lang="tr-TR" dirty="0" smtClean="0"/>
              <a:t>kesme </a:t>
            </a:r>
            <a:r>
              <a:rPr lang="tr-TR" dirty="0"/>
              <a:t>işleyicisini </a:t>
            </a:r>
            <a:r>
              <a:rPr lang="tr-TR" dirty="0" smtClean="0"/>
              <a:t>çalıştırma</a:t>
            </a:r>
          </a:p>
          <a:p>
            <a:pPr lvl="1"/>
            <a:r>
              <a:rPr lang="tr-TR" dirty="0" smtClean="0"/>
              <a:t>kullanıcı </a:t>
            </a:r>
            <a:r>
              <a:rPr lang="tr-TR" dirty="0"/>
              <a:t>programına </a:t>
            </a:r>
            <a:r>
              <a:rPr lang="tr-TR" dirty="0" smtClean="0"/>
              <a:t>dönme</a:t>
            </a:r>
            <a:endParaRPr lang="tr-TR" dirty="0"/>
          </a:p>
          <a:p>
            <a:endParaRPr lang="tr-T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>
            <a:fillRect/>
          </a:stretch>
        </p:blipFill>
        <p:spPr bwMode="auto">
          <a:xfrm>
            <a:off x="6696222" y="1187638"/>
            <a:ext cx="3935560" cy="498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5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6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04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34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Nerede Yer Alır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 </a:t>
            </a:r>
            <a:r>
              <a:rPr lang="tr-TR" dirty="0"/>
              <a:t>donanımı ve yazılım arasında bir </a:t>
            </a:r>
            <a:r>
              <a:rPr lang="tr-TR" dirty="0" err="1"/>
              <a:t>arayüzdür</a:t>
            </a:r>
            <a:r>
              <a:rPr lang="tr-TR" dirty="0"/>
              <a:t>.</a:t>
            </a:r>
          </a:p>
          <a:p>
            <a:r>
              <a:rPr lang="tr-TR" dirty="0"/>
              <a:t>Donanım, fiziksel olarak mevcut olan bileşenleri (örneğin CPU, RAM, diskler) temsil eder.</a:t>
            </a:r>
          </a:p>
          <a:p>
            <a:r>
              <a:rPr lang="tr-TR" dirty="0"/>
              <a:t>Yazılım ise, bilgisayarın yapabileceği işlemleri yürütmek için yazılmış kodları içerir.</a:t>
            </a:r>
          </a:p>
          <a:p>
            <a:r>
              <a:rPr lang="tr-TR" dirty="0" smtClean="0"/>
              <a:t>Donanımın </a:t>
            </a:r>
            <a:r>
              <a:rPr lang="tr-TR" dirty="0"/>
              <a:t>yazılım tarafından nasıl kullanılacağını yönetir.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sistemi, yazılımın donanımı kullanmasını kontrol ederken, aynı zamanda donanımın kullanımını optimize eder ve sistemin güvenliğini sağlar.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49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95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43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58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18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Nerede Yer Alır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099" y="1831386"/>
            <a:ext cx="7083323" cy="411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1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 smtClean="0"/>
              <a:t>Uzatılmış </a:t>
            </a:r>
            <a:r>
              <a:rPr lang="nn-NO" dirty="0"/>
              <a:t>Makine </a:t>
            </a:r>
            <a:r>
              <a:rPr lang="nn-NO" dirty="0" smtClean="0"/>
              <a:t>Olarak</a:t>
            </a:r>
            <a:r>
              <a:rPr lang="tr-TR" dirty="0" smtClean="0"/>
              <a:t> </a:t>
            </a:r>
            <a:r>
              <a:rPr lang="nn-NO" dirty="0"/>
              <a:t>İşletim Sistemi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Donanımın </a:t>
            </a:r>
            <a:r>
              <a:rPr lang="tr-TR" dirty="0"/>
              <a:t>üstüne inşa edilmiş bir yazılımdır.</a:t>
            </a:r>
          </a:p>
          <a:p>
            <a:r>
              <a:rPr lang="tr-TR" dirty="0" smtClean="0"/>
              <a:t>Bilgisayar </a:t>
            </a:r>
            <a:r>
              <a:rPr lang="tr-TR" dirty="0"/>
              <a:t>donanımını kullanmayı kolaylaştırır.</a:t>
            </a:r>
          </a:p>
          <a:p>
            <a:r>
              <a:rPr lang="tr-TR" dirty="0" smtClean="0"/>
              <a:t>Donanımın </a:t>
            </a:r>
            <a:r>
              <a:rPr lang="tr-TR" dirty="0"/>
              <a:t>özelliklerini ve yeteneklerini </a:t>
            </a:r>
            <a:r>
              <a:rPr lang="tr-TR" dirty="0" smtClean="0"/>
              <a:t>kullanılabilir </a:t>
            </a:r>
            <a:r>
              <a:rPr lang="tr-TR" dirty="0"/>
              <a:t>hale getirir.</a:t>
            </a:r>
          </a:p>
          <a:p>
            <a:r>
              <a:rPr lang="tr-TR" dirty="0" smtClean="0"/>
              <a:t>Donanımın </a:t>
            </a:r>
            <a:r>
              <a:rPr lang="tr-TR" dirty="0"/>
              <a:t>özelliklerini gizler ve </a:t>
            </a:r>
            <a:r>
              <a:rPr lang="tr-TR" dirty="0" smtClean="0"/>
              <a:t>direk </a:t>
            </a:r>
            <a:r>
              <a:rPr lang="tr-TR" dirty="0"/>
              <a:t>kullanmasını </a:t>
            </a:r>
            <a:r>
              <a:rPr lang="tr-TR" dirty="0" smtClean="0"/>
              <a:t>engeller.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</a:t>
            </a:r>
            <a:r>
              <a:rPr lang="tr-TR" dirty="0" err="1"/>
              <a:t>arayüzünü</a:t>
            </a:r>
            <a:r>
              <a:rPr lang="tr-TR" dirty="0"/>
              <a:t> kullanmak daha kolaydır</a:t>
            </a:r>
            <a:r>
              <a:rPr lang="tr-TR" dirty="0" smtClean="0"/>
              <a:t>.</a:t>
            </a:r>
          </a:p>
          <a:p>
            <a:r>
              <a:rPr lang="tr-TR" dirty="0"/>
              <a:t>İşletim sistemleri çirkin donanımları güzel soyutlamalara dönüştürür.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99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Uzatılmış Makine Olarak</a:t>
            </a:r>
            <a:r>
              <a:rPr lang="tr-TR" dirty="0"/>
              <a:t> </a:t>
            </a:r>
            <a:r>
              <a:rPr lang="nn-NO" dirty="0"/>
              <a:t>İşletim Sistemi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3509"/>
            <a:ext cx="53340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5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 Yöneticisi </a:t>
            </a:r>
            <a:r>
              <a:rPr lang="tr-TR" dirty="0"/>
              <a:t>Olarak </a:t>
            </a:r>
            <a:r>
              <a:rPr lang="tr-TR" dirty="0" smtClean="0"/>
              <a:t>İşletim </a:t>
            </a:r>
            <a:r>
              <a:rPr lang="tr-TR" dirty="0"/>
              <a:t>Sistemi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İşletim sistemi, bilgisayar donanımının kaynaklarını etkili bir şekilde </a:t>
            </a:r>
            <a:r>
              <a:rPr lang="tr-TR" dirty="0" smtClean="0"/>
              <a:t>yönetir. Kaynak </a:t>
            </a:r>
            <a:r>
              <a:rPr lang="tr-TR" dirty="0"/>
              <a:t>kullanımını optimize </a:t>
            </a:r>
            <a:r>
              <a:rPr lang="tr-TR" dirty="0" smtClean="0"/>
              <a:t>eder. Kaynakların </a:t>
            </a:r>
            <a:r>
              <a:rPr lang="tr-TR" dirty="0"/>
              <a:t>uygulamalar arasında adil bir şekilde dağıtımını </a:t>
            </a:r>
            <a:r>
              <a:rPr lang="tr-TR" dirty="0" smtClean="0"/>
              <a:t>sağlar.</a:t>
            </a:r>
            <a:endParaRPr lang="tr-TR" dirty="0"/>
          </a:p>
          <a:p>
            <a:r>
              <a:rPr lang="tr-TR" dirty="0"/>
              <a:t>Üstten aşağıya bakış açısı:</a:t>
            </a:r>
          </a:p>
          <a:p>
            <a:pPr lvl="1"/>
            <a:r>
              <a:rPr lang="tr-TR" dirty="0"/>
              <a:t>Uygulama programları için soyutlamalar sağlar</a:t>
            </a:r>
          </a:p>
          <a:p>
            <a:r>
              <a:rPr lang="tr-TR" dirty="0"/>
              <a:t>Aşağıdan yukarıya bakış açısı:</a:t>
            </a:r>
          </a:p>
          <a:p>
            <a:pPr lvl="1"/>
            <a:r>
              <a:rPr lang="tr-TR" dirty="0"/>
              <a:t>Karmaşık sistemin parçalarını yönetir</a:t>
            </a:r>
          </a:p>
          <a:p>
            <a:r>
              <a:rPr lang="tr-TR" dirty="0"/>
              <a:t>Alternatif bakış açısı:</a:t>
            </a:r>
          </a:p>
          <a:p>
            <a:pPr lvl="1"/>
            <a:r>
              <a:rPr lang="tr-TR" dirty="0"/>
              <a:t>Kaynakların düzenli ve kontrollü dağıtımını </a:t>
            </a:r>
            <a:r>
              <a:rPr lang="tr-TR" dirty="0" smtClean="0"/>
              <a:t>sağlar.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20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Sistemlerinin Tarihi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İlk jenerasyon (1945-55) </a:t>
            </a:r>
            <a:endParaRPr lang="tr-TR" dirty="0" smtClean="0"/>
          </a:p>
          <a:p>
            <a:pPr lvl="1"/>
            <a:r>
              <a:rPr lang="tr-TR" dirty="0" smtClean="0"/>
              <a:t>vakum </a:t>
            </a:r>
            <a:r>
              <a:rPr lang="tr-TR" dirty="0"/>
              <a:t>tüpleri</a:t>
            </a:r>
          </a:p>
          <a:p>
            <a:r>
              <a:rPr lang="tr-TR" dirty="0" smtClean="0"/>
              <a:t>İkinci </a:t>
            </a:r>
            <a:r>
              <a:rPr lang="tr-TR" dirty="0"/>
              <a:t>jenerasyon (1955-65) </a:t>
            </a:r>
            <a:endParaRPr lang="tr-TR" dirty="0" smtClean="0"/>
          </a:p>
          <a:p>
            <a:pPr lvl="1"/>
            <a:r>
              <a:rPr lang="tr-TR" dirty="0" err="1" smtClean="0"/>
              <a:t>transistörler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  <a:p>
            <a:r>
              <a:rPr lang="tr-TR" dirty="0" smtClean="0"/>
              <a:t>Üçüncü </a:t>
            </a:r>
            <a:r>
              <a:rPr lang="tr-TR" dirty="0"/>
              <a:t>jenerasyon (1965-1980) </a:t>
            </a:r>
            <a:endParaRPr lang="tr-TR" dirty="0" smtClean="0"/>
          </a:p>
          <a:p>
            <a:pPr lvl="1"/>
            <a:r>
              <a:rPr lang="tr-TR" dirty="0" err="1" smtClean="0"/>
              <a:t>IC'ler</a:t>
            </a:r>
            <a:r>
              <a:rPr lang="tr-TR" dirty="0" smtClean="0"/>
              <a:t> </a:t>
            </a:r>
            <a:r>
              <a:rPr lang="tr-TR" dirty="0"/>
              <a:t>ve çoklu programlama</a:t>
            </a:r>
          </a:p>
          <a:p>
            <a:r>
              <a:rPr lang="tr-TR" dirty="0" smtClean="0"/>
              <a:t>Dördüncü </a:t>
            </a:r>
            <a:r>
              <a:rPr lang="tr-TR" dirty="0"/>
              <a:t>jenerasyon (1980-günümüz) </a:t>
            </a:r>
            <a:endParaRPr lang="tr-TR" dirty="0" smtClean="0"/>
          </a:p>
          <a:p>
            <a:pPr lvl="1"/>
            <a:r>
              <a:rPr lang="tr-TR" dirty="0" smtClean="0"/>
              <a:t>kişisel </a:t>
            </a:r>
            <a:r>
              <a:rPr lang="tr-TR" dirty="0"/>
              <a:t>bilgisayarlar</a:t>
            </a:r>
          </a:p>
          <a:p>
            <a:r>
              <a:rPr lang="tr-TR" dirty="0" smtClean="0"/>
              <a:t>Beşinci </a:t>
            </a:r>
            <a:r>
              <a:rPr lang="tr-TR" dirty="0"/>
              <a:t>jenerasyon (1990-günümüz) </a:t>
            </a:r>
            <a:endParaRPr lang="tr-TR" dirty="0" smtClean="0"/>
          </a:p>
          <a:p>
            <a:pPr lvl="1"/>
            <a:r>
              <a:rPr lang="tr-TR" dirty="0" smtClean="0"/>
              <a:t>mobil </a:t>
            </a:r>
            <a:r>
              <a:rPr lang="tr-TR" dirty="0"/>
              <a:t>bilgisayarlar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19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Transistörlerin</a:t>
            </a:r>
            <a:r>
              <a:rPr lang="tr-TR" dirty="0" smtClean="0"/>
              <a:t> </a:t>
            </a:r>
            <a:r>
              <a:rPr lang="tr-TR" dirty="0"/>
              <a:t>icadı ile birlikte </a:t>
            </a:r>
            <a:r>
              <a:rPr lang="tr-TR" dirty="0" smtClean="0"/>
              <a:t>ikinci </a:t>
            </a:r>
            <a:r>
              <a:rPr lang="tr-TR" dirty="0"/>
              <a:t>jenerasyon işletim sistemleri </a:t>
            </a:r>
            <a:r>
              <a:rPr lang="tr-TR" dirty="0" smtClean="0"/>
              <a:t>ortaya </a:t>
            </a:r>
            <a:r>
              <a:rPr lang="tr-TR" dirty="0"/>
              <a:t>çıktı</a:t>
            </a:r>
            <a:r>
              <a:rPr lang="tr-TR" dirty="0" smtClean="0"/>
              <a:t>. </a:t>
            </a:r>
            <a:r>
              <a:rPr lang="tr-TR" dirty="0" err="1" smtClean="0"/>
              <a:t>Transistörler</a:t>
            </a:r>
            <a:r>
              <a:rPr lang="tr-TR" dirty="0"/>
              <a:t>, vakum tüplerin </a:t>
            </a:r>
            <a:r>
              <a:rPr lang="tr-TR" dirty="0" smtClean="0"/>
              <a:t>yerini aldılar</a:t>
            </a:r>
          </a:p>
          <a:p>
            <a:pPr lvl="1"/>
            <a:r>
              <a:rPr lang="tr-TR" dirty="0" smtClean="0"/>
              <a:t>daha </a:t>
            </a:r>
            <a:r>
              <a:rPr lang="tr-TR" dirty="0"/>
              <a:t>küçük, daha güvenilir ve daha enerji </a:t>
            </a:r>
            <a:r>
              <a:rPr lang="tr-TR" dirty="0" smtClean="0"/>
              <a:t>verimli</a:t>
            </a:r>
            <a:endParaRPr lang="tr-TR" dirty="0"/>
          </a:p>
          <a:p>
            <a:r>
              <a:rPr lang="tr-TR" dirty="0" err="1"/>
              <a:t>Batch</a:t>
            </a:r>
            <a:r>
              <a:rPr lang="tr-TR" dirty="0"/>
              <a:t> sistemler, işlemlerin toplu olarak yürütülmesini sağlar. </a:t>
            </a:r>
            <a:r>
              <a:rPr lang="tr-TR" dirty="0" smtClean="0"/>
              <a:t>İşlemler işlem </a:t>
            </a:r>
            <a:r>
              <a:rPr lang="tr-TR" dirty="0"/>
              <a:t>kuyruğuna </a:t>
            </a:r>
            <a:r>
              <a:rPr lang="tr-TR" dirty="0" smtClean="0"/>
              <a:t>eklenir </a:t>
            </a:r>
            <a:r>
              <a:rPr lang="tr-TR" dirty="0"/>
              <a:t>ve işletim sistemi </a:t>
            </a:r>
            <a:r>
              <a:rPr lang="tr-TR" dirty="0" smtClean="0"/>
              <a:t>sırayla </a:t>
            </a:r>
            <a:r>
              <a:rPr lang="tr-TR" dirty="0"/>
              <a:t>yürütür.</a:t>
            </a:r>
          </a:p>
          <a:p>
            <a:pPr lvl="1"/>
            <a:r>
              <a:rPr lang="tr-TR" dirty="0" smtClean="0"/>
              <a:t>İşlemlerin </a:t>
            </a:r>
            <a:r>
              <a:rPr lang="tr-TR" dirty="0"/>
              <a:t>paralel olarak yürütülmesini engeller.</a:t>
            </a:r>
          </a:p>
          <a:p>
            <a:pPr lvl="1"/>
            <a:r>
              <a:rPr lang="tr-TR" dirty="0" smtClean="0"/>
              <a:t>İşlemlerin </a:t>
            </a:r>
            <a:r>
              <a:rPr lang="tr-TR" dirty="0"/>
              <a:t>manuel olarak yürütülmesini </a:t>
            </a:r>
            <a:r>
              <a:rPr lang="tr-TR" dirty="0" smtClean="0"/>
              <a:t>gerektirir.</a:t>
            </a:r>
            <a:endParaRPr lang="tr-TR" dirty="0"/>
          </a:p>
          <a:p>
            <a:pPr lvl="1"/>
            <a:r>
              <a:rPr lang="tr-TR" dirty="0" smtClean="0"/>
              <a:t>Veri </a:t>
            </a:r>
            <a:r>
              <a:rPr lang="tr-TR" dirty="0"/>
              <a:t>işleme, hesaplama ve raporlama gibi işlemler için </a:t>
            </a:r>
            <a:r>
              <a:rPr lang="tr-TR" dirty="0" smtClean="0"/>
              <a:t>kullanılır</a:t>
            </a:r>
          </a:p>
          <a:p>
            <a:pPr lvl="1"/>
            <a:r>
              <a:rPr lang="tr-TR" dirty="0" smtClean="0"/>
              <a:t>Gerçek </a:t>
            </a:r>
            <a:r>
              <a:rPr lang="tr-TR" dirty="0"/>
              <a:t>zamanlı işlemler için uygun değildir.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6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840</Words>
  <Application>Microsoft Office PowerPoint</Application>
  <PresentationFormat>Widescreen</PresentationFormat>
  <Paragraphs>161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Bölüm 1: Giriş</vt:lpstr>
      <vt:lpstr>Modern Bilgisayarın Bileşenleri:</vt:lpstr>
      <vt:lpstr>İşletim Sistemi Nerede Yer Alır</vt:lpstr>
      <vt:lpstr>İşletim Sistemi Nerede Yer Alır</vt:lpstr>
      <vt:lpstr>Uzatılmış Makine Olarak İşletim Sistemi </vt:lpstr>
      <vt:lpstr>Uzatılmış Makine Olarak İşletim Sistemi </vt:lpstr>
      <vt:lpstr>Kaynak Yöneticisi Olarak İşletim Sistemi </vt:lpstr>
      <vt:lpstr>İşletim Sistemlerinin Tarihi</vt:lpstr>
      <vt:lpstr>Transistörler ve Batch Sistemleri</vt:lpstr>
      <vt:lpstr>Transistörler ve Batch Sistemleri</vt:lpstr>
      <vt:lpstr>Transistörler ve Batch Sistemleri</vt:lpstr>
      <vt:lpstr>Tipik bir FMS işinin yapısı</vt:lpstr>
      <vt:lpstr>Bütünleşik Devreler ve Çoklu Programlama</vt:lpstr>
      <vt:lpstr>Bütünleşik Devreler ve Çoklu Programlama</vt:lpstr>
      <vt:lpstr>Kişisel Bilgisayarın Bazı Bileşenleri</vt:lpstr>
      <vt:lpstr>İşlemciler</vt:lpstr>
      <vt:lpstr>İşlemciler</vt:lpstr>
      <vt:lpstr>Bellek</vt:lpstr>
      <vt:lpstr>Bellek</vt:lpstr>
      <vt:lpstr>Bellek</vt:lpstr>
      <vt:lpstr>Önbellekleme sistemi sorunları</vt:lpstr>
      <vt:lpstr>Disk</vt:lpstr>
      <vt:lpstr>Disk Sürücüsünün Yapısı</vt:lpstr>
      <vt:lpstr>G/Ç Cihazları</vt:lpstr>
      <vt:lpstr>G/Ç Cihazları</vt:lpstr>
      <vt:lpstr>G/Ç Cihazları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23</cp:revision>
  <dcterms:created xsi:type="dcterms:W3CDTF">2023-01-12T09:23:55Z</dcterms:created>
  <dcterms:modified xsi:type="dcterms:W3CDTF">2023-01-12T13:11:02Z</dcterms:modified>
</cp:coreProperties>
</file>