
<file path=[Content_Types].xml><?xml version="1.0" encoding="utf-8"?>
<Types xmlns="http://schemas.openxmlformats.org/package/2006/content-types"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5" r:id="rId1"/>
  </p:sldMasterIdLst>
  <p:notesMasterIdLst>
    <p:notesMasterId r:id="rId86"/>
  </p:notesMasterIdLst>
  <p:sldIdLst>
    <p:sldId id="256" r:id="rId2"/>
    <p:sldId id="257" r:id="rId3"/>
    <p:sldId id="315" r:id="rId4"/>
    <p:sldId id="316" r:id="rId5"/>
    <p:sldId id="317" r:id="rId6"/>
    <p:sldId id="313" r:id="rId7"/>
    <p:sldId id="314" r:id="rId8"/>
    <p:sldId id="318" r:id="rId9"/>
    <p:sldId id="330" r:id="rId10"/>
    <p:sldId id="319" r:id="rId11"/>
    <p:sldId id="320" r:id="rId12"/>
    <p:sldId id="321" r:id="rId13"/>
    <p:sldId id="331" r:id="rId14"/>
    <p:sldId id="322" r:id="rId15"/>
    <p:sldId id="323" r:id="rId16"/>
    <p:sldId id="324" r:id="rId17"/>
    <p:sldId id="332" r:id="rId18"/>
    <p:sldId id="325" r:id="rId19"/>
    <p:sldId id="326" r:id="rId20"/>
    <p:sldId id="327" r:id="rId21"/>
    <p:sldId id="328" r:id="rId22"/>
    <p:sldId id="333" r:id="rId23"/>
    <p:sldId id="334" r:id="rId24"/>
    <p:sldId id="335" r:id="rId25"/>
    <p:sldId id="337" r:id="rId26"/>
    <p:sldId id="345" r:id="rId27"/>
    <p:sldId id="338" r:id="rId28"/>
    <p:sldId id="346" r:id="rId29"/>
    <p:sldId id="339" r:id="rId30"/>
    <p:sldId id="340" r:id="rId31"/>
    <p:sldId id="347" r:id="rId32"/>
    <p:sldId id="341" r:id="rId33"/>
    <p:sldId id="348" r:id="rId34"/>
    <p:sldId id="342" r:id="rId35"/>
    <p:sldId id="349" r:id="rId36"/>
    <p:sldId id="350" r:id="rId37"/>
    <p:sldId id="343" r:id="rId38"/>
    <p:sldId id="344" r:id="rId39"/>
    <p:sldId id="329" r:id="rId40"/>
    <p:sldId id="359" r:id="rId41"/>
    <p:sldId id="351" r:id="rId42"/>
    <p:sldId id="352" r:id="rId43"/>
    <p:sldId id="353" r:id="rId44"/>
    <p:sldId id="354" r:id="rId45"/>
    <p:sldId id="355" r:id="rId46"/>
    <p:sldId id="360" r:id="rId47"/>
    <p:sldId id="356" r:id="rId48"/>
    <p:sldId id="357" r:id="rId49"/>
    <p:sldId id="361" r:id="rId50"/>
    <p:sldId id="358" r:id="rId51"/>
    <p:sldId id="393" r:id="rId52"/>
    <p:sldId id="362" r:id="rId53"/>
    <p:sldId id="394" r:id="rId54"/>
    <p:sldId id="363" r:id="rId55"/>
    <p:sldId id="364" r:id="rId56"/>
    <p:sldId id="365" r:id="rId57"/>
    <p:sldId id="366" r:id="rId58"/>
    <p:sldId id="367" r:id="rId59"/>
    <p:sldId id="368" r:id="rId60"/>
    <p:sldId id="369" r:id="rId61"/>
    <p:sldId id="370" r:id="rId62"/>
    <p:sldId id="371" r:id="rId63"/>
    <p:sldId id="372" r:id="rId64"/>
    <p:sldId id="373" r:id="rId65"/>
    <p:sldId id="374" r:id="rId66"/>
    <p:sldId id="375" r:id="rId67"/>
    <p:sldId id="376" r:id="rId68"/>
    <p:sldId id="377" r:id="rId69"/>
    <p:sldId id="378" r:id="rId70"/>
    <p:sldId id="379" r:id="rId71"/>
    <p:sldId id="380" r:id="rId72"/>
    <p:sldId id="381" r:id="rId73"/>
    <p:sldId id="382" r:id="rId74"/>
    <p:sldId id="383" r:id="rId75"/>
    <p:sldId id="384" r:id="rId76"/>
    <p:sldId id="385" r:id="rId77"/>
    <p:sldId id="386" r:id="rId78"/>
    <p:sldId id="387" r:id="rId79"/>
    <p:sldId id="388" r:id="rId80"/>
    <p:sldId id="389" r:id="rId81"/>
    <p:sldId id="390" r:id="rId82"/>
    <p:sldId id="391" r:id="rId83"/>
    <p:sldId id="392" r:id="rId84"/>
    <p:sldId id="312" r:id="rId8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tableStyles" Target="tableStyle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5BE1F-7669-4022-8D50-8115A32E15FC}" type="datetimeFigureOut">
              <a:rPr lang="tr-TR" smtClean="0"/>
              <a:t>23.01.2023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C0638-78AE-41D6-9F5A-0F3CEA1F995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814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0638-78AE-41D6-9F5A-0F3CEA1F9952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248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 baseline="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solidFill>
                  <a:srgbClr val="002060"/>
                </a:solidFill>
              </a:defRPr>
            </a:lvl1pPr>
            <a:lvl2pPr>
              <a:defRPr baseline="0">
                <a:solidFill>
                  <a:srgbClr val="002060"/>
                </a:solidFill>
              </a:defRPr>
            </a:lvl2pPr>
            <a:lvl3pPr>
              <a:defRPr baseline="0">
                <a:solidFill>
                  <a:srgbClr val="002060"/>
                </a:solidFill>
              </a:defRPr>
            </a:lvl3pPr>
            <a:lvl4pPr>
              <a:defRPr baseline="0">
                <a:solidFill>
                  <a:srgbClr val="002060"/>
                </a:solidFill>
              </a:defRPr>
            </a:lvl4pPr>
            <a:lvl5pPr>
              <a:defRPr baseline="0"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6834" y="6356350"/>
            <a:ext cx="6928834" cy="365125"/>
          </a:xfrm>
        </p:spPr>
        <p:txBody>
          <a:bodyPr/>
          <a:lstStyle/>
          <a:p>
            <a:r>
              <a:rPr lang="en-US" dirty="0" smtClean="0"/>
              <a:t>Sercan KÜLCÜ, </a:t>
            </a:r>
            <a:r>
              <a:rPr lang="en-US" dirty="0" err="1" smtClean="0"/>
              <a:t>Tanenbaum</a:t>
            </a:r>
            <a:r>
              <a:rPr lang="en-US" dirty="0" smtClean="0"/>
              <a:t>, Modern Operating Systems 3e </a:t>
            </a:r>
            <a:r>
              <a:rPr lang="en-US" dirty="0" err="1" smtClean="0"/>
              <a:t>kitabından</a:t>
            </a:r>
            <a:r>
              <a:rPr lang="en-US" dirty="0" smtClean="0"/>
              <a:t> </a:t>
            </a:r>
            <a:r>
              <a:rPr lang="en-US" dirty="0" err="1" smtClean="0"/>
              <a:t>faydalanılmıştır</a:t>
            </a:r>
            <a:r>
              <a:rPr lang="en-US" dirty="0" smtClean="0"/>
              <a:t>. </a:t>
            </a:r>
            <a:r>
              <a:rPr lang="en-US" dirty="0" err="1" smtClean="0"/>
              <a:t>Tüm</a:t>
            </a:r>
            <a:r>
              <a:rPr lang="en-US" dirty="0" smtClean="0"/>
              <a:t> </a:t>
            </a:r>
            <a:r>
              <a:rPr lang="en-US" dirty="0" err="1" smtClean="0"/>
              <a:t>hakları</a:t>
            </a:r>
            <a:r>
              <a:rPr lang="en-US" dirty="0" smtClean="0"/>
              <a:t> </a:t>
            </a:r>
            <a:r>
              <a:rPr lang="en-US" dirty="0" err="1" smtClean="0"/>
              <a:t>saklıdır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7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8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2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b="1" dirty="0" smtClean="0"/>
              <a:t>Bölüm 4: Dosya Sistemleri</a:t>
            </a:r>
            <a:endParaRPr lang="tr-TR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tr-TR" sz="2800" b="1" dirty="0" smtClean="0"/>
              <a:t>İşletim Sistemleri</a:t>
            </a:r>
            <a:endParaRPr lang="tr-TR" sz="2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Tipleri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Normal - Kullanıcı </a:t>
            </a:r>
            <a:r>
              <a:rPr lang="tr-TR" dirty="0"/>
              <a:t>bilgilerini </a:t>
            </a:r>
            <a:r>
              <a:rPr lang="tr-TR" dirty="0" smtClean="0"/>
              <a:t>içerir</a:t>
            </a:r>
          </a:p>
          <a:p>
            <a:r>
              <a:rPr lang="tr-TR" dirty="0" smtClean="0"/>
              <a:t>Dizinler</a:t>
            </a:r>
          </a:p>
          <a:p>
            <a:r>
              <a:rPr lang="tr-TR" dirty="0" smtClean="0"/>
              <a:t>Karakter </a:t>
            </a:r>
            <a:r>
              <a:rPr lang="tr-TR" dirty="0"/>
              <a:t>özel </a:t>
            </a:r>
            <a:r>
              <a:rPr lang="tr-TR" dirty="0" smtClean="0"/>
              <a:t>dosyaları – seri (</a:t>
            </a:r>
            <a:r>
              <a:rPr lang="tr-TR" dirty="0" err="1" smtClean="0"/>
              <a:t>serial</a:t>
            </a:r>
            <a:r>
              <a:rPr lang="tr-TR" dirty="0" smtClean="0"/>
              <a:t>) model G/Ç cihazları (yazıcı)</a:t>
            </a:r>
          </a:p>
          <a:p>
            <a:r>
              <a:rPr lang="tr-TR" dirty="0" smtClean="0"/>
              <a:t>Blok özel dosyaları – blok tabanlı modeller (disk)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09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Normal (</a:t>
            </a:r>
            <a:r>
              <a:rPr lang="tr-TR" dirty="0" err="1" smtClean="0"/>
              <a:t>regular</a:t>
            </a:r>
            <a:r>
              <a:rPr lang="tr-TR" dirty="0" smtClean="0"/>
              <a:t>) Dosyalar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ASCII veya </a:t>
            </a:r>
            <a:r>
              <a:rPr lang="tr-TR" dirty="0" smtClean="0"/>
              <a:t>ikili (</a:t>
            </a:r>
            <a:r>
              <a:rPr lang="tr-TR" dirty="0" err="1" smtClean="0"/>
              <a:t>binary</a:t>
            </a:r>
            <a:r>
              <a:rPr lang="tr-TR" dirty="0" smtClean="0"/>
              <a:t>)</a:t>
            </a:r>
          </a:p>
          <a:p>
            <a:r>
              <a:rPr lang="tr-TR" dirty="0" smtClean="0"/>
              <a:t>ASCII</a:t>
            </a:r>
          </a:p>
          <a:p>
            <a:pPr lvl="1"/>
            <a:r>
              <a:rPr lang="tr-TR" dirty="0" smtClean="0"/>
              <a:t>Yazdırılabilir</a:t>
            </a:r>
          </a:p>
          <a:p>
            <a:pPr lvl="1"/>
            <a:r>
              <a:rPr lang="tr-TR" dirty="0" smtClean="0"/>
              <a:t>Programları bağlamak için boru hattı (</a:t>
            </a:r>
            <a:r>
              <a:rPr lang="tr-TR" dirty="0" err="1" smtClean="0"/>
              <a:t>pipe</a:t>
            </a:r>
            <a:r>
              <a:rPr lang="tr-TR" dirty="0" smtClean="0"/>
              <a:t>) kullanılabilir (ASCII üretiyor/tüketiyorsa)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693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İkili Dosya Tipleri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İki Unix </a:t>
            </a:r>
            <a:r>
              <a:rPr lang="tr-TR" dirty="0" smtClean="0"/>
              <a:t>örneği</a:t>
            </a:r>
          </a:p>
          <a:p>
            <a:pPr lvl="1"/>
            <a:r>
              <a:rPr lang="tr-TR" dirty="0" smtClean="0"/>
              <a:t>Yürütülebilir (</a:t>
            </a:r>
            <a:r>
              <a:rPr lang="tr-TR" dirty="0" err="1" smtClean="0"/>
              <a:t>magical</a:t>
            </a:r>
            <a:r>
              <a:rPr lang="tr-TR" dirty="0" smtClean="0"/>
              <a:t> </a:t>
            </a:r>
            <a:r>
              <a:rPr lang="tr-TR" dirty="0" err="1" smtClean="0"/>
              <a:t>field</a:t>
            </a:r>
            <a:r>
              <a:rPr lang="tr-TR" dirty="0" smtClean="0"/>
              <a:t>, </a:t>
            </a:r>
            <a:r>
              <a:rPr lang="tr-TR" dirty="0"/>
              <a:t>dosyayı yürütülebilir olarak tanımlar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Arşiv olarak </a:t>
            </a:r>
            <a:r>
              <a:rPr lang="tr-TR" dirty="0"/>
              <a:t>derlenmiş, </a:t>
            </a:r>
            <a:r>
              <a:rPr lang="tr-TR" dirty="0" smtClean="0"/>
              <a:t>bağlı (</a:t>
            </a:r>
            <a:r>
              <a:rPr lang="tr-TR" dirty="0" err="1" smtClean="0"/>
              <a:t>linked</a:t>
            </a:r>
            <a:r>
              <a:rPr lang="tr-TR" dirty="0" smtClean="0"/>
              <a:t>) kütüphane prosedürleri hariç</a:t>
            </a:r>
          </a:p>
          <a:p>
            <a:r>
              <a:rPr lang="tr-TR" dirty="0" smtClean="0"/>
              <a:t>Her </a:t>
            </a:r>
            <a:r>
              <a:rPr lang="tr-TR" dirty="0"/>
              <a:t>işletim sistemi kendi yürütülebilir dosyasını tanımalıdır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45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İkili Dosya Tipleri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(a) Yürütülebilir </a:t>
            </a:r>
            <a:r>
              <a:rPr lang="tr-TR" dirty="0" smtClean="0"/>
              <a:t>dosya </a:t>
            </a:r>
          </a:p>
          <a:p>
            <a:r>
              <a:rPr lang="tr-TR" dirty="0" smtClean="0"/>
              <a:t>(</a:t>
            </a:r>
            <a:r>
              <a:rPr lang="tr-TR" dirty="0"/>
              <a:t>b) Derlenmiş ancak </a:t>
            </a:r>
            <a:r>
              <a:rPr lang="tr-TR" dirty="0" smtClean="0"/>
              <a:t>bağlanmamış</a:t>
            </a:r>
          </a:p>
          <a:p>
            <a:pPr marL="0" indent="0">
              <a:buNone/>
            </a:pPr>
            <a:r>
              <a:rPr lang="tr-TR" dirty="0" smtClean="0"/>
              <a:t> arşiv kütüphanesi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 descr="D:\b\b4\IBM\04-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046" y="901842"/>
            <a:ext cx="5669280" cy="523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40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Erişimi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Sıralı erişim </a:t>
            </a:r>
            <a:r>
              <a:rPr lang="tr-TR" dirty="0" smtClean="0"/>
              <a:t>– okumaya baştan başlanır, atlama yapılmaz</a:t>
            </a:r>
          </a:p>
          <a:p>
            <a:pPr lvl="1"/>
            <a:r>
              <a:rPr lang="tr-TR" dirty="0" smtClean="0"/>
              <a:t>Manyetik </a:t>
            </a:r>
            <a:r>
              <a:rPr lang="tr-TR" dirty="0"/>
              <a:t>banda karşılık </a:t>
            </a:r>
            <a:r>
              <a:rPr lang="tr-TR" dirty="0" smtClean="0"/>
              <a:t>gelir</a:t>
            </a:r>
          </a:p>
          <a:p>
            <a:r>
              <a:rPr lang="tr-TR" dirty="0" smtClean="0"/>
              <a:t>Rastgele </a:t>
            </a:r>
            <a:r>
              <a:rPr lang="tr-TR" dirty="0"/>
              <a:t>erişim </a:t>
            </a:r>
            <a:r>
              <a:rPr lang="tr-TR" dirty="0" smtClean="0"/>
              <a:t>– okumak istenen yerden başlanır</a:t>
            </a:r>
          </a:p>
          <a:p>
            <a:pPr lvl="1"/>
            <a:r>
              <a:rPr lang="tr-TR" dirty="0" smtClean="0"/>
              <a:t>Disklerle beraber devreye girdi</a:t>
            </a:r>
          </a:p>
          <a:p>
            <a:pPr lvl="1"/>
            <a:r>
              <a:rPr lang="tr-TR" dirty="0" smtClean="0"/>
              <a:t>Birçok </a:t>
            </a:r>
            <a:r>
              <a:rPr lang="tr-TR" dirty="0"/>
              <a:t>uygulama için gereklidir, </a:t>
            </a:r>
            <a:r>
              <a:rPr lang="tr-TR" dirty="0" smtClean="0"/>
              <a:t>(havayolu </a:t>
            </a:r>
            <a:r>
              <a:rPr lang="tr-TR" dirty="0"/>
              <a:t>rezervasyon </a:t>
            </a:r>
            <a:r>
              <a:rPr lang="tr-TR" dirty="0" smtClean="0"/>
              <a:t>sistemi)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316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Öznitelikleri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 descr="D:\b\b4\IBM\04-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7" y="1511301"/>
            <a:ext cx="5762625" cy="4710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2048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Dosyalar için Sistem Çağrıları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Oluştur </a:t>
            </a:r>
            <a:r>
              <a:rPr lang="tr-TR" dirty="0" smtClean="0"/>
              <a:t>- veri </a:t>
            </a:r>
            <a:r>
              <a:rPr lang="tr-TR" dirty="0"/>
              <a:t>olmadan, bazı öznitelikleri </a:t>
            </a:r>
            <a:r>
              <a:rPr lang="tr-TR" dirty="0" smtClean="0"/>
              <a:t>ayarlar (</a:t>
            </a:r>
            <a:r>
              <a:rPr lang="tr-TR" dirty="0" err="1" smtClean="0"/>
              <a:t>create</a:t>
            </a:r>
            <a:r>
              <a:rPr lang="tr-TR" dirty="0" smtClean="0"/>
              <a:t>)</a:t>
            </a:r>
          </a:p>
          <a:p>
            <a:r>
              <a:rPr lang="tr-TR" dirty="0" smtClean="0"/>
              <a:t>Sil - Disk </a:t>
            </a:r>
            <a:r>
              <a:rPr lang="tr-TR" dirty="0"/>
              <a:t>alanını boşaltmak </a:t>
            </a:r>
            <a:r>
              <a:rPr lang="tr-TR" dirty="0" smtClean="0"/>
              <a:t>için (</a:t>
            </a:r>
            <a:r>
              <a:rPr lang="tr-TR" dirty="0" err="1" smtClean="0"/>
              <a:t>delete</a:t>
            </a:r>
            <a:r>
              <a:rPr lang="tr-TR" dirty="0" smtClean="0"/>
              <a:t>)</a:t>
            </a:r>
          </a:p>
          <a:p>
            <a:r>
              <a:rPr lang="tr-TR" dirty="0" smtClean="0"/>
              <a:t>Aç - Oluşturduktan sonra, </a:t>
            </a:r>
            <a:r>
              <a:rPr lang="tr-TR" dirty="0"/>
              <a:t>öznitelikleri ve disk adreslerini ana belleğe </a:t>
            </a:r>
            <a:r>
              <a:rPr lang="tr-TR" dirty="0" smtClean="0"/>
              <a:t>alır (</a:t>
            </a:r>
            <a:r>
              <a:rPr lang="tr-TR" dirty="0" err="1" smtClean="0"/>
              <a:t>open</a:t>
            </a:r>
            <a:r>
              <a:rPr lang="tr-TR" dirty="0" smtClean="0"/>
              <a:t>)</a:t>
            </a:r>
          </a:p>
          <a:p>
            <a:r>
              <a:rPr lang="tr-TR" dirty="0" smtClean="0"/>
              <a:t>Kapat - Öznitelikler </a:t>
            </a:r>
            <a:r>
              <a:rPr lang="tr-TR" dirty="0"/>
              <a:t>ve adresler tarafından kullanılan tablo alanını </a:t>
            </a:r>
            <a:r>
              <a:rPr lang="tr-TR" dirty="0" smtClean="0"/>
              <a:t>boşaltır (</a:t>
            </a:r>
            <a:r>
              <a:rPr lang="tr-TR" dirty="0" err="1" smtClean="0"/>
              <a:t>close</a:t>
            </a:r>
            <a:r>
              <a:rPr lang="tr-TR" dirty="0" smtClean="0"/>
              <a:t>)</a:t>
            </a:r>
          </a:p>
          <a:p>
            <a:r>
              <a:rPr lang="tr-TR" dirty="0" smtClean="0"/>
              <a:t>Okuma – İşaretçinin geçerli konumundan okuma işlemi. </a:t>
            </a:r>
            <a:r>
              <a:rPr lang="tr-TR" dirty="0"/>
              <a:t>Verilerin </a:t>
            </a:r>
            <a:r>
              <a:rPr lang="tr-TR" dirty="0" smtClean="0"/>
              <a:t>yerleştirileceği </a:t>
            </a:r>
            <a:r>
              <a:rPr lang="tr-TR" dirty="0"/>
              <a:t>arabelleği </a:t>
            </a:r>
            <a:r>
              <a:rPr lang="tr-TR" dirty="0" smtClean="0"/>
              <a:t>belirtmek gerekir (</a:t>
            </a:r>
            <a:r>
              <a:rPr lang="tr-TR" dirty="0" err="1" smtClean="0"/>
              <a:t>read</a:t>
            </a:r>
            <a:r>
              <a:rPr lang="tr-TR" dirty="0" smtClean="0"/>
              <a:t>)</a:t>
            </a:r>
          </a:p>
          <a:p>
            <a:r>
              <a:rPr lang="tr-TR" dirty="0" smtClean="0"/>
              <a:t>Yazma - genellikle işaretçinin geçerli konuma yazma işlemi (</a:t>
            </a:r>
            <a:r>
              <a:rPr lang="tr-TR" dirty="0" err="1" smtClean="0"/>
              <a:t>write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076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Dosyalar için Sistem Çağrıları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Ekle - </a:t>
            </a:r>
            <a:r>
              <a:rPr lang="tr-TR" dirty="0"/>
              <a:t>dosyanın </a:t>
            </a:r>
            <a:r>
              <a:rPr lang="tr-TR" dirty="0" smtClean="0"/>
              <a:t>sonuna ekleme işlemi (</a:t>
            </a:r>
            <a:r>
              <a:rPr lang="tr-TR" dirty="0" err="1" smtClean="0"/>
              <a:t>append</a:t>
            </a:r>
            <a:r>
              <a:rPr lang="tr-TR" dirty="0" smtClean="0"/>
              <a:t>)</a:t>
            </a:r>
          </a:p>
          <a:p>
            <a:r>
              <a:rPr lang="tr-TR" dirty="0" smtClean="0"/>
              <a:t>Ara - dosya </a:t>
            </a:r>
            <a:r>
              <a:rPr lang="tr-TR" dirty="0"/>
              <a:t>işaretçisini dosyada belirli bir yere koyar. </a:t>
            </a:r>
            <a:r>
              <a:rPr lang="tr-TR" dirty="0" smtClean="0"/>
              <a:t>(</a:t>
            </a:r>
            <a:r>
              <a:rPr lang="tr-TR" dirty="0" err="1" smtClean="0"/>
              <a:t>seek</a:t>
            </a:r>
            <a:r>
              <a:rPr lang="tr-TR" dirty="0" smtClean="0"/>
              <a:t>) Bu </a:t>
            </a:r>
            <a:r>
              <a:rPr lang="tr-TR" dirty="0"/>
              <a:t>konumdan okuma veya </a:t>
            </a:r>
            <a:r>
              <a:rPr lang="tr-TR" dirty="0" smtClean="0"/>
              <a:t>yazma yapılır.</a:t>
            </a:r>
          </a:p>
          <a:p>
            <a:r>
              <a:rPr lang="tr-TR" dirty="0" smtClean="0"/>
              <a:t>Öznitelikleri Al – örneğin, derleme yapılacağında dosyaların en son değişiklik zamanlarını öğrenmek için. </a:t>
            </a:r>
          </a:p>
          <a:p>
            <a:r>
              <a:rPr lang="tr-TR" dirty="0" smtClean="0"/>
              <a:t>Öznitelikleri Ayarla – örneğin, erişim koruma (</a:t>
            </a:r>
            <a:r>
              <a:rPr lang="tr-TR" dirty="0" err="1" smtClean="0"/>
              <a:t>r,w,x</a:t>
            </a:r>
            <a:r>
              <a:rPr lang="tr-TR" dirty="0" smtClean="0"/>
              <a:t>) ayarlama</a:t>
            </a:r>
          </a:p>
          <a:p>
            <a:r>
              <a:rPr lang="tr-TR" dirty="0" smtClean="0"/>
              <a:t>Yeniden adlandırmak (</a:t>
            </a:r>
            <a:r>
              <a:rPr lang="tr-TR" dirty="0" err="1" smtClean="0"/>
              <a:t>rename</a:t>
            </a:r>
            <a:r>
              <a:rPr lang="tr-TR" dirty="0" smtClean="0"/>
              <a:t>) 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7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Kopyalama Örneği – </a:t>
            </a:r>
            <a:r>
              <a:rPr lang="tr-TR" dirty="0" err="1" smtClean="0"/>
              <a:t>copy</a:t>
            </a:r>
            <a:r>
              <a:rPr lang="tr-TR" dirty="0" smtClean="0"/>
              <a:t> </a:t>
            </a:r>
            <a:r>
              <a:rPr lang="tr-TR" dirty="0" err="1" smtClean="0"/>
              <a:t>abc</a:t>
            </a:r>
            <a:r>
              <a:rPr lang="tr-TR" dirty="0" smtClean="0"/>
              <a:t> </a:t>
            </a:r>
            <a:r>
              <a:rPr lang="tr-TR" dirty="0" err="1" smtClean="0"/>
              <a:t>xyz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/>
              <a:t>abc</a:t>
            </a:r>
            <a:r>
              <a:rPr lang="tr-TR" dirty="0"/>
              <a:t> dosyasını </a:t>
            </a:r>
            <a:r>
              <a:rPr lang="tr-TR" dirty="0" err="1"/>
              <a:t>xyz'ye</a:t>
            </a:r>
            <a:r>
              <a:rPr lang="tr-TR" dirty="0"/>
              <a:t> </a:t>
            </a:r>
            <a:r>
              <a:rPr lang="tr-TR" dirty="0" smtClean="0"/>
              <a:t>kopyalar</a:t>
            </a:r>
          </a:p>
          <a:p>
            <a:r>
              <a:rPr lang="tr-TR" dirty="0" smtClean="0"/>
              <a:t>Eğer </a:t>
            </a:r>
            <a:r>
              <a:rPr lang="tr-TR" dirty="0" err="1"/>
              <a:t>xyz</a:t>
            </a:r>
            <a:r>
              <a:rPr lang="tr-TR" dirty="0"/>
              <a:t> varsa üzerine </a:t>
            </a:r>
            <a:r>
              <a:rPr lang="tr-TR" dirty="0" smtClean="0"/>
              <a:t>yazılır</a:t>
            </a:r>
          </a:p>
          <a:p>
            <a:r>
              <a:rPr lang="tr-TR" dirty="0" smtClean="0"/>
              <a:t>Yok </a:t>
            </a:r>
            <a:r>
              <a:rPr lang="tr-TR" dirty="0"/>
              <a:t>ise </a:t>
            </a:r>
            <a:r>
              <a:rPr lang="tr-TR" dirty="0" smtClean="0"/>
              <a:t>yaratılır</a:t>
            </a:r>
          </a:p>
          <a:p>
            <a:r>
              <a:rPr lang="tr-TR" dirty="0" smtClean="0"/>
              <a:t>Sistem çağrıları kullanılır </a:t>
            </a:r>
            <a:r>
              <a:rPr lang="tr-TR" dirty="0"/>
              <a:t>(okuma, yazma</a:t>
            </a:r>
            <a:r>
              <a:rPr lang="tr-TR" dirty="0" smtClean="0"/>
              <a:t>)</a:t>
            </a:r>
          </a:p>
          <a:p>
            <a:r>
              <a:rPr lang="tr-TR" dirty="0" smtClean="0"/>
              <a:t>4K boyutunda parçalar </a:t>
            </a:r>
            <a:r>
              <a:rPr lang="tr-TR" dirty="0"/>
              <a:t>halinde okur ve </a:t>
            </a:r>
            <a:r>
              <a:rPr lang="tr-TR" dirty="0" smtClean="0"/>
              <a:t>yazar</a:t>
            </a:r>
          </a:p>
          <a:p>
            <a:r>
              <a:rPr lang="tr-TR" dirty="0" err="1"/>
              <a:t>a</a:t>
            </a:r>
            <a:r>
              <a:rPr lang="tr-TR" dirty="0" err="1" smtClean="0"/>
              <a:t>bc</a:t>
            </a:r>
            <a:r>
              <a:rPr lang="tr-TR" dirty="0" smtClean="0"/>
              <a:t> dosyasından bir tampon </a:t>
            </a:r>
            <a:r>
              <a:rPr lang="tr-TR" dirty="0"/>
              <a:t>belleğe </a:t>
            </a:r>
            <a:r>
              <a:rPr lang="tr-TR" dirty="0" smtClean="0"/>
              <a:t>oku (</a:t>
            </a:r>
            <a:r>
              <a:rPr lang="tr-TR" dirty="0" err="1" smtClean="0"/>
              <a:t>read</a:t>
            </a:r>
            <a:r>
              <a:rPr lang="tr-TR" dirty="0" smtClean="0"/>
              <a:t> sistem </a:t>
            </a:r>
            <a:r>
              <a:rPr lang="tr-TR" dirty="0"/>
              <a:t>çağrısı</a:t>
            </a:r>
            <a:r>
              <a:rPr lang="tr-TR" dirty="0" smtClean="0"/>
              <a:t>)</a:t>
            </a:r>
          </a:p>
          <a:p>
            <a:r>
              <a:rPr lang="tr-TR" dirty="0" smtClean="0"/>
              <a:t>Tampondan </a:t>
            </a:r>
            <a:r>
              <a:rPr lang="tr-TR" dirty="0" err="1" smtClean="0"/>
              <a:t>xyz</a:t>
            </a:r>
            <a:r>
              <a:rPr lang="tr-TR" dirty="0" smtClean="0"/>
              <a:t> </a:t>
            </a:r>
            <a:r>
              <a:rPr lang="tr-TR" dirty="0"/>
              <a:t>dosyasına </a:t>
            </a:r>
            <a:r>
              <a:rPr lang="tr-TR" dirty="0" smtClean="0"/>
              <a:t>yaz (</a:t>
            </a:r>
            <a:r>
              <a:rPr lang="tr-TR" dirty="0" err="1" smtClean="0"/>
              <a:t>write</a:t>
            </a:r>
            <a:r>
              <a:rPr lang="tr-TR" dirty="0" smtClean="0"/>
              <a:t> sistem </a:t>
            </a:r>
            <a:r>
              <a:rPr lang="tr-TR" dirty="0"/>
              <a:t>çağrısı)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8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Dizinler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 dosya koleksiyonunu düzenlemek için kullanılan </a:t>
            </a:r>
            <a:r>
              <a:rPr lang="tr-TR" dirty="0" smtClean="0"/>
              <a:t>dosyalar</a:t>
            </a:r>
          </a:p>
          <a:p>
            <a:r>
              <a:rPr lang="tr-TR" dirty="0" smtClean="0"/>
              <a:t>Bazı işletim </a:t>
            </a:r>
            <a:r>
              <a:rPr lang="tr-TR" dirty="0"/>
              <a:t>sistemlerinde </a:t>
            </a:r>
            <a:r>
              <a:rPr lang="tr-TR" dirty="0" smtClean="0"/>
              <a:t>klasörler (</a:t>
            </a:r>
            <a:r>
              <a:rPr lang="tr-TR" dirty="0" err="1" smtClean="0"/>
              <a:t>folder</a:t>
            </a:r>
            <a:r>
              <a:rPr lang="tr-TR" dirty="0" smtClean="0"/>
              <a:t>) </a:t>
            </a:r>
            <a:r>
              <a:rPr lang="tr-TR" dirty="0"/>
              <a:t>olarak da adlandırılır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39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Sistemleri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Birçok </a:t>
            </a:r>
            <a:r>
              <a:rPr lang="tr-TR" dirty="0" smtClean="0"/>
              <a:t>uygulama, </a:t>
            </a:r>
            <a:r>
              <a:rPr lang="tr-TR" dirty="0"/>
              <a:t>bir </a:t>
            </a:r>
            <a:r>
              <a:rPr lang="tr-TR" dirty="0" smtClean="0"/>
              <a:t>sürecin sanal </a:t>
            </a:r>
            <a:r>
              <a:rPr lang="tr-TR" dirty="0"/>
              <a:t>adres alanında sahip olduğundan daha fazla bilgi depolaması gerekir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Bilgiler</a:t>
            </a:r>
            <a:r>
              <a:rPr lang="tr-TR" dirty="0"/>
              <a:t>, onu kullanan sürecin sona ermesinden sonra da </a:t>
            </a:r>
            <a:r>
              <a:rPr lang="tr-TR" dirty="0" smtClean="0"/>
              <a:t>hayatta kalmalıdır.</a:t>
            </a:r>
          </a:p>
          <a:p>
            <a:r>
              <a:rPr lang="tr-TR" dirty="0" smtClean="0"/>
              <a:t>Birden </a:t>
            </a:r>
            <a:r>
              <a:rPr lang="tr-TR" dirty="0"/>
              <a:t>çok </a:t>
            </a:r>
            <a:r>
              <a:rPr lang="tr-TR" dirty="0" smtClean="0"/>
              <a:t>süreç aynı </a:t>
            </a:r>
            <a:r>
              <a:rPr lang="tr-TR" dirty="0"/>
              <a:t>anda bilgilere erişebilmelidir.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2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Dört Dosya İçeren Tek Düzeyli Dizin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 descr="D:\b\b4\IBM\04-0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975" y="2651216"/>
            <a:ext cx="421005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56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Hiyerarşik Dizin Sistemleri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 descr="D:\b\b4\IBM\04-0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976" y="2126071"/>
            <a:ext cx="6686550" cy="368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097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Yol (</a:t>
            </a:r>
            <a:r>
              <a:rPr lang="tr-TR" dirty="0" err="1" smtClean="0"/>
              <a:t>path</a:t>
            </a:r>
            <a:r>
              <a:rPr lang="tr-TR" dirty="0" smtClean="0"/>
              <a:t>) Adları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Mutlak /</a:t>
            </a:r>
            <a:r>
              <a:rPr lang="tr-TR" dirty="0" err="1" smtClean="0"/>
              <a:t>usr</a:t>
            </a:r>
            <a:r>
              <a:rPr lang="tr-TR" dirty="0" smtClean="0"/>
              <a:t>/sercan/</a:t>
            </a:r>
            <a:r>
              <a:rPr lang="tr-TR" dirty="0" err="1" smtClean="0"/>
              <a:t>os</a:t>
            </a:r>
            <a:r>
              <a:rPr lang="tr-TR" dirty="0" smtClean="0"/>
              <a:t>/slaytlar </a:t>
            </a:r>
          </a:p>
          <a:p>
            <a:r>
              <a:rPr lang="tr-TR" dirty="0" smtClean="0"/>
              <a:t>Bağıl </a:t>
            </a:r>
            <a:r>
              <a:rPr lang="tr-TR" dirty="0" err="1" smtClean="0"/>
              <a:t>os</a:t>
            </a:r>
            <a:r>
              <a:rPr lang="tr-TR" dirty="0" smtClean="0"/>
              <a:t>/slaytlar</a:t>
            </a:r>
          </a:p>
          <a:p>
            <a:r>
              <a:rPr lang="tr-TR" dirty="0" smtClean="0"/>
              <a:t>. Geçerli </a:t>
            </a:r>
            <a:r>
              <a:rPr lang="tr-TR" dirty="0"/>
              <a:t>(çalışan) dizini ifade </a:t>
            </a:r>
            <a:r>
              <a:rPr lang="tr-TR" dirty="0" smtClean="0"/>
              <a:t>eder</a:t>
            </a:r>
          </a:p>
          <a:p>
            <a:r>
              <a:rPr lang="tr-TR" dirty="0" smtClean="0"/>
              <a:t>.. Geçerli </a:t>
            </a:r>
            <a:r>
              <a:rPr lang="tr-TR" dirty="0"/>
              <a:t>dizinin </a:t>
            </a:r>
            <a:r>
              <a:rPr lang="tr-TR" dirty="0" smtClean="0"/>
              <a:t>ebeveynini (bir üst klasör) ifade eder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336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UNIX Dizin Ağacı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7" name="Picture 1030" descr="D:\b\b4\IBM\04-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813" y="1533575"/>
            <a:ext cx="4714875" cy="460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54933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Dizin İşlemleri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Create</a:t>
            </a:r>
            <a:r>
              <a:rPr lang="tr-TR" dirty="0" smtClean="0"/>
              <a:t>, </a:t>
            </a:r>
            <a:r>
              <a:rPr lang="tr-TR" dirty="0"/>
              <a:t>dizin </a:t>
            </a:r>
            <a:r>
              <a:rPr lang="tr-TR" dirty="0" smtClean="0"/>
              <a:t>oluşturur</a:t>
            </a:r>
          </a:p>
          <a:p>
            <a:r>
              <a:rPr lang="tr-TR" dirty="0" err="1" smtClean="0"/>
              <a:t>Delete</a:t>
            </a:r>
            <a:r>
              <a:rPr lang="tr-TR" dirty="0" smtClean="0"/>
              <a:t>, </a:t>
            </a:r>
            <a:r>
              <a:rPr lang="tr-TR" dirty="0"/>
              <a:t>dizini </a:t>
            </a:r>
            <a:r>
              <a:rPr lang="tr-TR" dirty="0" smtClean="0"/>
              <a:t>siler, silmek </a:t>
            </a:r>
            <a:r>
              <a:rPr lang="tr-TR" dirty="0"/>
              <a:t>için </a:t>
            </a:r>
            <a:r>
              <a:rPr lang="tr-TR" dirty="0" smtClean="0"/>
              <a:t>dizin boş olmalıdır</a:t>
            </a:r>
          </a:p>
          <a:p>
            <a:r>
              <a:rPr lang="tr-TR" dirty="0" err="1" smtClean="0"/>
              <a:t>Opendir</a:t>
            </a:r>
            <a:r>
              <a:rPr lang="tr-TR" dirty="0" smtClean="0"/>
              <a:t>, dizinde bir </a:t>
            </a:r>
            <a:r>
              <a:rPr lang="tr-TR" dirty="0"/>
              <a:t>işlem yapılmadan önce yapılmalıdır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Closedir</a:t>
            </a:r>
            <a:r>
              <a:rPr lang="tr-TR" dirty="0" smtClean="0"/>
              <a:t>, tüm işlemlerden sonra yapılır</a:t>
            </a:r>
          </a:p>
          <a:p>
            <a:r>
              <a:rPr lang="tr-TR" dirty="0" err="1" smtClean="0"/>
              <a:t>Readdir</a:t>
            </a:r>
            <a:r>
              <a:rPr lang="tr-TR" dirty="0"/>
              <a:t>, </a:t>
            </a:r>
            <a:r>
              <a:rPr lang="tr-TR" dirty="0" smtClean="0"/>
              <a:t>açılmış </a:t>
            </a:r>
            <a:r>
              <a:rPr lang="tr-TR" dirty="0"/>
              <a:t>dizindeki bir sonraki </a:t>
            </a:r>
            <a:r>
              <a:rPr lang="tr-TR" dirty="0" smtClean="0"/>
              <a:t>girişi (elemanı) </a:t>
            </a:r>
            <a:r>
              <a:rPr lang="tr-TR" dirty="0"/>
              <a:t>döndürür  </a:t>
            </a:r>
            <a:endParaRPr lang="tr-TR" dirty="0" smtClean="0"/>
          </a:p>
          <a:p>
            <a:r>
              <a:rPr lang="tr-TR" dirty="0" err="1" smtClean="0"/>
              <a:t>Rename</a:t>
            </a:r>
            <a:r>
              <a:rPr lang="tr-TR" dirty="0" smtClean="0"/>
              <a:t>, Yeniden adlandırır</a:t>
            </a:r>
          </a:p>
          <a:p>
            <a:r>
              <a:rPr lang="tr-TR" dirty="0" smtClean="0"/>
              <a:t>Link, Dosyayı </a:t>
            </a:r>
            <a:r>
              <a:rPr lang="tr-TR" dirty="0"/>
              <a:t>başka bir dizine </a:t>
            </a:r>
            <a:r>
              <a:rPr lang="tr-TR" dirty="0" smtClean="0"/>
              <a:t>bağlar</a:t>
            </a:r>
          </a:p>
          <a:p>
            <a:r>
              <a:rPr lang="tr-TR" dirty="0" err="1" smtClean="0"/>
              <a:t>Unlink</a:t>
            </a:r>
            <a:r>
              <a:rPr lang="tr-TR" dirty="0" smtClean="0"/>
              <a:t>, Bağlantıyı Kaldırır, </a:t>
            </a:r>
            <a:r>
              <a:rPr lang="tr-TR" dirty="0"/>
              <a:t>Dizin girişinden kurtulur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72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Gerçekleme (</a:t>
            </a:r>
            <a:r>
              <a:rPr lang="tr-TR" dirty="0" err="1" smtClean="0"/>
              <a:t>implementation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Dosyalar disklerde saklanır</a:t>
            </a:r>
            <a:r>
              <a:rPr lang="tr-TR" dirty="0"/>
              <a:t>. </a:t>
            </a:r>
            <a:endParaRPr lang="tr-TR" dirty="0" smtClean="0"/>
          </a:p>
          <a:p>
            <a:r>
              <a:rPr lang="tr-TR" dirty="0" smtClean="0"/>
              <a:t>Diskler bir veya daha fazla bölümden (</a:t>
            </a:r>
            <a:r>
              <a:rPr lang="tr-TR" dirty="0" err="1" smtClean="0"/>
              <a:t>partition</a:t>
            </a:r>
            <a:r>
              <a:rPr lang="tr-TR" dirty="0" smtClean="0"/>
              <a:t>) oluşabilir.</a:t>
            </a:r>
          </a:p>
          <a:p>
            <a:r>
              <a:rPr lang="tr-TR" dirty="0" smtClean="0"/>
              <a:t>Her </a:t>
            </a:r>
            <a:r>
              <a:rPr lang="tr-TR" dirty="0"/>
              <a:t>bölümde ayrı </a:t>
            </a:r>
            <a:r>
              <a:rPr lang="tr-TR" dirty="0" smtClean="0"/>
              <a:t>«dosya sistemi» olabilir</a:t>
            </a:r>
          </a:p>
          <a:p>
            <a:r>
              <a:rPr lang="tr-TR" dirty="0" smtClean="0"/>
              <a:t>Diskin 0. </a:t>
            </a:r>
            <a:r>
              <a:rPr lang="tr-TR" dirty="0"/>
              <a:t>sektörü, Ana Önyükleme </a:t>
            </a:r>
            <a:r>
              <a:rPr lang="tr-TR" dirty="0" smtClean="0"/>
              <a:t>Kaydıdır (</a:t>
            </a:r>
            <a:r>
              <a:rPr lang="tr-TR" dirty="0" err="1" smtClean="0"/>
              <a:t>master</a:t>
            </a:r>
            <a:r>
              <a:rPr lang="tr-TR" dirty="0" smtClean="0"/>
              <a:t> </a:t>
            </a:r>
            <a:r>
              <a:rPr lang="tr-TR" dirty="0" err="1" smtClean="0"/>
              <a:t>boot</a:t>
            </a:r>
            <a:r>
              <a:rPr lang="tr-TR" dirty="0" smtClean="0"/>
              <a:t> </a:t>
            </a:r>
            <a:r>
              <a:rPr lang="tr-TR" dirty="0" err="1" smtClean="0"/>
              <a:t>record</a:t>
            </a:r>
            <a:r>
              <a:rPr lang="tr-TR" dirty="0" smtClean="0"/>
              <a:t>)</a:t>
            </a:r>
          </a:p>
          <a:p>
            <a:r>
              <a:rPr lang="tr-TR" dirty="0" smtClean="0"/>
              <a:t>Bilgisayarın açılışı (</a:t>
            </a:r>
            <a:r>
              <a:rPr lang="tr-TR" dirty="0" err="1" smtClean="0"/>
              <a:t>boot</a:t>
            </a:r>
            <a:r>
              <a:rPr lang="tr-TR" dirty="0" smtClean="0"/>
              <a:t>) için kullanılır</a:t>
            </a:r>
          </a:p>
          <a:p>
            <a:r>
              <a:rPr lang="tr-TR" dirty="0" err="1" smtClean="0"/>
              <a:t>MBR'nin</a:t>
            </a:r>
            <a:r>
              <a:rPr lang="tr-TR" dirty="0" smtClean="0"/>
              <a:t> </a:t>
            </a:r>
            <a:r>
              <a:rPr lang="tr-TR" dirty="0"/>
              <a:t>sonu bölüm tablosuna sahiptir. </a:t>
            </a:r>
            <a:endParaRPr lang="tr-TR" dirty="0" smtClean="0"/>
          </a:p>
          <a:p>
            <a:r>
              <a:rPr lang="tr-TR" dirty="0" smtClean="0"/>
              <a:t>Tabloda her </a:t>
            </a:r>
            <a:r>
              <a:rPr lang="tr-TR" dirty="0"/>
              <a:t>bölümün başlangıç ve bitiş </a:t>
            </a:r>
            <a:r>
              <a:rPr lang="tr-TR" dirty="0" smtClean="0"/>
              <a:t>adresleri bulunur.</a:t>
            </a:r>
          </a:p>
          <a:p>
            <a:r>
              <a:rPr lang="tr-TR" dirty="0" smtClean="0"/>
              <a:t>Bölümlerden </a:t>
            </a:r>
            <a:r>
              <a:rPr lang="tr-TR" dirty="0"/>
              <a:t>biri, </a:t>
            </a:r>
            <a:r>
              <a:rPr lang="tr-TR" dirty="0" smtClean="0"/>
              <a:t>etkin (</a:t>
            </a:r>
            <a:r>
              <a:rPr lang="tr-TR" dirty="0" err="1" smtClean="0"/>
              <a:t>active</a:t>
            </a:r>
            <a:r>
              <a:rPr lang="tr-TR" dirty="0" smtClean="0"/>
              <a:t>) </a:t>
            </a:r>
            <a:r>
              <a:rPr lang="tr-TR" dirty="0"/>
              <a:t>olarak </a:t>
            </a:r>
            <a:r>
              <a:rPr lang="tr-TR" dirty="0" smtClean="0"/>
              <a:t>işaretlenir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545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Gerçekleme (</a:t>
            </a:r>
            <a:r>
              <a:rPr lang="tr-TR" dirty="0" err="1" smtClean="0"/>
              <a:t>implementation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Bilgisayarın açılışı </a:t>
            </a:r>
            <a:r>
              <a:rPr lang="tr-TR" dirty="0"/>
              <a:t>=&gt; BIOS, </a:t>
            </a:r>
            <a:r>
              <a:rPr lang="tr-TR" dirty="0" err="1"/>
              <a:t>MBR'yi</a:t>
            </a:r>
            <a:r>
              <a:rPr lang="tr-TR" dirty="0"/>
              <a:t> </a:t>
            </a:r>
            <a:r>
              <a:rPr lang="tr-TR" dirty="0" smtClean="0"/>
              <a:t>okur/yürütür</a:t>
            </a:r>
          </a:p>
          <a:p>
            <a:r>
              <a:rPr lang="tr-TR" dirty="0" smtClean="0"/>
              <a:t>MBR </a:t>
            </a:r>
            <a:r>
              <a:rPr lang="tr-TR" dirty="0"/>
              <a:t>aktif bölümü bulur ve ilk </a:t>
            </a:r>
            <a:r>
              <a:rPr lang="tr-TR" dirty="0" smtClean="0"/>
              <a:t>bloğu </a:t>
            </a:r>
            <a:r>
              <a:rPr lang="tr-TR" dirty="0"/>
              <a:t>okur (önyükleme bloğu</a:t>
            </a:r>
            <a:r>
              <a:rPr lang="tr-TR" dirty="0" smtClean="0"/>
              <a:t>)</a:t>
            </a:r>
          </a:p>
          <a:p>
            <a:r>
              <a:rPr lang="tr-TR" dirty="0" smtClean="0"/>
              <a:t>Önyükleme </a:t>
            </a:r>
            <a:r>
              <a:rPr lang="tr-TR" dirty="0"/>
              <a:t>bloğundaki program, o bölüm için işletim sistemini bulur ve </a:t>
            </a:r>
            <a:r>
              <a:rPr lang="tr-TR" dirty="0" smtClean="0"/>
              <a:t>okur.</a:t>
            </a:r>
          </a:p>
          <a:p>
            <a:r>
              <a:rPr lang="tr-TR" dirty="0" smtClean="0"/>
              <a:t>Tüm </a:t>
            </a:r>
            <a:r>
              <a:rPr lang="tr-TR" dirty="0"/>
              <a:t>bölümler bir önyükleme bloğuyla başlar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1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Sistemi Düzeni (</a:t>
            </a:r>
            <a:r>
              <a:rPr lang="tr-TR" dirty="0" err="1" smtClean="0"/>
              <a:t>layout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068" y="2142308"/>
            <a:ext cx="7770132" cy="3210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20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Sistemi Düzeni (</a:t>
            </a:r>
            <a:r>
              <a:rPr lang="tr-TR" dirty="0" err="1" smtClean="0"/>
              <a:t>layout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Süperblock</a:t>
            </a:r>
            <a:r>
              <a:rPr lang="tr-TR" dirty="0"/>
              <a:t>, </a:t>
            </a:r>
            <a:r>
              <a:rPr lang="tr-TR" dirty="0" smtClean="0"/>
              <a:t>dosya sistemi </a:t>
            </a:r>
            <a:r>
              <a:rPr lang="tr-TR" dirty="0"/>
              <a:t>hakkında bilgi içerir </a:t>
            </a:r>
            <a:r>
              <a:rPr lang="tr-TR" dirty="0" smtClean="0"/>
              <a:t>(</a:t>
            </a:r>
            <a:r>
              <a:rPr lang="tr-TR" dirty="0" err="1" smtClean="0"/>
              <a:t>fs</a:t>
            </a:r>
            <a:r>
              <a:rPr lang="tr-TR" dirty="0" smtClean="0"/>
              <a:t> tipi, </a:t>
            </a:r>
            <a:r>
              <a:rPr lang="tr-TR" dirty="0"/>
              <a:t>blok </a:t>
            </a:r>
            <a:r>
              <a:rPr lang="tr-TR" dirty="0" smtClean="0"/>
              <a:t>sayısı..)</a:t>
            </a:r>
          </a:p>
          <a:p>
            <a:r>
              <a:rPr lang="tr-TR" dirty="0" smtClean="0"/>
              <a:t>i-</a:t>
            </a:r>
            <a:r>
              <a:rPr lang="tr-TR" dirty="0" err="1" smtClean="0"/>
              <a:t>nodes</a:t>
            </a:r>
            <a:r>
              <a:rPr lang="tr-TR" dirty="0" smtClean="0"/>
              <a:t> dosyalar </a:t>
            </a:r>
            <a:r>
              <a:rPr lang="tr-TR" dirty="0"/>
              <a:t>hakkında bilgi içerir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72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Blokların Dosyalara Tahsisi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En önemli uygulama </a:t>
            </a:r>
            <a:r>
              <a:rPr lang="tr-TR" dirty="0" smtClean="0"/>
              <a:t>sorunu</a:t>
            </a:r>
          </a:p>
          <a:p>
            <a:r>
              <a:rPr lang="tr-TR" dirty="0" smtClean="0"/>
              <a:t>Yöntemler</a:t>
            </a:r>
          </a:p>
          <a:p>
            <a:pPr lvl="1"/>
            <a:r>
              <a:rPr lang="tr-TR" dirty="0" smtClean="0"/>
              <a:t>Bitişik yer tahsisi (</a:t>
            </a:r>
            <a:r>
              <a:rPr lang="tr-TR" dirty="0" err="1" smtClean="0"/>
              <a:t>contiguous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Bağlı </a:t>
            </a:r>
            <a:r>
              <a:rPr lang="tr-TR" dirty="0"/>
              <a:t>liste </a:t>
            </a:r>
            <a:r>
              <a:rPr lang="tr-TR" dirty="0" smtClean="0"/>
              <a:t>tahsisi (</a:t>
            </a:r>
            <a:r>
              <a:rPr lang="tr-TR" dirty="0" err="1" smtClean="0"/>
              <a:t>linked</a:t>
            </a:r>
            <a:r>
              <a:rPr lang="tr-TR" dirty="0" smtClean="0"/>
              <a:t> </a:t>
            </a:r>
            <a:r>
              <a:rPr lang="tr-TR" dirty="0" err="1" smtClean="0"/>
              <a:t>list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Tablo (</a:t>
            </a:r>
            <a:r>
              <a:rPr lang="tr-TR" dirty="0" err="1" smtClean="0"/>
              <a:t>table</a:t>
            </a:r>
            <a:r>
              <a:rPr lang="tr-TR" dirty="0" smtClean="0"/>
              <a:t>) </a:t>
            </a:r>
            <a:r>
              <a:rPr lang="tr-TR" dirty="0"/>
              <a:t>kullanılarak </a:t>
            </a:r>
            <a:r>
              <a:rPr lang="tr-TR" dirty="0" smtClean="0"/>
              <a:t>bağlı liste tahsisi</a:t>
            </a:r>
          </a:p>
          <a:p>
            <a:pPr lvl="1"/>
            <a:r>
              <a:rPr lang="tr-TR" dirty="0" smtClean="0"/>
              <a:t>I-</a:t>
            </a:r>
            <a:r>
              <a:rPr lang="tr-TR" dirty="0" err="1" smtClean="0"/>
              <a:t>nodes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963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Sistemleri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Diskler dosyaları depolamak için </a:t>
            </a:r>
            <a:r>
              <a:rPr lang="tr-TR" dirty="0" smtClean="0"/>
              <a:t>kullanılır</a:t>
            </a:r>
          </a:p>
          <a:p>
            <a:r>
              <a:rPr lang="tr-TR" dirty="0" smtClean="0"/>
              <a:t>Bilgiler </a:t>
            </a:r>
            <a:r>
              <a:rPr lang="tr-TR" dirty="0"/>
              <a:t>disklerdeki bloklarda saklanır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Dosya sistemi blokları </a:t>
            </a:r>
            <a:r>
              <a:rPr lang="tr-TR" dirty="0"/>
              <a:t>okuyabilir ve yazabilir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2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Bitişik Yer Tahsisi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7 dosya için bitişik disk alanı tahsisi</a:t>
            </a:r>
            <a:r>
              <a:rPr lang="tr-TR" dirty="0" smtClean="0"/>
              <a:t>. (</a:t>
            </a:r>
            <a:r>
              <a:rPr lang="tr-TR" dirty="0"/>
              <a:t>b) D ve F dosyaları </a:t>
            </a:r>
            <a:r>
              <a:rPr lang="tr-TR" dirty="0" smtClean="0"/>
              <a:t>kaldırıldıktan </a:t>
            </a:r>
            <a:r>
              <a:rPr lang="tr-TR" dirty="0"/>
              <a:t>sonra diskin durumu.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7" name="Picture 6" descr="D:\b\b4\IBM\04-1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556" y="2675162"/>
            <a:ext cx="6994888" cy="3613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680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Bitişik Yer Tahsisi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Uygulaması kolay</a:t>
            </a:r>
          </a:p>
          <a:p>
            <a:r>
              <a:rPr lang="tr-TR" dirty="0" smtClean="0"/>
              <a:t>Okuma </a:t>
            </a:r>
            <a:r>
              <a:rPr lang="tr-TR" dirty="0"/>
              <a:t>performansı harika. </a:t>
            </a:r>
          </a:p>
          <a:p>
            <a:r>
              <a:rPr lang="tr-TR" dirty="0" smtClean="0"/>
              <a:t>Dosyadaki </a:t>
            </a:r>
            <a:r>
              <a:rPr lang="tr-TR" dirty="0"/>
              <a:t>ilk bloğu bulmak için yalnızca bir </a:t>
            </a:r>
            <a:r>
              <a:rPr lang="tr-TR" dirty="0" smtClean="0"/>
              <a:t>arama (</a:t>
            </a:r>
            <a:r>
              <a:rPr lang="tr-TR" dirty="0" err="1" smtClean="0"/>
              <a:t>seek</a:t>
            </a:r>
            <a:r>
              <a:rPr lang="tr-TR" dirty="0" smtClean="0"/>
              <a:t>) yeterli. </a:t>
            </a:r>
          </a:p>
          <a:p>
            <a:r>
              <a:rPr lang="tr-TR" dirty="0" smtClean="0"/>
              <a:t>Disk </a:t>
            </a:r>
            <a:r>
              <a:rPr lang="tr-TR" dirty="0"/>
              <a:t>zamanla </a:t>
            </a:r>
            <a:r>
              <a:rPr lang="tr-TR" dirty="0" smtClean="0"/>
              <a:t>parçalanır (</a:t>
            </a:r>
            <a:r>
              <a:rPr lang="tr-TR" dirty="0" err="1" smtClean="0"/>
              <a:t>fragmented</a:t>
            </a:r>
            <a:r>
              <a:rPr lang="tr-TR" dirty="0" smtClean="0"/>
              <a:t>)</a:t>
            </a:r>
          </a:p>
          <a:p>
            <a:r>
              <a:rPr lang="tr-TR" dirty="0" smtClean="0"/>
              <a:t>CD-ROM'lar</a:t>
            </a:r>
            <a:r>
              <a:rPr lang="tr-TR" dirty="0"/>
              <a:t>, </a:t>
            </a:r>
            <a:r>
              <a:rPr lang="tr-TR" dirty="0" smtClean="0"/>
              <a:t>dosya sistemi </a:t>
            </a:r>
            <a:r>
              <a:rPr lang="tr-TR" dirty="0"/>
              <a:t>boyutu </a:t>
            </a:r>
            <a:r>
              <a:rPr lang="tr-TR" dirty="0" smtClean="0"/>
              <a:t>sabit olduğu için </a:t>
            </a:r>
            <a:r>
              <a:rPr lang="tr-TR" dirty="0"/>
              <a:t>bitişik </a:t>
            </a:r>
            <a:r>
              <a:rPr lang="tr-TR" dirty="0" smtClean="0"/>
              <a:t>yer tahsisi kullanır</a:t>
            </a:r>
          </a:p>
          <a:p>
            <a:r>
              <a:rPr lang="tr-TR" dirty="0" smtClean="0"/>
              <a:t>DVD'ler </a:t>
            </a:r>
            <a:r>
              <a:rPr lang="tr-TR" dirty="0"/>
              <a:t>birkaç ardışık 1 GB dosyada saklanır çünkü DVD standardı </a:t>
            </a:r>
            <a:r>
              <a:rPr lang="tr-TR" dirty="0" smtClean="0"/>
              <a:t>maksimum </a:t>
            </a:r>
            <a:r>
              <a:rPr lang="tr-TR" dirty="0"/>
              <a:t>1 GB </a:t>
            </a:r>
            <a:r>
              <a:rPr lang="tr-TR" dirty="0" smtClean="0"/>
              <a:t>dosya boyutuna </a:t>
            </a:r>
            <a:r>
              <a:rPr lang="tr-TR" dirty="0"/>
              <a:t>izin verir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76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Bağlı Liste Yer Tahsisi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 </a:t>
            </a:r>
            <a:r>
              <a:rPr lang="tr-TR" dirty="0" smtClean="0"/>
              <a:t>dosyayı, disk bloklarından bağlı liste </a:t>
            </a:r>
            <a:r>
              <a:rPr lang="tr-TR" dirty="0"/>
              <a:t>olarak saklamak.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6" descr="D:\b\b4\IBM\04-1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383" y="2323070"/>
            <a:ext cx="5309234" cy="3817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962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Bağlı Liste Yer Tahsisi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İyi</a:t>
            </a:r>
          </a:p>
          <a:p>
            <a:r>
              <a:rPr lang="tr-TR" dirty="0" smtClean="0"/>
              <a:t>Parçalanma sorunu olmaz</a:t>
            </a:r>
          </a:p>
          <a:p>
            <a:endParaRPr lang="tr-TR" dirty="0"/>
          </a:p>
          <a:p>
            <a:r>
              <a:rPr lang="tr-TR" dirty="0" smtClean="0"/>
              <a:t>Kötü</a:t>
            </a:r>
          </a:p>
          <a:p>
            <a:r>
              <a:rPr lang="tr-TR" dirty="0" smtClean="0"/>
              <a:t>Rastgele </a:t>
            </a:r>
            <a:r>
              <a:rPr lang="tr-TR" dirty="0"/>
              <a:t>erişim yavaş</a:t>
            </a:r>
            <a:r>
              <a:rPr lang="tr-TR" dirty="0" smtClean="0"/>
              <a:t>.</a:t>
            </a:r>
          </a:p>
          <a:p>
            <a:r>
              <a:rPr lang="tr-TR" dirty="0" smtClean="0"/>
              <a:t>Bir </a:t>
            </a:r>
            <a:r>
              <a:rPr lang="tr-TR" dirty="0"/>
              <a:t>bloğa ulaşmak için işaretçileri </a:t>
            </a:r>
            <a:r>
              <a:rPr lang="tr-TR" dirty="0" smtClean="0"/>
              <a:t>takip etmek gerekir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48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Tablo Kullanılarak Bağlı Liste Yer Tahsisi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İşaretçiler (</a:t>
            </a:r>
            <a:r>
              <a:rPr lang="tr-TR" dirty="0" err="1" smtClean="0"/>
              <a:t>pointer</a:t>
            </a:r>
            <a:r>
              <a:rPr lang="tr-TR" dirty="0" smtClean="0"/>
              <a:t>) bellekte bi</a:t>
            </a:r>
            <a:r>
              <a:rPr lang="tr-TR" dirty="0" smtClean="0"/>
              <a:t>r tabloda tutulur</a:t>
            </a:r>
          </a:p>
          <a:p>
            <a:r>
              <a:rPr lang="en-US" dirty="0"/>
              <a:t>File Allocation Table (FAT)</a:t>
            </a:r>
          </a:p>
          <a:p>
            <a:r>
              <a:rPr lang="en-US" dirty="0"/>
              <a:t>Windows</a:t>
            </a:r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094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Tablo Kullanılarak Bağlı Liste Yer Tahsisi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Ana bellekte bir dosya </a:t>
            </a:r>
            <a:r>
              <a:rPr lang="tr-TR" dirty="0" smtClean="0"/>
              <a:t>tahsis tablosu </a:t>
            </a:r>
            <a:r>
              <a:rPr lang="tr-TR" dirty="0"/>
              <a:t>kullanarak bağlantılı liste </a:t>
            </a:r>
            <a:r>
              <a:rPr lang="tr-TR" dirty="0" smtClean="0"/>
              <a:t>yer tahsisi.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7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326" y="2318544"/>
            <a:ext cx="3625850" cy="397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45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Tablo Kullanılarak Bağlı Liste Yer Tahsisi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Tablonun boyutu gerçekten büyük oluyor</a:t>
            </a:r>
          </a:p>
          <a:p>
            <a:r>
              <a:rPr lang="tr-TR" dirty="0" smtClean="0"/>
              <a:t>Örneğin</a:t>
            </a:r>
            <a:r>
              <a:rPr lang="tr-TR" dirty="0"/>
              <a:t>, 1 KB bloklu 200 GB disk, 600 MB'lık bir tabloya ihtiyaç </a:t>
            </a:r>
            <a:r>
              <a:rPr lang="tr-TR" dirty="0" smtClean="0"/>
              <a:t>duyar</a:t>
            </a:r>
          </a:p>
          <a:p>
            <a:r>
              <a:rPr lang="tr-TR" dirty="0" smtClean="0"/>
              <a:t>Tablo </a:t>
            </a:r>
            <a:r>
              <a:rPr lang="tr-TR" dirty="0"/>
              <a:t>boyutunun büyümesi, disk boyutunun büyümesiyle </a:t>
            </a:r>
            <a:r>
              <a:rPr lang="tr-TR" dirty="0" smtClean="0"/>
              <a:t>doğru orantılıdır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8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I-</a:t>
            </a:r>
            <a:r>
              <a:rPr lang="tr-TR" dirty="0" err="1" smtClean="0"/>
              <a:t>nodes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Veri yapısını yalnızca etkin dosyalar için bellekte </a:t>
            </a:r>
            <a:r>
              <a:rPr lang="tr-TR" dirty="0" smtClean="0"/>
              <a:t>tutar</a:t>
            </a:r>
          </a:p>
          <a:p>
            <a:r>
              <a:rPr lang="tr-TR" dirty="0" smtClean="0"/>
              <a:t>Veri </a:t>
            </a:r>
            <a:r>
              <a:rPr lang="tr-TR" dirty="0"/>
              <a:t>yapısı, blokların disk adreslerini ve dosyaların özniteliklerini </a:t>
            </a:r>
            <a:r>
              <a:rPr lang="tr-TR" dirty="0" smtClean="0"/>
              <a:t>listeler</a:t>
            </a:r>
          </a:p>
          <a:p>
            <a:r>
              <a:rPr lang="tr-TR" dirty="0" smtClean="0"/>
              <a:t>K </a:t>
            </a:r>
            <a:r>
              <a:rPr lang="tr-TR" dirty="0"/>
              <a:t>aktif dosya, dosya başına N blok =&gt; </a:t>
            </a:r>
            <a:r>
              <a:rPr lang="tr-TR" dirty="0" smtClean="0"/>
              <a:t>en fazla </a:t>
            </a:r>
            <a:r>
              <a:rPr lang="tr-TR" dirty="0"/>
              <a:t>k*n </a:t>
            </a:r>
            <a:r>
              <a:rPr lang="tr-TR" dirty="0" smtClean="0"/>
              <a:t>blok</a:t>
            </a:r>
          </a:p>
          <a:p>
            <a:r>
              <a:rPr lang="tr-TR" dirty="0" smtClean="0"/>
              <a:t>Büyüme </a:t>
            </a:r>
            <a:r>
              <a:rPr lang="tr-TR" dirty="0"/>
              <a:t>sorununu </a:t>
            </a:r>
            <a:r>
              <a:rPr lang="tr-TR" dirty="0" smtClean="0"/>
              <a:t>çözer</a:t>
            </a:r>
          </a:p>
          <a:p>
            <a:r>
              <a:rPr lang="tr-TR" dirty="0" smtClean="0"/>
              <a:t>N ne kadar büyük olabilir?</a:t>
            </a:r>
          </a:p>
          <a:p>
            <a:r>
              <a:rPr lang="tr-TR" dirty="0"/>
              <a:t>Tablodaki son giriş, diğer disk bloklarına işaretçiler içeren disk bloğuna işaret eder.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92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I-</a:t>
            </a:r>
            <a:r>
              <a:rPr lang="tr-TR" dirty="0" err="1" smtClean="0"/>
              <a:t>node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7" name="Picture 6" descr="D:\b\b4\IBM\04-1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2591" y="1808039"/>
            <a:ext cx="4677319" cy="4332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8544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Dizinler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Open file, </a:t>
            </a:r>
            <a:r>
              <a:rPr lang="tr-TR" dirty="0"/>
              <a:t>dizini bulmak için kullanılan yol </a:t>
            </a:r>
            <a:r>
              <a:rPr lang="tr-TR" dirty="0" smtClean="0"/>
              <a:t>adı (</a:t>
            </a:r>
            <a:r>
              <a:rPr lang="tr-TR" dirty="0" err="1" smtClean="0"/>
              <a:t>path</a:t>
            </a:r>
            <a:r>
              <a:rPr lang="tr-TR" dirty="0" smtClean="0"/>
              <a:t>)</a:t>
            </a:r>
          </a:p>
          <a:p>
            <a:r>
              <a:rPr lang="tr-TR" dirty="0" smtClean="0"/>
              <a:t>Dizin</a:t>
            </a:r>
            <a:r>
              <a:rPr lang="tr-TR" dirty="0"/>
              <a:t>, </a:t>
            </a:r>
            <a:r>
              <a:rPr lang="tr-TR" dirty="0" smtClean="0"/>
              <a:t>aşağıdakileri bilgileri kullanarak blok adreslerini belirtir</a:t>
            </a:r>
          </a:p>
          <a:p>
            <a:pPr lvl="1"/>
            <a:r>
              <a:rPr lang="tr-TR" dirty="0" smtClean="0"/>
              <a:t>İlk </a:t>
            </a:r>
            <a:r>
              <a:rPr lang="tr-TR" dirty="0"/>
              <a:t>bloğun adresi (</a:t>
            </a:r>
            <a:r>
              <a:rPr lang="tr-TR" dirty="0" smtClean="0"/>
              <a:t>bitişik yer)</a:t>
            </a:r>
          </a:p>
          <a:p>
            <a:pPr lvl="1"/>
            <a:r>
              <a:rPr lang="tr-TR" dirty="0" smtClean="0"/>
              <a:t>İlk </a:t>
            </a:r>
            <a:r>
              <a:rPr lang="tr-TR" dirty="0"/>
              <a:t>bloğun sayısı (</a:t>
            </a:r>
            <a:r>
              <a:rPr lang="tr-TR" dirty="0" smtClean="0"/>
              <a:t>bağlı liste)</a:t>
            </a:r>
          </a:p>
          <a:p>
            <a:pPr lvl="1"/>
            <a:r>
              <a:rPr lang="tr-TR" dirty="0" smtClean="0"/>
              <a:t>i-</a:t>
            </a:r>
            <a:r>
              <a:rPr lang="tr-TR" dirty="0" err="1" smtClean="0"/>
              <a:t>node</a:t>
            </a:r>
            <a:r>
              <a:rPr lang="tr-TR" dirty="0" smtClean="0"/>
              <a:t> sayısı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25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Sistemleri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 diskte bloklar halinde tutulan bilgilere erişimle başa çıkmak için dosya </a:t>
            </a:r>
            <a:r>
              <a:rPr lang="tr-TR" dirty="0" smtClean="0"/>
              <a:t>sistemi </a:t>
            </a:r>
            <a:r>
              <a:rPr lang="tr-TR" dirty="0"/>
              <a:t>bir soyutlama olarak </a:t>
            </a:r>
            <a:r>
              <a:rPr lang="tr-TR" dirty="0" smtClean="0"/>
              <a:t>kullanılır</a:t>
            </a:r>
          </a:p>
          <a:p>
            <a:r>
              <a:rPr lang="tr-TR" dirty="0" smtClean="0"/>
              <a:t>Dosyalar </a:t>
            </a:r>
            <a:r>
              <a:rPr lang="tr-TR" dirty="0"/>
              <a:t>bir </a:t>
            </a:r>
            <a:r>
              <a:rPr lang="tr-TR" dirty="0" smtClean="0"/>
              <a:t>süreç tarafından oluşturulur</a:t>
            </a:r>
          </a:p>
          <a:p>
            <a:r>
              <a:rPr lang="tr-TR" dirty="0" smtClean="0"/>
              <a:t>Bir </a:t>
            </a:r>
            <a:r>
              <a:rPr lang="tr-TR" dirty="0"/>
              <a:t>diskte </a:t>
            </a:r>
            <a:r>
              <a:rPr lang="tr-TR" dirty="0" smtClean="0"/>
              <a:t>binlerce dosya bulunabilir</a:t>
            </a:r>
          </a:p>
          <a:p>
            <a:r>
              <a:rPr lang="tr-TR" dirty="0" smtClean="0"/>
              <a:t>İşletim </a:t>
            </a:r>
            <a:r>
              <a:rPr lang="tr-TR" dirty="0"/>
              <a:t>sistemi tarafından yönetilir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80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Dizinler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disk adresleri ve nitelikleri </a:t>
            </a:r>
            <a:r>
              <a:rPr lang="tr-TR" dirty="0" smtClean="0"/>
              <a:t>ile </a:t>
            </a:r>
            <a:r>
              <a:rPr lang="tr-TR" dirty="0"/>
              <a:t>sabit boyutlu girişler (DOS) </a:t>
            </a:r>
            <a:r>
              <a:rPr lang="tr-TR" dirty="0" smtClean="0"/>
              <a:t>(</a:t>
            </a:r>
            <a:r>
              <a:rPr lang="tr-TR" dirty="0"/>
              <a:t>b) her giriş bir </a:t>
            </a:r>
            <a:r>
              <a:rPr lang="tr-TR" dirty="0" smtClean="0"/>
              <a:t>i-</a:t>
            </a:r>
            <a:r>
              <a:rPr lang="tr-TR" dirty="0" err="1" smtClean="0"/>
              <a:t>node</a:t>
            </a:r>
            <a:r>
              <a:rPr lang="tr-TR" dirty="0" smtClean="0"/>
              <a:t> </a:t>
            </a:r>
            <a:r>
              <a:rPr lang="tr-TR" dirty="0"/>
              <a:t>ifade eder. Dizin girişi öznitelikleri içerir. (Unix)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7" name="Picture 6" descr="D:\b\b4\IBM\04-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986063"/>
            <a:ext cx="7010400" cy="256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31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Dizinler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Değişken uzunluklu adlarla nasıl başa çıkarız</a:t>
            </a:r>
            <a:r>
              <a:rPr lang="tr-TR" dirty="0" smtClean="0"/>
              <a:t>?</a:t>
            </a:r>
          </a:p>
          <a:p>
            <a:r>
              <a:rPr lang="tr-TR" dirty="0" smtClean="0"/>
              <a:t>Çok uzun adlar problem</a:t>
            </a:r>
          </a:p>
          <a:p>
            <a:r>
              <a:rPr lang="tr-TR" dirty="0" smtClean="0"/>
              <a:t>İki yaklaşım</a:t>
            </a:r>
          </a:p>
          <a:p>
            <a:pPr lvl="1"/>
            <a:r>
              <a:rPr lang="tr-TR" dirty="0" smtClean="0"/>
              <a:t>Sabit </a:t>
            </a:r>
            <a:r>
              <a:rPr lang="tr-TR" dirty="0"/>
              <a:t>başlık ve ardından değişken uzunluklu </a:t>
            </a:r>
            <a:r>
              <a:rPr lang="tr-TR" dirty="0" smtClean="0"/>
              <a:t>adlar</a:t>
            </a:r>
          </a:p>
          <a:p>
            <a:pPr lvl="1"/>
            <a:r>
              <a:rPr lang="tr-TR" dirty="0" smtClean="0"/>
              <a:t>Yığın </a:t>
            </a:r>
            <a:r>
              <a:rPr lang="tr-TR" dirty="0"/>
              <a:t>işaretçisi adları işaret eder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1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Dizinler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uzun </a:t>
            </a:r>
            <a:r>
              <a:rPr lang="tr-TR" dirty="0"/>
              <a:t>dosya adlarını </a:t>
            </a:r>
            <a:r>
              <a:rPr lang="tr-TR" dirty="0" smtClean="0"/>
              <a:t>işleme. </a:t>
            </a:r>
            <a:r>
              <a:rPr lang="tr-TR" dirty="0"/>
              <a:t>(a) </a:t>
            </a:r>
            <a:r>
              <a:rPr lang="tr-TR" dirty="0" smtClean="0"/>
              <a:t>Sıralı. </a:t>
            </a:r>
            <a:r>
              <a:rPr lang="tr-TR" dirty="0"/>
              <a:t>(b) </a:t>
            </a:r>
            <a:r>
              <a:rPr lang="tr-TR" dirty="0" smtClean="0"/>
              <a:t>yığın içinde.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  <p:pic>
        <p:nvPicPr>
          <p:cNvPr id="7" name="Picture 1030" descr="D:\b\b4\IBM\04-1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982" y="2386106"/>
            <a:ext cx="5508035" cy="3835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066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Paylaşımlı Dosyalar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Paylaşılan bir dosya içeren </a:t>
            </a:r>
            <a:r>
              <a:rPr lang="tr-TR" dirty="0" smtClean="0"/>
              <a:t>dosya </a:t>
            </a:r>
          </a:p>
          <a:p>
            <a:pPr marL="0" indent="0">
              <a:buNone/>
            </a:pPr>
            <a:r>
              <a:rPr lang="tr-TR" dirty="0" smtClean="0"/>
              <a:t>sistemi</a:t>
            </a:r>
            <a:r>
              <a:rPr lang="tr-TR" dirty="0"/>
              <a:t>. Dosya sistemleri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Bir yönlendirilmiş </a:t>
            </a:r>
            <a:r>
              <a:rPr lang="tr-TR" dirty="0" err="1" smtClean="0"/>
              <a:t>döngüsüz</a:t>
            </a:r>
            <a:r>
              <a:rPr lang="tr-TR" dirty="0" smtClean="0"/>
              <a:t> </a:t>
            </a:r>
          </a:p>
          <a:p>
            <a:pPr marL="0" indent="0">
              <a:buNone/>
            </a:pPr>
            <a:r>
              <a:rPr lang="tr-TR" dirty="0" smtClean="0"/>
              <a:t>ağaçtır (</a:t>
            </a:r>
            <a:r>
              <a:rPr lang="tr-TR" dirty="0"/>
              <a:t>DAG)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  <p:pic>
        <p:nvPicPr>
          <p:cNvPr id="7" name="Picture 6" descr="D:\b\b4\IBM\04-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295" y="1162595"/>
            <a:ext cx="4996625" cy="4729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0830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Paylaşımlı Dosyalar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 veya C yeni bloklar eklerse, diğer sahip nasıl öğrenir</a:t>
            </a:r>
            <a:r>
              <a:rPr lang="tr-TR" dirty="0" smtClean="0"/>
              <a:t>?</a:t>
            </a:r>
          </a:p>
          <a:p>
            <a:r>
              <a:rPr lang="tr-TR" dirty="0" smtClean="0"/>
              <a:t>Paylaşılan </a:t>
            </a:r>
            <a:r>
              <a:rPr lang="tr-TR" dirty="0"/>
              <a:t>dosyalar için özel i-</a:t>
            </a: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smtClean="0"/>
              <a:t>kullan - dosyanın </a:t>
            </a:r>
            <a:r>
              <a:rPr lang="tr-TR" dirty="0"/>
              <a:t>paylaşıldığını </a:t>
            </a:r>
            <a:r>
              <a:rPr lang="tr-TR" dirty="0" smtClean="0"/>
              <a:t>gösterir</a:t>
            </a:r>
          </a:p>
          <a:p>
            <a:r>
              <a:rPr lang="tr-TR" dirty="0"/>
              <a:t>Sembolik bağlantı (</a:t>
            </a:r>
            <a:r>
              <a:rPr lang="tr-TR" dirty="0" err="1"/>
              <a:t>symbolic</a:t>
            </a:r>
            <a:r>
              <a:rPr lang="tr-TR" dirty="0"/>
              <a:t> </a:t>
            </a:r>
            <a:r>
              <a:rPr lang="tr-TR" dirty="0" smtClean="0"/>
              <a:t>link) </a:t>
            </a:r>
            <a:r>
              <a:rPr lang="tr-TR" dirty="0"/>
              <a:t>kullanın - sahibi C ise, B'nin dizinine konulan özel bir dosya. Bağlı </a:t>
            </a:r>
            <a:r>
              <a:rPr lang="tr-TR" dirty="0" smtClean="0"/>
              <a:t>(</a:t>
            </a:r>
            <a:r>
              <a:rPr lang="tr-TR" dirty="0" err="1" smtClean="0"/>
              <a:t>linked</a:t>
            </a:r>
            <a:r>
              <a:rPr lang="tr-TR" dirty="0" smtClean="0"/>
              <a:t>) olduğu </a:t>
            </a:r>
            <a:r>
              <a:rPr lang="tr-TR" dirty="0"/>
              <a:t>dosyanın yol adını içerir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739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I-</a:t>
            </a:r>
            <a:r>
              <a:rPr lang="tr-TR" dirty="0" err="1" smtClean="0"/>
              <a:t>node</a:t>
            </a:r>
            <a:r>
              <a:rPr lang="tr-TR" dirty="0" smtClean="0"/>
              <a:t> Problem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C dosyayı kaldırırsa, B'nin dizini paylaşılan dosya için hala i-</a:t>
            </a:r>
            <a:r>
              <a:rPr lang="tr-TR" dirty="0" err="1"/>
              <a:t>node'u</a:t>
            </a:r>
            <a:r>
              <a:rPr lang="tr-TR" dirty="0"/>
              <a:t> işaret eder</a:t>
            </a:r>
            <a:r>
              <a:rPr lang="tr-TR" dirty="0" smtClean="0"/>
              <a:t>.</a:t>
            </a:r>
          </a:p>
          <a:p>
            <a:r>
              <a:rPr lang="tr-TR" dirty="0" smtClean="0"/>
              <a:t>i-</a:t>
            </a:r>
            <a:r>
              <a:rPr lang="tr-TR" dirty="0" err="1" smtClean="0"/>
              <a:t>node</a:t>
            </a:r>
            <a:r>
              <a:rPr lang="tr-TR" dirty="0" smtClean="0"/>
              <a:t> </a:t>
            </a:r>
            <a:r>
              <a:rPr lang="tr-TR" dirty="0"/>
              <a:t>başka bir dosya için yeniden kullanılırsa, B'nin girişi </a:t>
            </a:r>
            <a:r>
              <a:rPr lang="tr-TR" dirty="0" smtClean="0"/>
              <a:t>noktası yanlış </a:t>
            </a:r>
            <a:r>
              <a:rPr lang="tr-TR" dirty="0"/>
              <a:t>i-</a:t>
            </a:r>
            <a:r>
              <a:rPr lang="tr-TR" dirty="0" err="1"/>
              <a:t>node'u</a:t>
            </a:r>
            <a:r>
              <a:rPr lang="tr-TR" dirty="0"/>
              <a:t> gösterir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Çözüm</a:t>
            </a:r>
            <a:r>
              <a:rPr lang="tr-TR" dirty="0"/>
              <a:t>, i-</a:t>
            </a:r>
            <a:r>
              <a:rPr lang="tr-TR" dirty="0" err="1"/>
              <a:t>node'dan</a:t>
            </a:r>
            <a:r>
              <a:rPr lang="tr-TR" dirty="0"/>
              <a:t> çıkmak ve sahip sayısını azaltmaktır.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0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I-</a:t>
            </a:r>
            <a:r>
              <a:rPr lang="tr-TR" dirty="0" err="1" smtClean="0"/>
              <a:t>node</a:t>
            </a:r>
            <a:r>
              <a:rPr lang="tr-TR" dirty="0" smtClean="0"/>
              <a:t> Problem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Bağlamadan önceki durum. (b) Bağlantı oluşturulduktan sonra. (c) Orijinal sahibi dosyayı kaldırdıktan sonra.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7" name="Picture 6" descr="D:\b\b4\IBM\04-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8484" y="2836821"/>
            <a:ext cx="6345534" cy="3303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1284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Sembolik Bağlantı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Sembolik bağlantı sorunu </a:t>
            </a:r>
            <a:r>
              <a:rPr lang="tr-TR" dirty="0" smtClean="0"/>
              <a:t>çözer</a:t>
            </a:r>
          </a:p>
          <a:p>
            <a:r>
              <a:rPr lang="tr-TR" dirty="0" smtClean="0"/>
              <a:t>Çok </a:t>
            </a:r>
            <a:r>
              <a:rPr lang="tr-TR" dirty="0"/>
              <a:t>fazla sembolik bağlantıya sahip olabilir ve bunların takip edilmesi zaman alır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Büyük </a:t>
            </a:r>
            <a:r>
              <a:rPr lang="tr-TR" dirty="0"/>
              <a:t>avantaj - diğer makinelerdeki dosyalara işaret edebilir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10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Günlük (</a:t>
            </a:r>
            <a:r>
              <a:rPr lang="tr-TR" dirty="0" err="1" smtClean="0"/>
              <a:t>log</a:t>
            </a:r>
            <a:r>
              <a:rPr lang="tr-TR" dirty="0" smtClean="0"/>
              <a:t>) </a:t>
            </a:r>
            <a:r>
              <a:rPr lang="tr-TR" dirty="0"/>
              <a:t>Yapılandırılmış Dosya 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CPU daha hızlı, diskler ve bellekler daha büyük </a:t>
            </a:r>
            <a:r>
              <a:rPr lang="tr-TR" dirty="0" smtClean="0"/>
              <a:t>ancak </a:t>
            </a:r>
            <a:r>
              <a:rPr lang="tr-TR" dirty="0"/>
              <a:t>disk arama süresi </a:t>
            </a:r>
            <a:r>
              <a:rPr lang="tr-TR" dirty="0" smtClean="0"/>
              <a:t>azalmadı</a:t>
            </a:r>
          </a:p>
          <a:p>
            <a:r>
              <a:rPr lang="tr-TR" dirty="0" smtClean="0"/>
              <a:t>Daha </a:t>
            </a:r>
            <a:r>
              <a:rPr lang="tr-TR" dirty="0"/>
              <a:t>büyük önbellekler - önbellekten okuma </a:t>
            </a:r>
            <a:r>
              <a:rPr lang="tr-TR" dirty="0" smtClean="0"/>
              <a:t>yapabilir</a:t>
            </a:r>
          </a:p>
          <a:p>
            <a:r>
              <a:rPr lang="tr-TR" dirty="0" smtClean="0"/>
              <a:t>Diskteki verilerin </a:t>
            </a:r>
            <a:r>
              <a:rPr lang="tr-TR" dirty="0"/>
              <a:t>güncellenmesi gerektiğinden yazma </a:t>
            </a:r>
            <a:r>
              <a:rPr lang="tr-TR" dirty="0" smtClean="0"/>
              <a:t>işlemleri optimize edilmeli</a:t>
            </a:r>
          </a:p>
          <a:p>
            <a:r>
              <a:rPr lang="tr-TR" dirty="0" smtClean="0"/>
              <a:t>Disk </a:t>
            </a:r>
            <a:r>
              <a:rPr lang="tr-TR" dirty="0" err="1" smtClean="0"/>
              <a:t>log-collect</a:t>
            </a:r>
            <a:r>
              <a:rPr lang="tr-TR" dirty="0" smtClean="0"/>
              <a:t> </a:t>
            </a:r>
            <a:r>
              <a:rPr lang="tr-TR" dirty="0"/>
              <a:t>olarak </a:t>
            </a:r>
            <a:r>
              <a:rPr lang="tr-TR" dirty="0" smtClean="0"/>
              <a:t>yapılandırılır </a:t>
            </a:r>
            <a:r>
              <a:rPr lang="tr-TR" dirty="0"/>
              <a:t>ve </a:t>
            </a:r>
            <a:r>
              <a:rPr lang="tr-TR" dirty="0" err="1" smtClean="0"/>
              <a:t>logları</a:t>
            </a:r>
            <a:r>
              <a:rPr lang="tr-TR" dirty="0" smtClean="0"/>
              <a:t> periyodik </a:t>
            </a:r>
            <a:r>
              <a:rPr lang="tr-TR" dirty="0"/>
              <a:t>olarak diskteki bir </a:t>
            </a:r>
            <a:r>
              <a:rPr lang="tr-TR" dirty="0" err="1"/>
              <a:t>segmente</a:t>
            </a:r>
            <a:r>
              <a:rPr lang="tr-TR" dirty="0"/>
              <a:t> </a:t>
            </a:r>
            <a:r>
              <a:rPr lang="tr-TR" dirty="0" smtClean="0"/>
              <a:t>gönderir. Yazma işlemleri çok </a:t>
            </a:r>
            <a:r>
              <a:rPr lang="tr-TR" dirty="0"/>
              <a:t>küçük olma </a:t>
            </a:r>
            <a:r>
              <a:rPr lang="tr-TR" dirty="0" smtClean="0"/>
              <a:t>eğilimindedir</a:t>
            </a:r>
          </a:p>
          <a:p>
            <a:r>
              <a:rPr lang="tr-TR" dirty="0" err="1" smtClean="0"/>
              <a:t>Segment</a:t>
            </a:r>
            <a:r>
              <a:rPr lang="tr-TR" dirty="0"/>
              <a:t>, içerik özetine sahiptir (</a:t>
            </a:r>
            <a:r>
              <a:rPr lang="tr-TR" dirty="0" smtClean="0"/>
              <a:t>i-</a:t>
            </a:r>
            <a:r>
              <a:rPr lang="tr-TR" dirty="0" err="1" smtClean="0"/>
              <a:t>nodes</a:t>
            </a:r>
            <a:r>
              <a:rPr lang="tr-TR" dirty="0" smtClean="0"/>
              <a:t>, </a:t>
            </a:r>
            <a:r>
              <a:rPr lang="tr-TR" dirty="0"/>
              <a:t>dizinler</a:t>
            </a:r>
            <a:r>
              <a:rPr lang="tr-TR" dirty="0" smtClean="0"/>
              <a:t>….).</a:t>
            </a:r>
          </a:p>
          <a:p>
            <a:r>
              <a:rPr lang="tr-TR" dirty="0" smtClean="0"/>
              <a:t>i-</a:t>
            </a:r>
            <a:r>
              <a:rPr lang="tr-TR" dirty="0" err="1" smtClean="0"/>
              <a:t>node</a:t>
            </a:r>
            <a:r>
              <a:rPr lang="tr-TR" dirty="0" smtClean="0"/>
              <a:t> haritası </a:t>
            </a:r>
            <a:r>
              <a:rPr lang="tr-TR" dirty="0"/>
              <a:t>diskte </a:t>
            </a:r>
            <a:r>
              <a:rPr lang="tr-TR" dirty="0" smtClean="0"/>
              <a:t>tutulur </a:t>
            </a:r>
            <a:r>
              <a:rPr lang="tr-TR" dirty="0"/>
              <a:t>ve i-</a:t>
            </a:r>
            <a:r>
              <a:rPr lang="tr-TR" dirty="0" err="1"/>
              <a:t>node'ları</a:t>
            </a:r>
            <a:r>
              <a:rPr lang="tr-TR" dirty="0"/>
              <a:t> bulmak için bellekte önbelleğe </a:t>
            </a:r>
            <a:r>
              <a:rPr lang="tr-TR" dirty="0" smtClean="0"/>
              <a:t>alınır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78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Günlük </a:t>
            </a:r>
            <a:r>
              <a:rPr lang="tr-TR" dirty="0" smtClean="0"/>
              <a:t>(</a:t>
            </a:r>
            <a:r>
              <a:rPr lang="tr-TR" dirty="0" err="1" smtClean="0"/>
              <a:t>log</a:t>
            </a:r>
            <a:r>
              <a:rPr lang="tr-TR" dirty="0" smtClean="0"/>
              <a:t>) Yapılandırılmış </a:t>
            </a:r>
            <a:r>
              <a:rPr lang="tr-TR" dirty="0"/>
              <a:t>Dosya Sistemi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Temizleyici iş parçacığı günlüğü sıkıştırır. </a:t>
            </a:r>
            <a:endParaRPr lang="tr-TR" dirty="0" smtClean="0"/>
          </a:p>
          <a:p>
            <a:r>
              <a:rPr lang="tr-TR" dirty="0" err="1" smtClean="0"/>
              <a:t>Segmenti</a:t>
            </a:r>
            <a:r>
              <a:rPr lang="tr-TR" dirty="0" smtClean="0"/>
              <a:t> </a:t>
            </a:r>
            <a:r>
              <a:rPr lang="tr-TR" dirty="0"/>
              <a:t>mevcut i-düğümler için tarar, kullanılmayanları atar ve mevcut olanları belleğe gönderir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Yazıcı </a:t>
            </a:r>
            <a:r>
              <a:rPr lang="tr-TR" dirty="0"/>
              <a:t>iş parçacığı, mevcut olanları yeni </a:t>
            </a:r>
            <a:r>
              <a:rPr lang="tr-TR" dirty="0" err="1"/>
              <a:t>segmente</a:t>
            </a:r>
            <a:r>
              <a:rPr lang="tr-TR" dirty="0"/>
              <a:t> yazar</a:t>
            </a:r>
            <a:r>
              <a:rPr lang="tr-TR" dirty="0" smtClean="0"/>
              <a:t>.</a:t>
            </a:r>
          </a:p>
          <a:p>
            <a:r>
              <a:rPr lang="tr-TR" dirty="0" smtClean="0"/>
              <a:t>Unix'te </a:t>
            </a:r>
            <a:r>
              <a:rPr lang="tr-TR" dirty="0"/>
              <a:t>iyi çalışır. </a:t>
            </a:r>
            <a:endParaRPr lang="tr-TR" dirty="0" smtClean="0"/>
          </a:p>
          <a:p>
            <a:r>
              <a:rPr lang="tr-TR" dirty="0" smtClean="0"/>
              <a:t>Çoğu </a:t>
            </a:r>
            <a:r>
              <a:rPr lang="tr-TR" dirty="0"/>
              <a:t>dosya sistemiyle uyumlu </a:t>
            </a:r>
            <a:r>
              <a:rPr lang="tr-TR" dirty="0" smtClean="0"/>
              <a:t>değil</a:t>
            </a:r>
          </a:p>
          <a:p>
            <a:r>
              <a:rPr lang="tr-TR" dirty="0" smtClean="0"/>
              <a:t>Kullanılmıyor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437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Sistemleri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İşletim sistemi </a:t>
            </a:r>
            <a:r>
              <a:rPr lang="tr-TR" dirty="0" smtClean="0"/>
              <a:t>dosyaları yapılandırır</a:t>
            </a:r>
            <a:r>
              <a:rPr lang="tr-TR" dirty="0"/>
              <a:t>, adlandırır, </a:t>
            </a:r>
            <a:r>
              <a:rPr lang="tr-TR" dirty="0" smtClean="0"/>
              <a:t>korur</a:t>
            </a:r>
          </a:p>
          <a:p>
            <a:r>
              <a:rPr lang="tr-TR" dirty="0" smtClean="0"/>
              <a:t>Dosya </a:t>
            </a:r>
            <a:r>
              <a:rPr lang="tr-TR" dirty="0"/>
              <a:t>sistemine bakmanın iki </a:t>
            </a:r>
            <a:r>
              <a:rPr lang="tr-TR" dirty="0" smtClean="0"/>
              <a:t>yolu var</a:t>
            </a:r>
          </a:p>
          <a:p>
            <a:pPr lvl="1"/>
            <a:r>
              <a:rPr lang="tr-TR" dirty="0" smtClean="0"/>
              <a:t>Kullanıcı - bir </a:t>
            </a:r>
            <a:r>
              <a:rPr lang="tr-TR" dirty="0"/>
              <a:t>dosyayı nasıl adlandırırız, koruruz, dosyaları nasıl </a:t>
            </a:r>
            <a:r>
              <a:rPr lang="tr-TR" dirty="0" smtClean="0"/>
              <a:t>düzenleriz</a:t>
            </a:r>
          </a:p>
          <a:p>
            <a:pPr lvl="1"/>
            <a:r>
              <a:rPr lang="tr-TR" dirty="0" smtClean="0"/>
              <a:t>Uygulama - bir </a:t>
            </a:r>
            <a:r>
              <a:rPr lang="tr-TR" dirty="0"/>
              <a:t>diskte nasıl düzenlenirler</a:t>
            </a:r>
            <a:r>
              <a:rPr lang="tr-TR" dirty="0" smtClean="0"/>
              <a:t>? (organize)</a:t>
            </a:r>
          </a:p>
          <a:p>
            <a:r>
              <a:rPr lang="tr-TR" dirty="0" smtClean="0"/>
              <a:t>Kullanıcı bakış açısıyla</a:t>
            </a:r>
          </a:p>
          <a:p>
            <a:pPr lvl="1"/>
            <a:r>
              <a:rPr lang="tr-TR" dirty="0" smtClean="0"/>
              <a:t>Adlandırma (</a:t>
            </a:r>
            <a:r>
              <a:rPr lang="tr-TR" dirty="0" err="1" smtClean="0"/>
              <a:t>naming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Yapı (</a:t>
            </a:r>
            <a:r>
              <a:rPr lang="tr-TR" dirty="0" err="1" smtClean="0"/>
              <a:t>structure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Dizinler (</a:t>
            </a:r>
            <a:r>
              <a:rPr lang="tr-TR" dirty="0" err="1" smtClean="0"/>
              <a:t>directories</a:t>
            </a:r>
            <a:r>
              <a:rPr lang="tr-TR" dirty="0" smtClean="0"/>
              <a:t>)</a:t>
            </a:r>
          </a:p>
          <a:p>
            <a:pPr lvl="1"/>
            <a:endParaRPr lang="tr-T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21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Günlük </a:t>
            </a:r>
            <a:r>
              <a:rPr lang="tr-TR" dirty="0" smtClean="0"/>
              <a:t>(</a:t>
            </a:r>
            <a:r>
              <a:rPr lang="tr-TR" dirty="0" err="1" smtClean="0"/>
              <a:t>journaling</a:t>
            </a:r>
            <a:r>
              <a:rPr lang="tr-TR" dirty="0" smtClean="0"/>
              <a:t>) Dosya </a:t>
            </a:r>
            <a:r>
              <a:rPr lang="tr-TR" dirty="0"/>
              <a:t>Sistemleri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Çökmeler olduğunda kaybolan dosyalara karşı korunmak </a:t>
            </a:r>
            <a:r>
              <a:rPr lang="tr-TR" dirty="0" smtClean="0"/>
              <a:t>gerek </a:t>
            </a:r>
          </a:p>
          <a:p>
            <a:r>
              <a:rPr lang="tr-TR" dirty="0" smtClean="0"/>
              <a:t>Bir </a:t>
            </a:r>
            <a:r>
              <a:rPr lang="tr-TR" dirty="0"/>
              <a:t>dosyanın kaldırılması gerektiğinde </a:t>
            </a:r>
            <a:r>
              <a:rPr lang="tr-TR" dirty="0" smtClean="0"/>
              <a:t>neler olur</a:t>
            </a:r>
          </a:p>
          <a:p>
            <a:pPr lvl="1"/>
            <a:r>
              <a:rPr lang="tr-TR" dirty="0" smtClean="0"/>
              <a:t>Dosyayı </a:t>
            </a:r>
            <a:r>
              <a:rPr lang="tr-TR" dirty="0"/>
              <a:t>bulunduğu dizinden </a:t>
            </a:r>
            <a:r>
              <a:rPr lang="tr-TR" dirty="0" smtClean="0"/>
              <a:t>kaldır</a:t>
            </a:r>
          </a:p>
          <a:p>
            <a:pPr lvl="1"/>
            <a:r>
              <a:rPr lang="tr-TR" dirty="0" smtClean="0"/>
              <a:t>i-</a:t>
            </a:r>
            <a:r>
              <a:rPr lang="tr-TR" dirty="0" err="1" smtClean="0"/>
              <a:t>node'u</a:t>
            </a:r>
            <a:r>
              <a:rPr lang="tr-TR" dirty="0" smtClean="0"/>
              <a:t> </a:t>
            </a:r>
            <a:r>
              <a:rPr lang="tr-TR" dirty="0"/>
              <a:t>serbest i-</a:t>
            </a:r>
            <a:r>
              <a:rPr lang="tr-TR" dirty="0" err="1"/>
              <a:t>node</a:t>
            </a:r>
            <a:r>
              <a:rPr lang="tr-TR" dirty="0"/>
              <a:t> havuzuna </a:t>
            </a:r>
            <a:r>
              <a:rPr lang="tr-TR" dirty="0" smtClean="0"/>
              <a:t>bırak</a:t>
            </a:r>
          </a:p>
          <a:p>
            <a:pPr lvl="1"/>
            <a:r>
              <a:rPr lang="tr-TR" dirty="0" smtClean="0"/>
              <a:t>Tüm </a:t>
            </a:r>
            <a:r>
              <a:rPr lang="tr-TR" dirty="0"/>
              <a:t>disk bloklarını boş disk blokları havuzuna </a:t>
            </a:r>
            <a:r>
              <a:rPr lang="tr-TR" dirty="0" smtClean="0"/>
              <a:t>döndür</a:t>
            </a:r>
          </a:p>
          <a:p>
            <a:pPr lvl="1"/>
            <a:r>
              <a:rPr lang="tr-TR" dirty="0" smtClean="0"/>
              <a:t>Bu </a:t>
            </a:r>
            <a:r>
              <a:rPr lang="tr-TR" dirty="0"/>
              <a:t>süreçte bir yerde bir çökme olursa ortalık </a:t>
            </a:r>
            <a:r>
              <a:rPr lang="tr-TR" dirty="0" smtClean="0"/>
              <a:t>karışır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545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Günlük </a:t>
            </a:r>
            <a:r>
              <a:rPr lang="tr-TR" dirty="0" smtClean="0"/>
              <a:t>(</a:t>
            </a:r>
            <a:r>
              <a:rPr lang="tr-TR" dirty="0" err="1" smtClean="0"/>
              <a:t>journaling</a:t>
            </a:r>
            <a:r>
              <a:rPr lang="tr-TR" dirty="0" smtClean="0"/>
              <a:t>) Dosya </a:t>
            </a:r>
            <a:r>
              <a:rPr lang="tr-TR" dirty="0"/>
              <a:t>Sistemleri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Eylemleri gerçekleştirmeden önce bir </a:t>
            </a:r>
            <a:r>
              <a:rPr lang="tr-TR" dirty="0" smtClean="0"/>
              <a:t>günlük tut, günlüğü </a:t>
            </a:r>
            <a:r>
              <a:rPr lang="tr-TR" dirty="0"/>
              <a:t>diske </a:t>
            </a:r>
            <a:r>
              <a:rPr lang="tr-TR" dirty="0" smtClean="0"/>
              <a:t>yaz </a:t>
            </a:r>
            <a:r>
              <a:rPr lang="tr-TR" dirty="0"/>
              <a:t>ve ardından eylemleri </a:t>
            </a:r>
            <a:r>
              <a:rPr lang="tr-TR" dirty="0" smtClean="0"/>
              <a:t>gerçekleştir. </a:t>
            </a:r>
          </a:p>
          <a:p>
            <a:r>
              <a:rPr lang="tr-TR" dirty="0" smtClean="0"/>
              <a:t>Bir </a:t>
            </a:r>
            <a:r>
              <a:rPr lang="tr-TR" dirty="0"/>
              <a:t>kazadan </a:t>
            </a:r>
            <a:r>
              <a:rPr lang="tr-TR" dirty="0" smtClean="0"/>
              <a:t>kurtulabilir mi!</a:t>
            </a:r>
          </a:p>
          <a:p>
            <a:r>
              <a:rPr lang="tr-TR" dirty="0" smtClean="0"/>
              <a:t>Eylemler </a:t>
            </a:r>
            <a:r>
              <a:rPr lang="tr-TR" dirty="0" err="1" smtClean="0"/>
              <a:t>eşgüçlü</a:t>
            </a:r>
            <a:r>
              <a:rPr lang="tr-TR" dirty="0" smtClean="0"/>
              <a:t> (</a:t>
            </a:r>
            <a:r>
              <a:rPr lang="en-US" dirty="0">
                <a:latin typeface="Arial" panose="020B0604020202020204" pitchFamily="34" charset="0"/>
              </a:rPr>
              <a:t>idempotent</a:t>
            </a:r>
            <a:r>
              <a:rPr lang="tr-TR" dirty="0" smtClean="0"/>
              <a:t>) olmalı. Bunu </a:t>
            </a:r>
            <a:r>
              <a:rPr lang="tr-TR" dirty="0"/>
              <a:t>yapmak için veri </a:t>
            </a:r>
            <a:r>
              <a:rPr lang="tr-TR" dirty="0" smtClean="0"/>
              <a:t>yapıları düzenlenmeli</a:t>
            </a:r>
          </a:p>
          <a:p>
            <a:r>
              <a:rPr lang="tr-TR" dirty="0" smtClean="0"/>
              <a:t>Blok </a:t>
            </a:r>
            <a:r>
              <a:rPr lang="tr-TR" dirty="0"/>
              <a:t>n'yi serbest olarak işaretle, </a:t>
            </a:r>
            <a:r>
              <a:rPr lang="tr-TR" dirty="0" err="1"/>
              <a:t>idempotent</a:t>
            </a:r>
            <a:r>
              <a:rPr lang="tr-TR" dirty="0"/>
              <a:t> bir işlemdir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Bir </a:t>
            </a:r>
            <a:r>
              <a:rPr lang="tr-TR" dirty="0"/>
              <a:t>listenin sonuna serbest bırakılmış bloklar eklemek </a:t>
            </a:r>
            <a:r>
              <a:rPr lang="tr-TR" dirty="0" err="1"/>
              <a:t>idempotent</a:t>
            </a:r>
            <a:r>
              <a:rPr lang="tr-TR" dirty="0"/>
              <a:t> </a:t>
            </a:r>
            <a:r>
              <a:rPr lang="tr-TR" dirty="0" smtClean="0"/>
              <a:t>değildir</a:t>
            </a:r>
          </a:p>
          <a:p>
            <a:r>
              <a:rPr lang="tr-TR" dirty="0" smtClean="0"/>
              <a:t>NTFS </a:t>
            </a:r>
            <a:r>
              <a:rPr lang="tr-TR" dirty="0"/>
              <a:t>(Windows) ve Linux günlük kaydı kullanır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2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Dosya Sistemleri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Aynı makinede birden fazla </a:t>
            </a:r>
            <a:r>
              <a:rPr lang="tr-TR" dirty="0" smtClean="0"/>
              <a:t>dosya sistemi var</a:t>
            </a:r>
          </a:p>
          <a:p>
            <a:r>
              <a:rPr lang="tr-TR" dirty="0" smtClean="0"/>
              <a:t>Windows</a:t>
            </a:r>
            <a:r>
              <a:rPr lang="tr-TR" dirty="0"/>
              <a:t>, </a:t>
            </a:r>
            <a:r>
              <a:rPr lang="tr-TR" dirty="0" smtClean="0"/>
              <a:t>dosya sistemi sürücüleri belirtir </a:t>
            </a:r>
          </a:p>
          <a:p>
            <a:r>
              <a:rPr lang="tr-TR" dirty="0" smtClean="0"/>
              <a:t>Unix</a:t>
            </a:r>
            <a:r>
              <a:rPr lang="tr-TR" dirty="0"/>
              <a:t>, </a:t>
            </a:r>
            <a:r>
              <a:rPr lang="tr-TR" dirty="0" err="1"/>
              <a:t>VFS'ye</a:t>
            </a:r>
            <a:r>
              <a:rPr lang="tr-TR" dirty="0"/>
              <a:t> entegre </a:t>
            </a:r>
            <a:r>
              <a:rPr lang="tr-TR" dirty="0" smtClean="0"/>
              <a:t>olur</a:t>
            </a:r>
          </a:p>
          <a:p>
            <a:pPr lvl="1"/>
            <a:r>
              <a:rPr lang="tr-TR" dirty="0" smtClean="0"/>
              <a:t>VFS sistem çağrıları kullanıcıdan</a:t>
            </a:r>
          </a:p>
          <a:p>
            <a:pPr lvl="1"/>
            <a:r>
              <a:rPr lang="tr-TR" dirty="0" smtClean="0"/>
              <a:t>Alt seviye çağrılar gerçek dosya sistemine yapılır</a:t>
            </a:r>
          </a:p>
          <a:p>
            <a:r>
              <a:rPr lang="tr-TR" dirty="0" smtClean="0"/>
              <a:t>Ağ </a:t>
            </a:r>
            <a:r>
              <a:rPr lang="tr-TR" dirty="0"/>
              <a:t>Dosya Sistemini destekler - dosya uzak bir makinede olabilir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Dosya Sistemleri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7" name="Picture 6" descr="D:\b\b4\IBM\04-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75" y="2176191"/>
            <a:ext cx="7283450" cy="362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001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Sanal Dosya </a:t>
            </a:r>
            <a:r>
              <a:rPr lang="tr-TR" dirty="0" smtClean="0"/>
              <a:t>Sistemi Nasıl Çalışır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Dosya sistemi </a:t>
            </a:r>
            <a:r>
              <a:rPr lang="tr-TR" dirty="0" err="1"/>
              <a:t>VFS'ye</a:t>
            </a:r>
            <a:r>
              <a:rPr lang="tr-TR" dirty="0"/>
              <a:t> kaydolur </a:t>
            </a:r>
            <a:r>
              <a:rPr lang="tr-TR" dirty="0" smtClean="0"/>
              <a:t>(önyükleme </a:t>
            </a:r>
            <a:r>
              <a:rPr lang="tr-TR" dirty="0"/>
              <a:t>sırasında</a:t>
            </a:r>
            <a:r>
              <a:rPr lang="tr-TR" dirty="0" smtClean="0"/>
              <a:t>)</a:t>
            </a:r>
          </a:p>
          <a:p>
            <a:r>
              <a:rPr lang="tr-TR" dirty="0" smtClean="0"/>
              <a:t>Kayıt </a:t>
            </a:r>
            <a:r>
              <a:rPr lang="tr-TR" dirty="0"/>
              <a:t>sırasında </a:t>
            </a:r>
            <a:r>
              <a:rPr lang="tr-TR" dirty="0" err="1"/>
              <a:t>fs</a:t>
            </a:r>
            <a:r>
              <a:rPr lang="tr-TR" dirty="0"/>
              <a:t>, </a:t>
            </a:r>
            <a:r>
              <a:rPr lang="tr-TR" dirty="0" err="1"/>
              <a:t>vfs'nin</a:t>
            </a:r>
            <a:r>
              <a:rPr lang="tr-TR" dirty="0"/>
              <a:t> istediği </a:t>
            </a:r>
            <a:r>
              <a:rPr lang="tr-TR" dirty="0" smtClean="0"/>
              <a:t>fonksiyon çağrılarının </a:t>
            </a:r>
            <a:r>
              <a:rPr lang="tr-TR" dirty="0"/>
              <a:t>adres listesini sağlar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Vfs</a:t>
            </a:r>
            <a:r>
              <a:rPr lang="tr-TR" dirty="0"/>
              <a:t>, yeni </a:t>
            </a:r>
            <a:r>
              <a:rPr lang="tr-TR" dirty="0" err="1"/>
              <a:t>fs</a:t>
            </a:r>
            <a:r>
              <a:rPr lang="tr-TR" dirty="0"/>
              <a:t> i-</a:t>
            </a:r>
            <a:r>
              <a:rPr lang="tr-TR" dirty="0" err="1"/>
              <a:t>node'dan</a:t>
            </a:r>
            <a:r>
              <a:rPr lang="tr-TR" dirty="0"/>
              <a:t> bilgi alır ve onu bir v-</a:t>
            </a:r>
            <a:r>
              <a:rPr lang="tr-TR" dirty="0" err="1"/>
              <a:t>node'a</a:t>
            </a:r>
            <a:r>
              <a:rPr lang="tr-TR" dirty="0"/>
              <a:t> </a:t>
            </a:r>
            <a:r>
              <a:rPr lang="tr-TR" dirty="0" smtClean="0"/>
              <a:t>yerleştirir</a:t>
            </a:r>
          </a:p>
          <a:p>
            <a:r>
              <a:rPr lang="tr-TR" dirty="0" smtClean="0"/>
              <a:t>Süreç için </a:t>
            </a:r>
            <a:r>
              <a:rPr lang="tr-TR" dirty="0" err="1" smtClean="0"/>
              <a:t>fd</a:t>
            </a:r>
            <a:r>
              <a:rPr lang="tr-TR" dirty="0" smtClean="0"/>
              <a:t> (file </a:t>
            </a:r>
            <a:r>
              <a:rPr lang="tr-TR" dirty="0" err="1" smtClean="0"/>
              <a:t>descriptor</a:t>
            </a:r>
            <a:r>
              <a:rPr lang="tr-TR" dirty="0" smtClean="0"/>
              <a:t>) </a:t>
            </a:r>
            <a:r>
              <a:rPr lang="tr-TR" dirty="0"/>
              <a:t>tablosuna giriş </a:t>
            </a:r>
            <a:r>
              <a:rPr lang="tr-TR" dirty="0" smtClean="0"/>
              <a:t>yapar</a:t>
            </a:r>
          </a:p>
          <a:p>
            <a:r>
              <a:rPr lang="tr-TR" dirty="0" smtClean="0"/>
              <a:t>Süreç bir </a:t>
            </a:r>
            <a:r>
              <a:rPr lang="tr-TR" dirty="0"/>
              <a:t>çağrı </a:t>
            </a:r>
            <a:r>
              <a:rPr lang="tr-TR" dirty="0" smtClean="0"/>
              <a:t>yaptığında (</a:t>
            </a:r>
            <a:r>
              <a:rPr lang="tr-TR" dirty="0" err="1" smtClean="0"/>
              <a:t>örn</a:t>
            </a:r>
            <a:r>
              <a:rPr lang="tr-TR" dirty="0"/>
              <a:t>. okuma), </a:t>
            </a:r>
            <a:r>
              <a:rPr lang="tr-TR" dirty="0" smtClean="0"/>
              <a:t>fonksiyon işaretçileri </a:t>
            </a:r>
            <a:r>
              <a:rPr lang="tr-TR"/>
              <a:t>somut </a:t>
            </a:r>
            <a:r>
              <a:rPr lang="tr-TR" smtClean="0"/>
              <a:t>fonksiyon çağrılarına </a:t>
            </a:r>
            <a:r>
              <a:rPr lang="tr-TR" dirty="0"/>
              <a:t>işaret eder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31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97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19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24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23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Adlandırma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Mevcut tüm işletim sistemlerinde bir ila 8 </a:t>
            </a:r>
            <a:r>
              <a:rPr lang="tr-TR" dirty="0" smtClean="0"/>
              <a:t>harf</a:t>
            </a:r>
          </a:p>
          <a:p>
            <a:r>
              <a:rPr lang="tr-TR" dirty="0" smtClean="0"/>
              <a:t>Unix</a:t>
            </a:r>
            <a:r>
              <a:rPr lang="tr-TR" dirty="0"/>
              <a:t>, MS-DOS (</a:t>
            </a:r>
            <a:r>
              <a:rPr lang="tr-TR" dirty="0" smtClean="0"/>
              <a:t>FAT16</a:t>
            </a:r>
            <a:r>
              <a:rPr lang="tr-TR" dirty="0"/>
              <a:t>) dosya sistemleri ele </a:t>
            </a:r>
            <a:r>
              <a:rPr lang="tr-TR" dirty="0" smtClean="0"/>
              <a:t>alındı</a:t>
            </a:r>
          </a:p>
          <a:p>
            <a:r>
              <a:rPr lang="tr-TR" dirty="0" smtClean="0"/>
              <a:t>İlk </a:t>
            </a:r>
            <a:r>
              <a:rPr lang="tr-TR" dirty="0"/>
              <a:t>Windows </a:t>
            </a:r>
            <a:r>
              <a:rPr lang="tr-TR" dirty="0" smtClean="0"/>
              <a:t>sistemlerde FAT16 ve FAT32 </a:t>
            </a:r>
            <a:r>
              <a:rPr lang="tr-TR" dirty="0"/>
              <a:t>kullanılmıştır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Son </a:t>
            </a:r>
            <a:r>
              <a:rPr lang="tr-TR" dirty="0"/>
              <a:t>Windows </a:t>
            </a:r>
            <a:r>
              <a:rPr lang="tr-TR" dirty="0" smtClean="0"/>
              <a:t>sistemler Yerel (</a:t>
            </a:r>
            <a:r>
              <a:rPr lang="tr-TR" dirty="0" err="1" smtClean="0"/>
              <a:t>native</a:t>
            </a:r>
            <a:r>
              <a:rPr lang="tr-TR" dirty="0" smtClean="0"/>
              <a:t>) dosya sistemi kullanır</a:t>
            </a:r>
          </a:p>
          <a:p>
            <a:r>
              <a:rPr lang="tr-TR" dirty="0" smtClean="0"/>
              <a:t>Tüm </a:t>
            </a:r>
            <a:r>
              <a:rPr lang="tr-TR" dirty="0"/>
              <a:t>işletim sistemleri adın bir parçası olarak </a:t>
            </a:r>
            <a:r>
              <a:rPr lang="tr-TR" dirty="0" smtClean="0"/>
              <a:t>sonek (</a:t>
            </a:r>
            <a:r>
              <a:rPr lang="tr-TR" dirty="0" err="1" smtClean="0"/>
              <a:t>suffix</a:t>
            </a:r>
            <a:r>
              <a:rPr lang="tr-TR" dirty="0" smtClean="0"/>
              <a:t>) kullanır</a:t>
            </a:r>
          </a:p>
          <a:p>
            <a:r>
              <a:rPr lang="tr-TR" dirty="0" smtClean="0"/>
              <a:t>Unix sonekler ’in bir anlam ifade etmesini zorlamazken, DOS sistemde soneklerin bir anlamı vardır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1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0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59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92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654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6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24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256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39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Sonek Örnekleri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.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Picture 6" descr="D:\b\b4\IBM\04-0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38" y="1336725"/>
            <a:ext cx="7743825" cy="516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659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52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0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52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5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34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95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59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11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88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6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Bayt </a:t>
            </a:r>
            <a:r>
              <a:rPr lang="tr-TR" dirty="0" smtClean="0"/>
              <a:t>dizilerinden oluşur</a:t>
            </a:r>
          </a:p>
          <a:p>
            <a:r>
              <a:rPr lang="tr-TR" dirty="0" smtClean="0"/>
              <a:t>Maksimum </a:t>
            </a:r>
            <a:r>
              <a:rPr lang="tr-TR" dirty="0"/>
              <a:t>esneklik </a:t>
            </a:r>
            <a:r>
              <a:rPr lang="tr-TR" dirty="0" smtClean="0"/>
              <a:t>– içine her şey konabilir</a:t>
            </a:r>
          </a:p>
          <a:p>
            <a:r>
              <a:rPr lang="tr-TR" dirty="0" smtClean="0"/>
              <a:t>Unix </a:t>
            </a:r>
            <a:r>
              <a:rPr lang="tr-TR" dirty="0"/>
              <a:t>ve Windows bu yaklaşımı </a:t>
            </a:r>
            <a:r>
              <a:rPr lang="tr-TR" dirty="0" smtClean="0"/>
              <a:t>kullanır</a:t>
            </a:r>
          </a:p>
          <a:p>
            <a:r>
              <a:rPr lang="tr-TR" dirty="0" smtClean="0"/>
              <a:t>Sabit </a:t>
            </a:r>
            <a:r>
              <a:rPr lang="tr-TR" dirty="0"/>
              <a:t>uzunluklu kayıtlar </a:t>
            </a:r>
            <a:r>
              <a:rPr lang="tr-TR" dirty="0" smtClean="0"/>
              <a:t>(eskiden </a:t>
            </a:r>
            <a:r>
              <a:rPr lang="tr-TR" dirty="0"/>
              <a:t>kart </a:t>
            </a:r>
            <a:r>
              <a:rPr lang="tr-TR" dirty="0" smtClean="0"/>
              <a:t>imajları)</a:t>
            </a:r>
          </a:p>
          <a:p>
            <a:r>
              <a:rPr lang="tr-TR" dirty="0" smtClean="0"/>
              <a:t>Kayıt </a:t>
            </a:r>
            <a:r>
              <a:rPr lang="tr-TR" dirty="0"/>
              <a:t>ağacı - ağaçtaki kayıtları bulmak için anahtar </a:t>
            </a:r>
            <a:r>
              <a:rPr lang="tr-TR" dirty="0" smtClean="0"/>
              <a:t>alanı (</a:t>
            </a:r>
            <a:r>
              <a:rPr lang="tr-TR" dirty="0" err="1" smtClean="0"/>
              <a:t>key</a:t>
            </a:r>
            <a:r>
              <a:rPr lang="tr-TR" dirty="0" smtClean="0"/>
              <a:t> </a:t>
            </a:r>
            <a:r>
              <a:rPr lang="tr-TR" dirty="0" err="1" smtClean="0"/>
              <a:t>field</a:t>
            </a:r>
            <a:r>
              <a:rPr lang="tr-TR" dirty="0" smtClean="0"/>
              <a:t>) </a:t>
            </a:r>
            <a:r>
              <a:rPr lang="tr-TR" dirty="0"/>
              <a:t>kullanır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50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68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Modern Bilgisayarın Bileşenleri: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56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SON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Dosya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Bayt dizisi. (b) Kayıt dizisi. (c) Ağaç</a:t>
            </a:r>
            <a:endParaRPr lang="tr-TR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1/20/2023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Sercan KÜLCÜ, Tanenbaum, Modern Operating Systems 3e kitabından faydalanılmıştır. Tüm hakları saklıdır.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158" y="2414928"/>
            <a:ext cx="8317684" cy="3873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75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1805</TotalTime>
  <Words>3417</Words>
  <Application>Microsoft Office PowerPoint</Application>
  <PresentationFormat>Widescreen</PresentationFormat>
  <Paragraphs>540</Paragraphs>
  <Slides>84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8" baseType="lpstr">
      <vt:lpstr>Arial</vt:lpstr>
      <vt:lpstr>Calibri</vt:lpstr>
      <vt:lpstr>Calibri Light</vt:lpstr>
      <vt:lpstr>Office Theme</vt:lpstr>
      <vt:lpstr>Bölüm 4: Dosya Sistemleri</vt:lpstr>
      <vt:lpstr>Dosya Sistemleri</vt:lpstr>
      <vt:lpstr>Dosya Sistemleri</vt:lpstr>
      <vt:lpstr>Dosya Sistemleri</vt:lpstr>
      <vt:lpstr>Dosya Sistemleri</vt:lpstr>
      <vt:lpstr>Adlandırma</vt:lpstr>
      <vt:lpstr>Sonek Örnekleri</vt:lpstr>
      <vt:lpstr>Dosya Yapısı</vt:lpstr>
      <vt:lpstr>Dosya Yapısı</vt:lpstr>
      <vt:lpstr>Dosya Tipleri</vt:lpstr>
      <vt:lpstr>Normal (regular) Dosyalar</vt:lpstr>
      <vt:lpstr>İkili Dosya Tipleri</vt:lpstr>
      <vt:lpstr>İkili Dosya Tipleri</vt:lpstr>
      <vt:lpstr>Dosya Erişimi</vt:lpstr>
      <vt:lpstr>Dosya Öznitelikleri</vt:lpstr>
      <vt:lpstr>Dosyalar için Sistem Çağrıları</vt:lpstr>
      <vt:lpstr>Dosyalar için Sistem Çağrıları</vt:lpstr>
      <vt:lpstr>Dosya Kopyalama Örneği – copy abc xyz</vt:lpstr>
      <vt:lpstr>Dizinler</vt:lpstr>
      <vt:lpstr>Dört Dosya İçeren Tek Düzeyli Dizin</vt:lpstr>
      <vt:lpstr>Hiyerarşik Dizin Sistemleri</vt:lpstr>
      <vt:lpstr>Yol (path) Adları</vt:lpstr>
      <vt:lpstr>UNIX Dizin Ağacı</vt:lpstr>
      <vt:lpstr>Dizin İşlemleri</vt:lpstr>
      <vt:lpstr>Dosya Gerçekleme (implementation)</vt:lpstr>
      <vt:lpstr>Dosya Gerçekleme (implementation)</vt:lpstr>
      <vt:lpstr>Dosya Sistemi Düzeni (layout)</vt:lpstr>
      <vt:lpstr>Dosya Sistemi Düzeni (layout)</vt:lpstr>
      <vt:lpstr>Blokların Dosyalara Tahsisi</vt:lpstr>
      <vt:lpstr>Bitişik Yer Tahsisi</vt:lpstr>
      <vt:lpstr>Bitişik Yer Tahsisi</vt:lpstr>
      <vt:lpstr>Bağlı Liste Yer Tahsisi</vt:lpstr>
      <vt:lpstr>Bağlı Liste Yer Tahsisi</vt:lpstr>
      <vt:lpstr>Tablo Kullanılarak Bağlı Liste Yer Tahsisi</vt:lpstr>
      <vt:lpstr>Tablo Kullanılarak Bağlı Liste Yer Tahsisi</vt:lpstr>
      <vt:lpstr>Tablo Kullanılarak Bağlı Liste Yer Tahsisi</vt:lpstr>
      <vt:lpstr>I-nodes</vt:lpstr>
      <vt:lpstr>Örnek I-node</vt:lpstr>
      <vt:lpstr>Dizinler</vt:lpstr>
      <vt:lpstr>Dizinler</vt:lpstr>
      <vt:lpstr>Dizinler</vt:lpstr>
      <vt:lpstr>Dizinler</vt:lpstr>
      <vt:lpstr>Paylaşımlı Dosyalar</vt:lpstr>
      <vt:lpstr>Paylaşımlı Dosyalar</vt:lpstr>
      <vt:lpstr>I-node Problem</vt:lpstr>
      <vt:lpstr>I-node Problem</vt:lpstr>
      <vt:lpstr>Sembolik Bağlantı</vt:lpstr>
      <vt:lpstr>Günlük (log) Yapılandırılmış Dosya Sistemi</vt:lpstr>
      <vt:lpstr>Günlük (log) Yapılandırılmış Dosya Sistemi</vt:lpstr>
      <vt:lpstr>Günlük (journaling) Dosya Sistemleri</vt:lpstr>
      <vt:lpstr>Günlük (journaling) Dosya Sistemleri</vt:lpstr>
      <vt:lpstr>Sanal Dosya Sistemleri</vt:lpstr>
      <vt:lpstr>Sanal Dosya Sistemleri</vt:lpstr>
      <vt:lpstr>Sanal Dosya Sistemi Nasıl Çalışır</vt:lpstr>
      <vt:lpstr>Modern Bilgisayarın Bileşenleri:</vt:lpstr>
      <vt:lpstr>Modern Bilgisayarın Bileşenleri:</vt:lpstr>
      <vt:lpstr>Modern Bilgisayarın Bileşenleri:</vt:lpstr>
      <vt:lpstr>Modern Bilgisayarın Bileşenleri:</vt:lpstr>
      <vt:lpstr>Modern Bilgisayarın Bileşenleri:</vt:lpstr>
      <vt:lpstr>Modern Bilgisayarın Bileşenleri:</vt:lpstr>
      <vt:lpstr>Modern Bilgisayarın Bileşenleri:</vt:lpstr>
      <vt:lpstr>Modern Bilgisayarın Bileşenleri:</vt:lpstr>
      <vt:lpstr>Modern Bilgisayarın Bileşenleri:</vt:lpstr>
      <vt:lpstr>Modern Bilgisayarın Bileşenleri:</vt:lpstr>
      <vt:lpstr>Modern Bilgisayarın Bileşenleri:</vt:lpstr>
      <vt:lpstr>Modern Bilgisayarın Bileşenleri:</vt:lpstr>
      <vt:lpstr>Modern Bilgisayarın Bileşenleri:</vt:lpstr>
      <vt:lpstr>Modern Bilgisayarın Bileşenleri:</vt:lpstr>
      <vt:lpstr>Modern Bilgisayarın Bileşenleri:</vt:lpstr>
      <vt:lpstr>Modern Bilgisayarın Bileşenleri:</vt:lpstr>
      <vt:lpstr>Modern Bilgisayarın Bileşenleri:</vt:lpstr>
      <vt:lpstr>Modern Bilgisayarın Bileşenleri:</vt:lpstr>
      <vt:lpstr>Modern Bilgisayarın Bileşenleri:</vt:lpstr>
      <vt:lpstr>Modern Bilgisayarın Bileşenleri:</vt:lpstr>
      <vt:lpstr>Modern Bilgisayarın Bileşenleri:</vt:lpstr>
      <vt:lpstr>Modern Bilgisayarın Bileşenleri:</vt:lpstr>
      <vt:lpstr>Modern Bilgisayarın Bileşenleri:</vt:lpstr>
      <vt:lpstr>Modern Bilgisayarın Bileşenleri:</vt:lpstr>
      <vt:lpstr>Modern Bilgisayarın Bileşenleri:</vt:lpstr>
      <vt:lpstr>Modern Bilgisayarın Bileşenleri:</vt:lpstr>
      <vt:lpstr>Modern Bilgisayarın Bileşenleri:</vt:lpstr>
      <vt:lpstr>Modern Bilgisayarın Bileşenleri:</vt:lpstr>
      <vt:lpstr>Modern Bilgisayarın Bileşenleri: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1: Giriş</dc:title>
  <dc:creator>sercan</dc:creator>
  <cp:lastModifiedBy>sercan</cp:lastModifiedBy>
  <cp:revision>156</cp:revision>
  <dcterms:created xsi:type="dcterms:W3CDTF">2023-01-12T09:23:55Z</dcterms:created>
  <dcterms:modified xsi:type="dcterms:W3CDTF">2023-01-23T23:01:14Z</dcterms:modified>
</cp:coreProperties>
</file>