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35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4" r:id="rId10"/>
    <p:sldId id="268" r:id="rId11"/>
    <p:sldId id="269" r:id="rId12"/>
    <p:sldId id="270" r:id="rId13"/>
    <p:sldId id="265" r:id="rId14"/>
    <p:sldId id="271" r:id="rId15"/>
    <p:sldId id="266" r:id="rId16"/>
    <p:sldId id="267" r:id="rId17"/>
    <p:sldId id="272" r:id="rId18"/>
    <p:sldId id="273" r:id="rId19"/>
    <p:sldId id="284" r:id="rId20"/>
    <p:sldId id="285" r:id="rId21"/>
    <p:sldId id="274" r:id="rId22"/>
    <p:sldId id="275" r:id="rId23"/>
    <p:sldId id="286" r:id="rId24"/>
    <p:sldId id="276" r:id="rId25"/>
    <p:sldId id="287" r:id="rId26"/>
    <p:sldId id="288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8" r:id="rId53"/>
    <p:sldId id="309" r:id="rId54"/>
    <p:sldId id="310" r:id="rId55"/>
    <p:sldId id="307" r:id="rId56"/>
    <p:sldId id="311" r:id="rId57"/>
    <p:sldId id="312" r:id="rId5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446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60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274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575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585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324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471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012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686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781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028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192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6" r:id="rId1"/>
    <p:sldLayoutId id="2147483937" r:id="rId2"/>
    <p:sldLayoutId id="2147483938" r:id="rId3"/>
    <p:sldLayoutId id="2147483939" r:id="rId4"/>
    <p:sldLayoutId id="2147483940" r:id="rId5"/>
    <p:sldLayoutId id="2147483941" r:id="rId6"/>
    <p:sldLayoutId id="2147483942" r:id="rId7"/>
    <p:sldLayoutId id="2147483943" r:id="rId8"/>
    <p:sldLayoutId id="2147483944" r:id="rId9"/>
    <p:sldLayoutId id="2147483945" r:id="rId10"/>
    <p:sldLayoutId id="214748394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Bölüm 1: Giriş</a:t>
            </a:r>
            <a:endParaRPr lang="tr-T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İşletim Sistemleri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5111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Transistörler</a:t>
            </a:r>
            <a:r>
              <a:rPr lang="tr-TR" dirty="0"/>
              <a:t> ve </a:t>
            </a:r>
            <a:r>
              <a:rPr lang="tr-TR" dirty="0" err="1"/>
              <a:t>Batch</a:t>
            </a:r>
            <a:r>
              <a:rPr lang="tr-TR" dirty="0"/>
              <a:t> Sistemleri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Eski bir </a:t>
            </a:r>
            <a:r>
              <a:rPr lang="tr-TR" dirty="0" err="1"/>
              <a:t>batch</a:t>
            </a:r>
            <a:r>
              <a:rPr lang="tr-TR" dirty="0"/>
              <a:t> sistemi. </a:t>
            </a:r>
            <a:endParaRPr lang="tr-TR" dirty="0" smtClean="0"/>
          </a:p>
          <a:p>
            <a:pPr marL="514350" indent="-514350">
              <a:buAutoNum type="alphaLcParenBoth"/>
            </a:pPr>
            <a:r>
              <a:rPr lang="tr-TR" dirty="0" smtClean="0"/>
              <a:t>Programcılar </a:t>
            </a:r>
            <a:r>
              <a:rPr lang="tr-TR" dirty="0"/>
              <a:t>1401'e kartlar getirir. </a:t>
            </a:r>
            <a:endParaRPr lang="tr-TR" dirty="0" smtClean="0"/>
          </a:p>
          <a:p>
            <a:pPr marL="514350" indent="-514350">
              <a:buAutoNum type="alphaLcParenBoth"/>
            </a:pPr>
            <a:r>
              <a:rPr lang="tr-TR" dirty="0" smtClean="0"/>
              <a:t>1401</a:t>
            </a:r>
            <a:r>
              <a:rPr lang="tr-TR" dirty="0"/>
              <a:t>, iş kartlarını </a:t>
            </a:r>
            <a:r>
              <a:rPr lang="tr-TR" dirty="0" err="1"/>
              <a:t>tape'e</a:t>
            </a:r>
            <a:r>
              <a:rPr lang="tr-TR" dirty="0"/>
              <a:t> okur.</a:t>
            </a:r>
          </a:p>
          <a:p>
            <a:endParaRPr lang="tr-TR" dirty="0"/>
          </a:p>
          <a:p>
            <a:endParaRPr lang="tr-T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988" y="2641551"/>
            <a:ext cx="3960812" cy="370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289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Transistörler</a:t>
            </a:r>
            <a:r>
              <a:rPr lang="tr-TR" dirty="0"/>
              <a:t> ve </a:t>
            </a:r>
            <a:r>
              <a:rPr lang="tr-TR" dirty="0" err="1"/>
              <a:t>Batch</a:t>
            </a:r>
            <a:r>
              <a:rPr lang="tr-TR" dirty="0"/>
              <a:t> Sistemleri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 smtClean="0"/>
              <a:t>(</a:t>
            </a:r>
            <a:r>
              <a:rPr lang="tr-TR" dirty="0"/>
              <a:t>c) G</a:t>
            </a:r>
            <a:r>
              <a:rPr lang="tr-TR" dirty="0" smtClean="0"/>
              <a:t>irdi bandının </a:t>
            </a:r>
            <a:r>
              <a:rPr lang="tr-TR" dirty="0"/>
              <a:t>7094'e </a:t>
            </a:r>
            <a:r>
              <a:rPr lang="tr-TR" dirty="0" smtClean="0"/>
              <a:t>taşınması</a:t>
            </a:r>
            <a:r>
              <a:rPr lang="tr-TR" dirty="0"/>
              <a:t>. </a:t>
            </a: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(</a:t>
            </a:r>
            <a:r>
              <a:rPr lang="tr-TR" dirty="0"/>
              <a:t>d) 7094 hesaplamaları yapar. </a:t>
            </a: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(</a:t>
            </a:r>
            <a:r>
              <a:rPr lang="tr-TR" dirty="0"/>
              <a:t>e) </a:t>
            </a:r>
            <a:r>
              <a:rPr lang="tr-TR" dirty="0" smtClean="0"/>
              <a:t>Çıktı bandının </a:t>
            </a:r>
            <a:r>
              <a:rPr lang="tr-TR" dirty="0"/>
              <a:t>1401'e </a:t>
            </a:r>
            <a:r>
              <a:rPr lang="tr-TR" dirty="0" smtClean="0"/>
              <a:t>taşınması</a:t>
            </a:r>
            <a:r>
              <a:rPr lang="tr-TR" dirty="0"/>
              <a:t>. </a:t>
            </a: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(</a:t>
            </a:r>
            <a:r>
              <a:rPr lang="tr-TR" dirty="0"/>
              <a:t>f) 1401 çıktıyı yazdırır.</a:t>
            </a:r>
          </a:p>
          <a:p>
            <a:endParaRPr lang="tr-TR" dirty="0"/>
          </a:p>
          <a:p>
            <a:endParaRPr lang="tr-T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022" y="3221038"/>
            <a:ext cx="6883400" cy="3636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760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Tipik </a:t>
            </a:r>
            <a:r>
              <a:rPr lang="tr-TR" dirty="0"/>
              <a:t>bir FMS işinin yapısı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FMS </a:t>
            </a:r>
            <a:r>
              <a:rPr lang="tr-TR" dirty="0" smtClean="0"/>
              <a:t>(</a:t>
            </a:r>
            <a:r>
              <a:rPr lang="tr-TR" dirty="0" err="1" smtClean="0"/>
              <a:t>Flexible</a:t>
            </a:r>
            <a:r>
              <a:rPr lang="tr-TR" dirty="0" smtClean="0"/>
              <a:t> </a:t>
            </a:r>
            <a:r>
              <a:rPr lang="tr-TR" dirty="0" err="1"/>
              <a:t>manufacturing</a:t>
            </a:r>
            <a:r>
              <a:rPr lang="tr-TR" dirty="0"/>
              <a:t> </a:t>
            </a:r>
            <a:r>
              <a:rPr lang="tr-TR" dirty="0" err="1"/>
              <a:t>system</a:t>
            </a:r>
            <a:r>
              <a:rPr lang="tr-TR" dirty="0"/>
              <a:t>)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450" y="2514650"/>
            <a:ext cx="6610350" cy="399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811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Bütünleşik Devreler ve </a:t>
            </a:r>
            <a:r>
              <a:rPr lang="tr-TR" dirty="0"/>
              <a:t>Çoklu Programlama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Bütünleşik devrelerin (IC) </a:t>
            </a:r>
            <a:r>
              <a:rPr lang="tr-TR" dirty="0"/>
              <a:t>icadı ile birlikte </a:t>
            </a:r>
            <a:r>
              <a:rPr lang="tr-TR" dirty="0" smtClean="0"/>
              <a:t>üçüncü </a:t>
            </a:r>
            <a:r>
              <a:rPr lang="tr-TR" dirty="0"/>
              <a:t>jenerasyon işletim sistemleri </a:t>
            </a:r>
            <a:r>
              <a:rPr lang="tr-TR" dirty="0" smtClean="0"/>
              <a:t>ortaya </a:t>
            </a:r>
            <a:r>
              <a:rPr lang="tr-TR" dirty="0"/>
              <a:t>çıktı</a:t>
            </a:r>
            <a:r>
              <a:rPr lang="tr-TR" dirty="0" smtClean="0"/>
              <a:t>. </a:t>
            </a:r>
            <a:r>
              <a:rPr lang="tr-TR" dirty="0" err="1" smtClean="0"/>
              <a:t>IC’ler</a:t>
            </a:r>
            <a:r>
              <a:rPr lang="tr-TR" dirty="0" smtClean="0"/>
              <a:t> </a:t>
            </a:r>
            <a:r>
              <a:rPr lang="tr-TR" dirty="0" err="1" smtClean="0"/>
              <a:t>transistörlerin</a:t>
            </a:r>
            <a:r>
              <a:rPr lang="tr-TR" dirty="0" smtClean="0"/>
              <a:t> yerini aldı.</a:t>
            </a:r>
          </a:p>
          <a:p>
            <a:pPr lvl="1"/>
            <a:r>
              <a:rPr lang="tr-TR" dirty="0" smtClean="0"/>
              <a:t>daha </a:t>
            </a:r>
            <a:r>
              <a:rPr lang="tr-TR" dirty="0"/>
              <a:t>küçük, daha güvenilir ve daha enerji </a:t>
            </a:r>
            <a:r>
              <a:rPr lang="tr-TR" dirty="0" smtClean="0"/>
              <a:t>verimli</a:t>
            </a:r>
            <a:endParaRPr lang="tr-TR" dirty="0"/>
          </a:p>
          <a:p>
            <a:r>
              <a:rPr lang="tr-TR" dirty="0"/>
              <a:t>Çoklu programlama, birden fazla işlemi aynı anda yürütmek için kullanılır. </a:t>
            </a:r>
            <a:endParaRPr lang="tr-TR" dirty="0" smtClean="0"/>
          </a:p>
          <a:p>
            <a:pPr lvl="1"/>
            <a:r>
              <a:rPr lang="tr-TR" dirty="0" smtClean="0"/>
              <a:t>Dinamik </a:t>
            </a:r>
            <a:r>
              <a:rPr lang="tr-TR" dirty="0"/>
              <a:t>olarak işlemlerin ağırlıklarının ayarlanmasını sağlar.</a:t>
            </a:r>
          </a:p>
          <a:p>
            <a:pPr lvl="1"/>
            <a:r>
              <a:rPr lang="tr-TR" dirty="0" smtClean="0"/>
              <a:t>İşlemler </a:t>
            </a:r>
            <a:r>
              <a:rPr lang="tr-TR" dirty="0"/>
              <a:t>arasında eşitliği sağlar ve işlemlerin paralel olarak yürütülmesini sağlar.</a:t>
            </a:r>
          </a:p>
          <a:p>
            <a:pPr lvl="1"/>
            <a:r>
              <a:rPr lang="tr-TR" dirty="0" smtClean="0"/>
              <a:t>Gerçek </a:t>
            </a:r>
            <a:r>
              <a:rPr lang="tr-TR" dirty="0"/>
              <a:t>zamanlı işlemler için </a:t>
            </a:r>
            <a:r>
              <a:rPr lang="tr-TR" dirty="0" smtClean="0"/>
              <a:t>uygun.</a:t>
            </a:r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3055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Bütünleşik Devreler ve </a:t>
            </a:r>
            <a:r>
              <a:rPr lang="tr-TR" dirty="0"/>
              <a:t>Çoklu Programlama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Bellekte üç </a:t>
            </a:r>
            <a:r>
              <a:rPr lang="tr-TR" dirty="0"/>
              <a:t>işi olan bir çoklu programlama sistemi</a:t>
            </a:r>
            <a:r>
              <a:rPr lang="tr-TR" dirty="0" smtClean="0"/>
              <a:t>.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4725" y="2951652"/>
            <a:ext cx="4029075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0870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Kişisel Bilgisayarın Bazı Bileşenleri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192" y="1825625"/>
            <a:ext cx="8821615" cy="3958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200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İşlemciler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Bilgisayarın </a:t>
            </a:r>
            <a:r>
              <a:rPr lang="tr-TR" dirty="0"/>
              <a:t>en önemli bileşenidir ve tüm işlemleri yürütmek için kullanılır.</a:t>
            </a:r>
          </a:p>
          <a:p>
            <a:r>
              <a:rPr lang="tr-TR" dirty="0"/>
              <a:t>İşlemci, </a:t>
            </a:r>
            <a:endParaRPr lang="tr-TR" dirty="0" smtClean="0"/>
          </a:p>
          <a:p>
            <a:pPr lvl="1"/>
            <a:r>
              <a:rPr lang="tr-TR" dirty="0" smtClean="0"/>
              <a:t>bilgisayar </a:t>
            </a:r>
            <a:r>
              <a:rPr lang="tr-TR" dirty="0"/>
              <a:t>kodunu </a:t>
            </a:r>
            <a:r>
              <a:rPr lang="tr-TR" dirty="0" smtClean="0"/>
              <a:t>anlar</a:t>
            </a:r>
            <a:endParaRPr lang="tr-TR" dirty="0"/>
          </a:p>
          <a:p>
            <a:pPr lvl="1"/>
            <a:r>
              <a:rPr lang="tr-TR" dirty="0" smtClean="0"/>
              <a:t>kodu </a:t>
            </a:r>
            <a:r>
              <a:rPr lang="tr-TR" dirty="0"/>
              <a:t>yürütmek için gerekli olan işlemleri gerçekleştirir.</a:t>
            </a:r>
          </a:p>
          <a:p>
            <a:pPr lvl="1"/>
            <a:r>
              <a:rPr lang="tr-TR" dirty="0" smtClean="0"/>
              <a:t>çok </a:t>
            </a:r>
            <a:r>
              <a:rPr lang="tr-TR" dirty="0"/>
              <a:t>çekirdekli yapıda olabilir ve birden fazla işlemi aynı anda yürütebilir.</a:t>
            </a:r>
          </a:p>
          <a:p>
            <a:pPr lvl="1"/>
            <a:r>
              <a:rPr lang="tr-TR" dirty="0" smtClean="0"/>
              <a:t>hız</a:t>
            </a:r>
            <a:r>
              <a:rPr lang="tr-TR" dirty="0"/>
              <a:t>, çekirdek sayısı, </a:t>
            </a:r>
            <a:r>
              <a:rPr lang="tr-TR" dirty="0" smtClean="0"/>
              <a:t>önbellek </a:t>
            </a:r>
            <a:r>
              <a:rPr lang="tr-TR" dirty="0"/>
              <a:t>boyutu, veri yolu genişliği ve diğer özellikler açısından değişebilir</a:t>
            </a:r>
            <a:r>
              <a:rPr lang="tr-TR" dirty="0" smtClean="0"/>
              <a:t>.</a:t>
            </a:r>
            <a:endParaRPr lang="tr-TR" dirty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9179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İşlemciler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/>
              <a:t>(a) Üç aşamalı bir boru </a:t>
            </a:r>
            <a:r>
              <a:rPr lang="tr-TR" dirty="0" smtClean="0"/>
              <a:t>hattı (</a:t>
            </a:r>
            <a:r>
              <a:rPr lang="tr-TR" dirty="0" err="1" smtClean="0"/>
              <a:t>pipeline</a:t>
            </a:r>
            <a:r>
              <a:rPr lang="tr-TR" dirty="0" smtClean="0"/>
              <a:t>). </a:t>
            </a:r>
          </a:p>
          <a:p>
            <a:pPr marL="0" indent="0">
              <a:buNone/>
            </a:pPr>
            <a:r>
              <a:rPr lang="tr-TR" dirty="0" smtClean="0"/>
              <a:t>(</a:t>
            </a:r>
            <a:r>
              <a:rPr lang="tr-TR" dirty="0"/>
              <a:t>b) Bir </a:t>
            </a:r>
            <a:r>
              <a:rPr lang="tr-TR" dirty="0" err="1"/>
              <a:t>superscalar</a:t>
            </a:r>
            <a:r>
              <a:rPr lang="tr-TR" dirty="0"/>
              <a:t> CPU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5044" y="3545351"/>
            <a:ext cx="8096250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2207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Bellek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İşlemciler tarafından </a:t>
            </a:r>
            <a:r>
              <a:rPr lang="tr-TR" dirty="0"/>
              <a:t>okunabilecek ve yazılabilecek verileri </a:t>
            </a:r>
            <a:r>
              <a:rPr lang="tr-TR" dirty="0" smtClean="0"/>
              <a:t>geçici olarak saklamak </a:t>
            </a:r>
            <a:r>
              <a:rPr lang="tr-TR" dirty="0"/>
              <a:t>için </a:t>
            </a:r>
            <a:r>
              <a:rPr lang="tr-TR" dirty="0" smtClean="0"/>
              <a:t>kullanılan </a:t>
            </a:r>
            <a:r>
              <a:rPr lang="tr-TR" dirty="0"/>
              <a:t>bileşendir.</a:t>
            </a:r>
          </a:p>
          <a:p>
            <a:r>
              <a:rPr lang="tr-TR" dirty="0" smtClean="0"/>
              <a:t>RAM </a:t>
            </a:r>
            <a:r>
              <a:rPr lang="tr-TR" dirty="0"/>
              <a:t>(</a:t>
            </a:r>
            <a:r>
              <a:rPr lang="tr-TR" dirty="0" err="1"/>
              <a:t>Random</a:t>
            </a:r>
            <a:r>
              <a:rPr lang="tr-TR" dirty="0"/>
              <a:t> Access Memory) </a:t>
            </a:r>
            <a:r>
              <a:rPr lang="tr-TR" dirty="0" smtClean="0"/>
              <a:t>olarak da adlandırılır. </a:t>
            </a:r>
            <a:endParaRPr lang="tr-TR" dirty="0"/>
          </a:p>
          <a:p>
            <a:r>
              <a:rPr lang="tr-TR" dirty="0" smtClean="0"/>
              <a:t>Bellek </a:t>
            </a:r>
            <a:r>
              <a:rPr lang="tr-TR" dirty="0"/>
              <a:t>boyutu, bilgisayarın performansını ve kullanılabilirliğini etkiler.</a:t>
            </a:r>
          </a:p>
          <a:p>
            <a:r>
              <a:rPr lang="tr-TR" dirty="0"/>
              <a:t>Bellek, işlemler arasında verileri paylaşmayı ve hızlı erişimi sağlar.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5787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Bellek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/>
              <a:t>(a) Paylaşımlı L2 </a:t>
            </a:r>
            <a:r>
              <a:rPr lang="tr-TR" dirty="0" err="1"/>
              <a:t>önbellekli</a:t>
            </a:r>
            <a:r>
              <a:rPr lang="tr-TR" dirty="0"/>
              <a:t> bir dört çekirdekli </a:t>
            </a:r>
            <a:r>
              <a:rPr lang="tr-TR" dirty="0" err="1"/>
              <a:t>chip</a:t>
            </a:r>
            <a:r>
              <a:rPr lang="tr-TR" dirty="0"/>
              <a:t>.</a:t>
            </a:r>
          </a:p>
          <a:p>
            <a:pPr marL="0" indent="0">
              <a:buNone/>
            </a:pPr>
            <a:r>
              <a:rPr lang="tr-TR" dirty="0"/>
              <a:t>(b) Ayrı L2 </a:t>
            </a:r>
            <a:r>
              <a:rPr lang="tr-TR" dirty="0" err="1"/>
              <a:t>önbellekli</a:t>
            </a:r>
            <a:r>
              <a:rPr lang="tr-TR" dirty="0"/>
              <a:t> dört çekirdekli </a:t>
            </a:r>
            <a:r>
              <a:rPr lang="tr-TR" dirty="0" err="1"/>
              <a:t>chip</a:t>
            </a:r>
            <a:r>
              <a:rPr lang="tr-TR" dirty="0"/>
              <a:t>.</a:t>
            </a:r>
          </a:p>
          <a:p>
            <a:endParaRPr lang="tr-TR" dirty="0"/>
          </a:p>
          <a:p>
            <a:endParaRPr lang="tr-T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0979" y="2851297"/>
            <a:ext cx="6162822" cy="3973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638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Modern Bilgisayarın Bileşenleri: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Bir veya daha fazla işlemci</a:t>
            </a:r>
          </a:p>
          <a:p>
            <a:r>
              <a:rPr lang="tr-TR" dirty="0"/>
              <a:t>Ana bellek</a:t>
            </a:r>
          </a:p>
          <a:p>
            <a:r>
              <a:rPr lang="tr-TR" dirty="0"/>
              <a:t>Diskler</a:t>
            </a:r>
          </a:p>
          <a:p>
            <a:r>
              <a:rPr lang="tr-TR" dirty="0"/>
              <a:t>Yazıcılar</a:t>
            </a:r>
          </a:p>
          <a:p>
            <a:r>
              <a:rPr lang="tr-TR" dirty="0"/>
              <a:t>Klavye</a:t>
            </a:r>
          </a:p>
          <a:p>
            <a:r>
              <a:rPr lang="tr-TR" dirty="0"/>
              <a:t>Fare</a:t>
            </a:r>
          </a:p>
          <a:p>
            <a:r>
              <a:rPr lang="tr-TR" dirty="0"/>
              <a:t>Ekran</a:t>
            </a:r>
          </a:p>
          <a:p>
            <a:r>
              <a:rPr lang="tr-TR" dirty="0"/>
              <a:t>Ağ arayüzleri</a:t>
            </a:r>
          </a:p>
          <a:p>
            <a:r>
              <a:rPr lang="tr-TR" dirty="0"/>
              <a:t>G/Ç cihazları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8823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Bellek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/>
              <a:t>Tipik bir bellek hiyerarşisi. Numaralar çok yaklaşık tahminlerdir</a:t>
            </a:r>
            <a:r>
              <a:rPr lang="tr-TR" dirty="0" smtClean="0"/>
              <a:t>.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8894" y="3024554"/>
            <a:ext cx="9503694" cy="3481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344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Önbellekleme</a:t>
            </a:r>
            <a:r>
              <a:rPr lang="tr-TR" dirty="0"/>
              <a:t> sistemi sorunları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Yeni </a:t>
            </a:r>
            <a:r>
              <a:rPr lang="tr-TR" dirty="0"/>
              <a:t>bir </a:t>
            </a:r>
            <a:r>
              <a:rPr lang="tr-TR" dirty="0" smtClean="0"/>
              <a:t>öğe önbelleğe ne zaman yerleştirilmeli?</a:t>
            </a:r>
            <a:endParaRPr lang="tr-TR" dirty="0"/>
          </a:p>
          <a:p>
            <a:r>
              <a:rPr lang="tr-TR" dirty="0"/>
              <a:t>Yeni </a:t>
            </a:r>
            <a:r>
              <a:rPr lang="tr-TR" dirty="0" smtClean="0"/>
              <a:t>öğe </a:t>
            </a:r>
            <a:r>
              <a:rPr lang="tr-TR" dirty="0"/>
              <a:t>hangi önbellek satırına </a:t>
            </a:r>
            <a:r>
              <a:rPr lang="tr-TR" dirty="0" smtClean="0"/>
              <a:t>koyulmalı?</a:t>
            </a:r>
            <a:endParaRPr lang="tr-TR" dirty="0"/>
          </a:p>
          <a:p>
            <a:r>
              <a:rPr lang="tr-TR" dirty="0" smtClean="0"/>
              <a:t>Yer </a:t>
            </a:r>
            <a:r>
              <a:rPr lang="tr-TR" dirty="0"/>
              <a:t>açmak için önbellekten hangi </a:t>
            </a:r>
            <a:r>
              <a:rPr lang="tr-TR" dirty="0" smtClean="0"/>
              <a:t>öğe çıkarılmalı?</a:t>
            </a:r>
            <a:endParaRPr lang="tr-TR" dirty="0"/>
          </a:p>
          <a:p>
            <a:r>
              <a:rPr lang="tr-TR" dirty="0" smtClean="0"/>
              <a:t>Çıkarılan öğe bellekte nereye yerleştirilmeli?</a:t>
            </a:r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2171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Disk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Verileri </a:t>
            </a:r>
            <a:r>
              <a:rPr lang="tr-TR" dirty="0"/>
              <a:t>uzun vadeli </a:t>
            </a:r>
            <a:r>
              <a:rPr lang="tr-TR" dirty="0" smtClean="0"/>
              <a:t>saklamak </a:t>
            </a:r>
            <a:r>
              <a:rPr lang="tr-TR" dirty="0"/>
              <a:t>için </a:t>
            </a:r>
            <a:r>
              <a:rPr lang="tr-TR" dirty="0" smtClean="0"/>
              <a:t>kullanılan </a:t>
            </a:r>
            <a:r>
              <a:rPr lang="tr-TR" dirty="0"/>
              <a:t>cihazlardır.</a:t>
            </a:r>
          </a:p>
          <a:p>
            <a:r>
              <a:rPr lang="tr-TR" dirty="0" smtClean="0"/>
              <a:t>Okuma </a:t>
            </a:r>
            <a:r>
              <a:rPr lang="tr-TR" dirty="0"/>
              <a:t>ve yazma işlemleri için </a:t>
            </a:r>
            <a:r>
              <a:rPr lang="tr-TR" dirty="0" smtClean="0"/>
              <a:t>veriler disk </a:t>
            </a:r>
            <a:r>
              <a:rPr lang="tr-TR" dirty="0"/>
              <a:t>plakaları </a:t>
            </a:r>
            <a:r>
              <a:rPr lang="tr-TR" dirty="0" smtClean="0"/>
              <a:t>üzerinde saklanır</a:t>
            </a:r>
            <a:r>
              <a:rPr lang="tr-TR" dirty="0"/>
              <a:t>.</a:t>
            </a:r>
          </a:p>
          <a:p>
            <a:r>
              <a:rPr lang="tr-TR" dirty="0"/>
              <a:t>Disk sürücüleri, </a:t>
            </a:r>
            <a:r>
              <a:rPr lang="tr-TR" dirty="0" smtClean="0"/>
              <a:t>farklı boyutlarda </a:t>
            </a:r>
            <a:r>
              <a:rPr lang="tr-TR" dirty="0"/>
              <a:t>ve kapasitelerde olabilir.</a:t>
            </a:r>
          </a:p>
          <a:p>
            <a:r>
              <a:rPr lang="tr-TR" dirty="0"/>
              <a:t>Disk sürücüsü yapısı, disk plakası, okuyucu/yazıcı kafası, motor ve kontrol elemanlarından oluşur.</a:t>
            </a:r>
          </a:p>
          <a:p>
            <a:pPr lvl="1"/>
            <a:r>
              <a:rPr lang="tr-TR" dirty="0"/>
              <a:t>Disk plakası, verileri saklamak için kullanılan alandır.</a:t>
            </a:r>
          </a:p>
          <a:p>
            <a:pPr lvl="1"/>
            <a:r>
              <a:rPr lang="tr-TR" dirty="0"/>
              <a:t>Okuyucu/yazıcı kafası, verileri okuma ve yazma işlemleri için kullanılır.</a:t>
            </a:r>
          </a:p>
          <a:p>
            <a:pPr lvl="1"/>
            <a:r>
              <a:rPr lang="tr-TR" dirty="0"/>
              <a:t>Motor, disk plakasını döndürür ve okuyucu/yazıcı kafasını hareket ettirir.</a:t>
            </a:r>
          </a:p>
          <a:p>
            <a:pPr lvl="1"/>
            <a:r>
              <a:rPr lang="tr-TR" dirty="0"/>
              <a:t>Kontrol elemanları, disk sürücüsünün işlemlerini yönetir.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32325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Disk Sürücüsünün Yapısı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7162" y="1924099"/>
            <a:ext cx="6797675" cy="394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578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G/Ç Cihazları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Bilgisayarın </a:t>
            </a:r>
            <a:r>
              <a:rPr lang="tr-TR" dirty="0"/>
              <a:t>veri alma ve veri gönderme işlemlerini gerçekleştirmek için kullandığı cihazlardır.</a:t>
            </a:r>
          </a:p>
          <a:p>
            <a:r>
              <a:rPr lang="tr-TR" dirty="0" smtClean="0"/>
              <a:t>Dış </a:t>
            </a:r>
            <a:r>
              <a:rPr lang="tr-TR" dirty="0"/>
              <a:t>dünya </a:t>
            </a:r>
            <a:r>
              <a:rPr lang="tr-TR" dirty="0" smtClean="0"/>
              <a:t>ile bilgisayar arasındaki </a:t>
            </a:r>
            <a:r>
              <a:rPr lang="tr-TR" dirty="0"/>
              <a:t>veri transferini sağlar.</a:t>
            </a:r>
          </a:p>
          <a:p>
            <a:r>
              <a:rPr lang="tr-TR" dirty="0" smtClean="0"/>
              <a:t>Çeşitli </a:t>
            </a:r>
            <a:r>
              <a:rPr lang="tr-TR" dirty="0"/>
              <a:t>tipte olabilir: Klavye, fare, ekran, yazıcı, tarayıcı, ses kartı, kameralar, vb.</a:t>
            </a:r>
          </a:p>
          <a:p>
            <a:r>
              <a:rPr lang="tr-TR" dirty="0" smtClean="0"/>
              <a:t>İşletim </a:t>
            </a:r>
            <a:r>
              <a:rPr lang="tr-TR" dirty="0"/>
              <a:t>sistemi tarafından yönetilir ve kullanıcının cihazları kullanmasına izin verir.</a:t>
            </a:r>
          </a:p>
          <a:p>
            <a:r>
              <a:rPr lang="tr-TR" dirty="0" smtClean="0"/>
              <a:t>Bilgisayarın performansını ve kullanılabilirliğini etkiler.</a:t>
            </a:r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2022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G/Ç Cihazları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/>
              <a:t>G/Ç cihazını başlatma ve bir kesme alma adımları</a:t>
            </a:r>
          </a:p>
          <a:p>
            <a:endParaRPr lang="tr-T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7952" y="2447778"/>
            <a:ext cx="6223661" cy="3867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831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G/Ç Cihazları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Kesme </a:t>
            </a:r>
            <a:r>
              <a:rPr lang="tr-TR" dirty="0"/>
              <a:t>işleme, </a:t>
            </a:r>
            <a:endParaRPr lang="tr-TR" dirty="0" smtClean="0"/>
          </a:p>
          <a:p>
            <a:pPr lvl="1"/>
            <a:r>
              <a:rPr lang="tr-TR" dirty="0" smtClean="0"/>
              <a:t>kesmeyi alma</a:t>
            </a:r>
          </a:p>
          <a:p>
            <a:pPr lvl="1"/>
            <a:r>
              <a:rPr lang="tr-TR" dirty="0" smtClean="0"/>
              <a:t>kesme </a:t>
            </a:r>
            <a:r>
              <a:rPr lang="tr-TR" dirty="0"/>
              <a:t>işleyicisini </a:t>
            </a:r>
            <a:r>
              <a:rPr lang="tr-TR" dirty="0" smtClean="0"/>
              <a:t>çalıştırma</a:t>
            </a:r>
          </a:p>
          <a:p>
            <a:pPr lvl="1"/>
            <a:r>
              <a:rPr lang="tr-TR" dirty="0" smtClean="0"/>
              <a:t>kullanıcı </a:t>
            </a:r>
            <a:r>
              <a:rPr lang="tr-TR" dirty="0"/>
              <a:t>programına </a:t>
            </a:r>
            <a:r>
              <a:rPr lang="tr-TR" dirty="0" smtClean="0"/>
              <a:t>dönme</a:t>
            </a:r>
            <a:endParaRPr lang="tr-TR" dirty="0"/>
          </a:p>
          <a:p>
            <a:endParaRPr lang="tr-T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63"/>
          <a:stretch>
            <a:fillRect/>
          </a:stretch>
        </p:blipFill>
        <p:spPr bwMode="auto">
          <a:xfrm>
            <a:off x="6696222" y="1187638"/>
            <a:ext cx="3935560" cy="4988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551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Veriyolları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Veriyolları, </a:t>
            </a:r>
            <a:r>
              <a:rPr lang="tr-TR" dirty="0"/>
              <a:t>bilgisayar </a:t>
            </a:r>
            <a:r>
              <a:rPr lang="tr-TR" dirty="0" smtClean="0"/>
              <a:t>bileşenleri arasında veri </a:t>
            </a:r>
            <a:r>
              <a:rPr lang="tr-TR" dirty="0"/>
              <a:t>ve sinyallerin taşınması için kullanılan </a:t>
            </a:r>
            <a:r>
              <a:rPr lang="tr-TR" dirty="0" smtClean="0"/>
              <a:t>yapılardır. Örneğin</a:t>
            </a:r>
            <a:r>
              <a:rPr lang="tr-TR" dirty="0"/>
              <a:t>, işlemci, bellek, G/Ç cihazları arasında veri taşır.</a:t>
            </a:r>
          </a:p>
          <a:p>
            <a:r>
              <a:rPr lang="tr-TR" dirty="0" smtClean="0"/>
              <a:t>Genişliği </a:t>
            </a:r>
            <a:r>
              <a:rPr lang="tr-TR" dirty="0"/>
              <a:t>ve hızı açısından değişebilir. Örneğin, PCI, PCI-Express, USB gibi.</a:t>
            </a:r>
          </a:p>
          <a:p>
            <a:r>
              <a:rPr lang="tr-TR" dirty="0" smtClean="0"/>
              <a:t>Veri taşınma yönetiminden işletim </a:t>
            </a:r>
            <a:r>
              <a:rPr lang="tr-TR" dirty="0"/>
              <a:t>sistemi </a:t>
            </a:r>
            <a:r>
              <a:rPr lang="tr-TR" dirty="0" smtClean="0"/>
              <a:t>sorumludur.</a:t>
            </a:r>
            <a:endParaRPr lang="tr-TR" dirty="0"/>
          </a:p>
          <a:p>
            <a:r>
              <a:rPr lang="tr-TR" dirty="0" smtClean="0"/>
              <a:t>Bilgisayarın </a:t>
            </a:r>
            <a:r>
              <a:rPr lang="tr-TR" dirty="0"/>
              <a:t>performansını ve kullanılabilirliğini etkiler.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2165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X86 Sistem Yapısı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0327" y="1825625"/>
            <a:ext cx="6117900" cy="418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041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İşletim Sistemi Çeşitleri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err="1" smtClean="0"/>
              <a:t>Anaçatı</a:t>
            </a:r>
            <a:r>
              <a:rPr lang="tr-TR" dirty="0" smtClean="0"/>
              <a:t> (</a:t>
            </a:r>
            <a:r>
              <a:rPr lang="tr-TR" dirty="0" err="1" smtClean="0"/>
              <a:t>mainframe</a:t>
            </a:r>
            <a:r>
              <a:rPr lang="tr-TR" dirty="0" smtClean="0"/>
              <a:t>)</a:t>
            </a:r>
          </a:p>
          <a:p>
            <a:r>
              <a:rPr lang="tr-TR" dirty="0" smtClean="0"/>
              <a:t>Sunucu (server)</a:t>
            </a:r>
          </a:p>
          <a:p>
            <a:r>
              <a:rPr lang="tr-TR" dirty="0" err="1" smtClean="0"/>
              <a:t>Çokişlemcili</a:t>
            </a:r>
            <a:r>
              <a:rPr lang="tr-TR" dirty="0" smtClean="0"/>
              <a:t> (</a:t>
            </a:r>
            <a:r>
              <a:rPr lang="tr-TR" dirty="0" err="1" smtClean="0"/>
              <a:t>multiprocessor</a:t>
            </a:r>
            <a:r>
              <a:rPr lang="tr-TR" dirty="0" smtClean="0"/>
              <a:t>)</a:t>
            </a:r>
          </a:p>
          <a:p>
            <a:r>
              <a:rPr lang="tr-TR" dirty="0" smtClean="0"/>
              <a:t>Kişisel (</a:t>
            </a:r>
            <a:r>
              <a:rPr lang="tr-TR" dirty="0" err="1" smtClean="0"/>
              <a:t>personal</a:t>
            </a:r>
            <a:r>
              <a:rPr lang="tr-TR" dirty="0" smtClean="0"/>
              <a:t>)</a:t>
            </a:r>
          </a:p>
          <a:p>
            <a:r>
              <a:rPr lang="tr-TR" dirty="0" smtClean="0"/>
              <a:t>Mobil (</a:t>
            </a:r>
            <a:r>
              <a:rPr lang="tr-TR" dirty="0" err="1" smtClean="0"/>
              <a:t>handheld</a:t>
            </a:r>
            <a:r>
              <a:rPr lang="tr-TR" dirty="0" smtClean="0"/>
              <a:t>)</a:t>
            </a:r>
          </a:p>
          <a:p>
            <a:r>
              <a:rPr lang="tr-TR" dirty="0" smtClean="0"/>
              <a:t>Gömülü (</a:t>
            </a:r>
            <a:r>
              <a:rPr lang="tr-TR" dirty="0" err="1" smtClean="0"/>
              <a:t>embedded</a:t>
            </a:r>
            <a:r>
              <a:rPr lang="tr-TR" dirty="0" smtClean="0"/>
              <a:t>)</a:t>
            </a:r>
          </a:p>
          <a:p>
            <a:r>
              <a:rPr lang="tr-TR" dirty="0" smtClean="0"/>
              <a:t>Algılayıcı düğüm (sensor </a:t>
            </a:r>
            <a:r>
              <a:rPr lang="tr-TR" dirty="0" err="1" smtClean="0"/>
              <a:t>node</a:t>
            </a:r>
            <a:r>
              <a:rPr lang="tr-TR" dirty="0" smtClean="0"/>
              <a:t>)</a:t>
            </a:r>
          </a:p>
          <a:p>
            <a:r>
              <a:rPr lang="tr-TR" dirty="0" smtClean="0"/>
              <a:t>Gerçek zamanlı (</a:t>
            </a:r>
            <a:r>
              <a:rPr lang="tr-TR" dirty="0" err="1" smtClean="0"/>
              <a:t>real</a:t>
            </a:r>
            <a:r>
              <a:rPr lang="tr-TR" dirty="0" smtClean="0"/>
              <a:t>-time)</a:t>
            </a:r>
          </a:p>
          <a:p>
            <a:r>
              <a:rPr lang="tr-TR" dirty="0" smtClean="0"/>
              <a:t>Akıllı kart (</a:t>
            </a:r>
            <a:r>
              <a:rPr lang="tr-TR" dirty="0" err="1" smtClean="0"/>
              <a:t>smart</a:t>
            </a:r>
            <a:r>
              <a:rPr lang="tr-TR" dirty="0" smtClean="0"/>
              <a:t> </a:t>
            </a:r>
            <a:r>
              <a:rPr lang="tr-TR" dirty="0" err="1" smtClean="0"/>
              <a:t>card</a:t>
            </a:r>
            <a:r>
              <a:rPr lang="tr-TR" dirty="0" smtClean="0"/>
              <a:t>)</a:t>
            </a:r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0349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İşletim Sistemi Nerede Yer Alır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Bilgisayar </a:t>
            </a:r>
            <a:r>
              <a:rPr lang="tr-TR" dirty="0"/>
              <a:t>donanımı ve yazılım arasında bir </a:t>
            </a:r>
            <a:r>
              <a:rPr lang="tr-TR" dirty="0" err="1"/>
              <a:t>arayüzdür</a:t>
            </a:r>
            <a:r>
              <a:rPr lang="tr-TR" dirty="0"/>
              <a:t>.</a:t>
            </a:r>
          </a:p>
          <a:p>
            <a:r>
              <a:rPr lang="tr-TR" dirty="0"/>
              <a:t>Donanım, fiziksel olarak mevcut olan bileşenleri (örneğin CPU, RAM, diskler) temsil eder.</a:t>
            </a:r>
          </a:p>
          <a:p>
            <a:r>
              <a:rPr lang="tr-TR" dirty="0"/>
              <a:t>Yazılım ise, bilgisayarın yapabileceği işlemleri yürütmek için yazılmış kodları içerir.</a:t>
            </a:r>
          </a:p>
          <a:p>
            <a:r>
              <a:rPr lang="tr-TR" dirty="0" smtClean="0"/>
              <a:t>Donanımın </a:t>
            </a:r>
            <a:r>
              <a:rPr lang="tr-TR" dirty="0"/>
              <a:t>yazılım tarafından nasıl kullanılacağını yönetir.</a:t>
            </a:r>
          </a:p>
          <a:p>
            <a:r>
              <a:rPr lang="tr-TR" dirty="0" smtClean="0"/>
              <a:t>İşletim </a:t>
            </a:r>
            <a:r>
              <a:rPr lang="tr-TR" dirty="0"/>
              <a:t>sistemi, yazılımın donanımı kullanmasını kontrol ederken, aynı zamanda donanımın kullanımını optimize eder ve sistemin güvenliğini sağlar.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5496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Süreçler 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İşletim </a:t>
            </a:r>
            <a:r>
              <a:rPr lang="tr-TR" dirty="0"/>
              <a:t>sistemi tarafından yürütülen </a:t>
            </a:r>
            <a:r>
              <a:rPr lang="tr-TR" dirty="0" smtClean="0"/>
              <a:t>programlardır, işletim </a:t>
            </a:r>
            <a:r>
              <a:rPr lang="tr-TR" dirty="0"/>
              <a:t>sistemi tarafından </a:t>
            </a:r>
            <a:r>
              <a:rPr lang="tr-TR" dirty="0" smtClean="0"/>
              <a:t>yönetilir. </a:t>
            </a:r>
          </a:p>
          <a:p>
            <a:r>
              <a:rPr lang="tr-TR" dirty="0" smtClean="0"/>
              <a:t>Bir programın çalıştırılabilmesi için gerekli tüm bilgiyi tutan konteyner olarak düşünülebilir. </a:t>
            </a:r>
          </a:p>
          <a:p>
            <a:r>
              <a:rPr lang="tr-TR" dirty="0" smtClean="0"/>
              <a:t>İşletim sistemi tarafından atanmış kaynaklar </a:t>
            </a:r>
            <a:r>
              <a:rPr lang="tr-TR" dirty="0"/>
              <a:t>(örneğin bellek, CPU) </a:t>
            </a:r>
            <a:r>
              <a:rPr lang="tr-TR" dirty="0" smtClean="0"/>
              <a:t>ile ilişkilidir.</a:t>
            </a:r>
            <a:endParaRPr lang="tr-TR" dirty="0"/>
          </a:p>
          <a:p>
            <a:r>
              <a:rPr lang="tr-TR" dirty="0" smtClean="0"/>
              <a:t>Bellekte </a:t>
            </a:r>
            <a:r>
              <a:rPr lang="tr-TR" dirty="0"/>
              <a:t>saklanır ve </a:t>
            </a:r>
            <a:r>
              <a:rPr lang="tr-TR" dirty="0" smtClean="0"/>
              <a:t>yürütülürler. </a:t>
            </a:r>
            <a:r>
              <a:rPr lang="tr-TR" dirty="0"/>
              <a:t>Adres uzayı ile ilişkilidir</a:t>
            </a:r>
            <a:r>
              <a:rPr lang="tr-TR" dirty="0" smtClean="0"/>
              <a:t>.</a:t>
            </a:r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2955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Süreçler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 smtClean="0"/>
              <a:t>Süreç ağacı. A süreci, B ve C olmak üzere 2 çocuk süreç başlatır. B süreci D, E ve F olmak üzere 3 çocuk süreç başlatır. </a:t>
            </a:r>
            <a:endParaRPr lang="en-US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0122" y="2676158"/>
            <a:ext cx="4732998" cy="3723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436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Dosyalar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Veri </a:t>
            </a:r>
            <a:r>
              <a:rPr lang="tr-TR" dirty="0"/>
              <a:t>depolama birimleridir.</a:t>
            </a:r>
          </a:p>
          <a:p>
            <a:r>
              <a:rPr lang="tr-TR" dirty="0"/>
              <a:t>Dosyalar, veri, metin, resim, video, ses ve diğer türlerde olabilir.</a:t>
            </a:r>
          </a:p>
          <a:p>
            <a:r>
              <a:rPr lang="tr-TR" dirty="0" smtClean="0"/>
              <a:t>İşletim </a:t>
            </a:r>
            <a:r>
              <a:rPr lang="tr-TR" dirty="0"/>
              <a:t>sistemi tarafından yönetilir ve veri depolama işlemleri gerçekleştirilir.</a:t>
            </a:r>
          </a:p>
          <a:p>
            <a:r>
              <a:rPr lang="tr-TR" dirty="0" smtClean="0"/>
              <a:t>İşletim </a:t>
            </a:r>
            <a:r>
              <a:rPr lang="tr-TR" dirty="0"/>
              <a:t>sistemi tarafından belirlenen dizin yapısına göre saklanır.</a:t>
            </a:r>
          </a:p>
          <a:p>
            <a:r>
              <a:rPr lang="tr-TR" dirty="0" smtClean="0"/>
              <a:t>Kullanıcılar </a:t>
            </a:r>
            <a:r>
              <a:rPr lang="tr-TR" dirty="0"/>
              <a:t>tarafından </a:t>
            </a:r>
            <a:r>
              <a:rPr lang="tr-TR" dirty="0" smtClean="0"/>
              <a:t>erişilebilir, okunabilir</a:t>
            </a:r>
            <a:r>
              <a:rPr lang="tr-TR" dirty="0"/>
              <a:t>, yazılabilir veya silinebilir.</a:t>
            </a:r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2581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Dosyalar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Örnek dosya sistemi.</a:t>
            </a:r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0001" y="1690688"/>
            <a:ext cx="7043800" cy="481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188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Dosyalar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pPr marL="514350" indent="-514350">
              <a:buAutoNum type="alphaLcParenBoth"/>
            </a:pPr>
            <a:r>
              <a:rPr lang="tr-TR" dirty="0" smtClean="0"/>
              <a:t>Bağlamadan (</a:t>
            </a:r>
            <a:r>
              <a:rPr lang="tr-TR" dirty="0" err="1" smtClean="0"/>
              <a:t>mount</a:t>
            </a:r>
            <a:r>
              <a:rPr lang="tr-TR" dirty="0" smtClean="0"/>
              <a:t>) önce</a:t>
            </a:r>
            <a:r>
              <a:rPr lang="tr-TR" dirty="0"/>
              <a:t>, CD-ROM'daki dosyalara erişilemez. </a:t>
            </a:r>
            <a:endParaRPr lang="tr-TR" dirty="0" smtClean="0"/>
          </a:p>
          <a:p>
            <a:pPr marL="514350" indent="-514350">
              <a:buAutoNum type="alphaLcParenBoth"/>
            </a:pPr>
            <a:r>
              <a:rPr lang="tr-TR" dirty="0" smtClean="0"/>
              <a:t>Bağlandıktan </a:t>
            </a:r>
            <a:r>
              <a:rPr lang="tr-TR" dirty="0"/>
              <a:t>sonra, dosya hiyerarşisinin bir parçasıdırlar.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844" y="3080825"/>
            <a:ext cx="9128956" cy="342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294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Dosyalar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2 süreç boru (</a:t>
            </a:r>
            <a:r>
              <a:rPr lang="tr-TR" dirty="0" err="1" smtClean="0"/>
              <a:t>pipe</a:t>
            </a:r>
            <a:r>
              <a:rPr lang="tr-TR" dirty="0" smtClean="0"/>
              <a:t>) ile bağlanmış</a:t>
            </a:r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7250" y="3231845"/>
            <a:ext cx="4915755" cy="20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3457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Sistem Çağrıları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Sistem </a:t>
            </a:r>
            <a:r>
              <a:rPr lang="tr-TR" dirty="0"/>
              <a:t>çağrıları, işletim sistemi tarafından sağlanan hizmetlere erişmek için kullanılır. Örneğin, dosya işlemleri, bellek yönetimi, zaman hizmetleri, vb.</a:t>
            </a:r>
          </a:p>
          <a:p>
            <a:r>
              <a:rPr lang="tr-TR" dirty="0" smtClean="0"/>
              <a:t>İşletim </a:t>
            </a:r>
            <a:r>
              <a:rPr lang="tr-TR" dirty="0"/>
              <a:t>sistemi tarafından tanımlanmış bir </a:t>
            </a:r>
            <a:r>
              <a:rPr lang="tr-TR" dirty="0" err="1"/>
              <a:t>arayüze</a:t>
            </a:r>
            <a:r>
              <a:rPr lang="tr-TR" dirty="0"/>
              <a:t> göre gerçekleştirilir.</a:t>
            </a:r>
          </a:p>
          <a:p>
            <a:r>
              <a:rPr lang="tr-TR" dirty="0"/>
              <a:t>Sistem çağrıları, uygulama programları tarafından kullanılır ve işletim sistemi tarafından yürütülür.</a:t>
            </a:r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7197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Sistem Çağrıları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read(</a:t>
            </a:r>
            <a:r>
              <a:rPr lang="en-US" dirty="0" err="1" smtClean="0"/>
              <a:t>fd</a:t>
            </a:r>
            <a:r>
              <a:rPr lang="en-US" dirty="0"/>
              <a:t>, buffer, </a:t>
            </a:r>
            <a:r>
              <a:rPr lang="en-US" dirty="0" err="1"/>
              <a:t>nbytes</a:t>
            </a:r>
            <a:r>
              <a:rPr lang="en-US" dirty="0" smtClean="0"/>
              <a:t>)</a:t>
            </a:r>
            <a:r>
              <a:rPr lang="tr-TR" dirty="0" smtClean="0"/>
              <a:t> sistem </a:t>
            </a:r>
          </a:p>
          <a:p>
            <a:pPr marL="0" indent="0">
              <a:buNone/>
            </a:pPr>
            <a:r>
              <a:rPr lang="tr-TR" dirty="0" smtClean="0"/>
              <a:t>çağrısının adım adım gösterimi</a:t>
            </a:r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4887" y="1690688"/>
            <a:ext cx="6032900" cy="481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53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Sistem Çağrıları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/>
              <a:t>Başlıca POSIX sistem </a:t>
            </a:r>
            <a:r>
              <a:rPr lang="tr-TR" dirty="0" smtClean="0"/>
              <a:t>çağrıları. Hata durumunda -1 döner. </a:t>
            </a:r>
          </a:p>
          <a:p>
            <a:pPr marL="0" indent="0">
              <a:buNone/>
            </a:pPr>
            <a:r>
              <a:rPr lang="tr-TR" dirty="0" smtClean="0"/>
              <a:t>pid: işlem kimliği. </a:t>
            </a:r>
          </a:p>
          <a:p>
            <a:pPr marL="0" indent="0">
              <a:buNone/>
            </a:pPr>
            <a:r>
              <a:rPr lang="tr-TR" dirty="0" smtClean="0"/>
              <a:t>s: geri dönüş kodu</a:t>
            </a:r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0" y="3600000"/>
            <a:ext cx="10800000" cy="2735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070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Sistem Çağrıları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err="1" smtClean="0"/>
              <a:t>fd</a:t>
            </a:r>
            <a:r>
              <a:rPr lang="tr-TR" dirty="0"/>
              <a:t>: dosya tanıtıcı, </a:t>
            </a:r>
            <a:endParaRPr lang="tr-TR" dirty="0" smtClean="0"/>
          </a:p>
          <a:p>
            <a:r>
              <a:rPr lang="tr-TR" dirty="0" smtClean="0"/>
              <a:t>n</a:t>
            </a:r>
            <a:r>
              <a:rPr lang="tr-TR" dirty="0"/>
              <a:t>: bayt sayısı, </a:t>
            </a:r>
            <a:endParaRPr lang="tr-TR" dirty="0" smtClean="0"/>
          </a:p>
          <a:p>
            <a:r>
              <a:rPr lang="tr-TR" dirty="0" err="1" smtClean="0"/>
              <a:t>position</a:t>
            </a:r>
            <a:r>
              <a:rPr lang="tr-TR" dirty="0" smtClean="0"/>
              <a:t>: dosya içinde göreli konum (</a:t>
            </a:r>
            <a:r>
              <a:rPr lang="tr-TR" dirty="0" err="1" smtClean="0"/>
              <a:t>offset</a:t>
            </a:r>
            <a:r>
              <a:rPr lang="tr-TR" dirty="0" smtClean="0"/>
              <a:t>).</a:t>
            </a:r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0" y="3362171"/>
            <a:ext cx="10800000" cy="3292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453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İşletim Sistemi Nerede Yer Alır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/>
          <a:lstStyle/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6099" y="1831386"/>
            <a:ext cx="7083323" cy="4115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610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Sistem Çağrıları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0" y="3221575"/>
            <a:ext cx="10800000" cy="3380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534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Sistem Çağrıları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 err="1" smtClean="0"/>
              <a:t>seconds</a:t>
            </a:r>
            <a:r>
              <a:rPr lang="tr-TR" dirty="0" smtClean="0"/>
              <a:t>: geçen süre</a:t>
            </a:r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0" y="3629195"/>
            <a:ext cx="10800000" cy="2561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302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Süreç Yönetimi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0" y="1825625"/>
            <a:ext cx="10800000" cy="4640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389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Süreçlerin Bellek Yönetimi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Süreçler 3 kesime sahiptir. metin, veri, </a:t>
            </a:r>
            <a:r>
              <a:rPr lang="tr-TR" dirty="0" err="1" smtClean="0"/>
              <a:t>yığıt</a:t>
            </a:r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9025" y="2570187"/>
            <a:ext cx="3914775" cy="319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620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Dizin Yönetimi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pPr marL="514350" indent="-514350">
              <a:buAutoNum type="alphaLcParenBoth"/>
            </a:pPr>
            <a:r>
              <a:rPr lang="tr-TR" dirty="0" err="1" smtClean="0"/>
              <a:t>usr</a:t>
            </a:r>
            <a:r>
              <a:rPr lang="tr-TR" dirty="0" smtClean="0"/>
              <a:t>/</a:t>
            </a:r>
            <a:r>
              <a:rPr lang="tr-TR" dirty="0" err="1" smtClean="0"/>
              <a:t>jim</a:t>
            </a:r>
            <a:r>
              <a:rPr lang="tr-TR" dirty="0" smtClean="0"/>
              <a:t>/</a:t>
            </a:r>
            <a:r>
              <a:rPr lang="tr-TR" dirty="0" err="1" smtClean="0"/>
              <a:t>memo'yu</a:t>
            </a:r>
            <a:r>
              <a:rPr lang="tr-TR" dirty="0" smtClean="0"/>
              <a:t> </a:t>
            </a:r>
            <a:r>
              <a:rPr lang="tr-TR" dirty="0" err="1"/>
              <a:t>ast'nin</a:t>
            </a:r>
            <a:r>
              <a:rPr lang="tr-TR" dirty="0"/>
              <a:t> dizinine bağlamadan </a:t>
            </a:r>
            <a:r>
              <a:rPr lang="tr-TR" dirty="0" smtClean="0"/>
              <a:t>önce. </a:t>
            </a:r>
          </a:p>
          <a:p>
            <a:pPr marL="514350" indent="-514350">
              <a:buAutoNum type="alphaLcParenBoth"/>
            </a:pPr>
            <a:r>
              <a:rPr lang="tr-TR" dirty="0" smtClean="0"/>
              <a:t>bağlandıktan sonra.</a:t>
            </a:r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0" y="2878968"/>
            <a:ext cx="10440000" cy="3368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999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Dizin Yönetimi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pPr marL="514350" indent="-514350">
              <a:buAutoNum type="alphaLcParenBoth"/>
            </a:pPr>
            <a:r>
              <a:rPr lang="tr-TR" dirty="0" smtClean="0"/>
              <a:t>Bağlamadan önce dosya sistemi</a:t>
            </a:r>
          </a:p>
          <a:p>
            <a:pPr marL="514350" indent="-514350">
              <a:buAutoNum type="alphaLcParenBoth"/>
            </a:pPr>
            <a:r>
              <a:rPr lang="tr-TR" dirty="0" smtClean="0"/>
              <a:t>Bağlamadan sonra </a:t>
            </a:r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0" y="3164155"/>
            <a:ext cx="9720000" cy="3121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64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The</a:t>
            </a:r>
            <a:r>
              <a:rPr lang="tr-TR" dirty="0"/>
              <a:t> Windows Win32 API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0" y="1512888"/>
            <a:ext cx="10440000" cy="5066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7903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The</a:t>
            </a:r>
            <a:r>
              <a:rPr lang="tr-TR" dirty="0"/>
              <a:t> Windows Win32 API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0" r="1932"/>
          <a:stretch>
            <a:fillRect/>
          </a:stretch>
        </p:blipFill>
        <p:spPr bwMode="auto">
          <a:xfrm>
            <a:off x="748136" y="1511702"/>
            <a:ext cx="10080000" cy="5195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175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Monolitik</a:t>
            </a:r>
            <a:r>
              <a:rPr lang="tr-TR" dirty="0" smtClean="0"/>
              <a:t> Sistem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/>
              <a:t>İşletim sisteminin temel </a:t>
            </a:r>
            <a:r>
              <a:rPr lang="tr-TR" dirty="0" smtClean="0"/>
              <a:t>yapısı</a:t>
            </a:r>
          </a:p>
          <a:p>
            <a:endParaRPr lang="tr-TR" dirty="0" smtClean="0"/>
          </a:p>
          <a:p>
            <a:r>
              <a:rPr lang="tr-TR" dirty="0"/>
              <a:t>İstenen hizmet prosedürünü başlatan bir ana program</a:t>
            </a:r>
            <a:r>
              <a:rPr lang="tr-TR" dirty="0" smtClean="0"/>
              <a:t>.</a:t>
            </a:r>
          </a:p>
          <a:p>
            <a:r>
              <a:rPr lang="tr-TR" dirty="0" smtClean="0"/>
              <a:t>Sistem </a:t>
            </a:r>
            <a:r>
              <a:rPr lang="tr-TR" dirty="0"/>
              <a:t>çağrılarını gerçekleştiren bir dizi hizmet prosedürü</a:t>
            </a:r>
            <a:r>
              <a:rPr lang="tr-TR" dirty="0" smtClean="0"/>
              <a:t>.</a:t>
            </a:r>
          </a:p>
          <a:p>
            <a:r>
              <a:rPr lang="tr-TR" dirty="0" smtClean="0"/>
              <a:t>Hizmet </a:t>
            </a:r>
            <a:r>
              <a:rPr lang="tr-TR" dirty="0"/>
              <a:t>prosedürlerine yardımcı olan bir dizi yardımcı prosedür.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892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Monolitik</a:t>
            </a:r>
            <a:r>
              <a:rPr lang="tr-TR" dirty="0" smtClean="0"/>
              <a:t> Sistem Yapısı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257" y="1993509"/>
            <a:ext cx="8671486" cy="395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05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Genişletilmiş </a:t>
            </a:r>
            <a:r>
              <a:rPr lang="nn-NO" dirty="0" smtClean="0"/>
              <a:t>Makine Olarak</a:t>
            </a:r>
            <a:r>
              <a:rPr lang="tr-TR" dirty="0" smtClean="0"/>
              <a:t> </a:t>
            </a:r>
            <a:r>
              <a:rPr lang="nn-NO" dirty="0"/>
              <a:t>İşletim Sistemi 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Donanımın </a:t>
            </a:r>
            <a:r>
              <a:rPr lang="tr-TR" dirty="0"/>
              <a:t>üstüne inşa edilmiş bir yazılımdır.</a:t>
            </a:r>
          </a:p>
          <a:p>
            <a:r>
              <a:rPr lang="tr-TR" dirty="0" smtClean="0"/>
              <a:t>Bilgisayar </a:t>
            </a:r>
            <a:r>
              <a:rPr lang="tr-TR" dirty="0"/>
              <a:t>donanımını kullanmayı kolaylaştırır.</a:t>
            </a:r>
          </a:p>
          <a:p>
            <a:r>
              <a:rPr lang="tr-TR" dirty="0" smtClean="0"/>
              <a:t>Donanımın </a:t>
            </a:r>
            <a:r>
              <a:rPr lang="tr-TR" dirty="0"/>
              <a:t>özelliklerini ve yeteneklerini </a:t>
            </a:r>
            <a:r>
              <a:rPr lang="tr-TR" dirty="0" smtClean="0"/>
              <a:t>kullanılabilir </a:t>
            </a:r>
            <a:r>
              <a:rPr lang="tr-TR" dirty="0"/>
              <a:t>hale getirir.</a:t>
            </a:r>
          </a:p>
          <a:p>
            <a:r>
              <a:rPr lang="tr-TR" dirty="0" smtClean="0"/>
              <a:t>Donanımın </a:t>
            </a:r>
            <a:r>
              <a:rPr lang="tr-TR" dirty="0"/>
              <a:t>özelliklerini gizler ve </a:t>
            </a:r>
            <a:r>
              <a:rPr lang="tr-TR" dirty="0" smtClean="0"/>
              <a:t>direk </a:t>
            </a:r>
            <a:r>
              <a:rPr lang="tr-TR" dirty="0"/>
              <a:t>kullanmasını </a:t>
            </a:r>
            <a:r>
              <a:rPr lang="tr-TR" dirty="0" smtClean="0"/>
              <a:t>engeller.</a:t>
            </a:r>
          </a:p>
          <a:p>
            <a:r>
              <a:rPr lang="tr-TR" dirty="0" smtClean="0"/>
              <a:t>İşletim </a:t>
            </a:r>
            <a:r>
              <a:rPr lang="tr-TR" dirty="0"/>
              <a:t>sistemi </a:t>
            </a:r>
            <a:r>
              <a:rPr lang="tr-TR" dirty="0" err="1"/>
              <a:t>arayüzünü</a:t>
            </a:r>
            <a:r>
              <a:rPr lang="tr-TR" dirty="0"/>
              <a:t> kullanmak daha kolaydır</a:t>
            </a:r>
            <a:r>
              <a:rPr lang="tr-TR" dirty="0" smtClean="0"/>
              <a:t>.</a:t>
            </a:r>
          </a:p>
          <a:p>
            <a:r>
              <a:rPr lang="tr-TR" dirty="0"/>
              <a:t>İşletim sistemleri çirkin donanımları güzel soyutlamalara dönüştürür.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5997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Katmanlı Sistem Yapısı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3680" y="2141904"/>
            <a:ext cx="8404640" cy="3817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99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Mikrokernel</a:t>
            </a:r>
            <a:r>
              <a:rPr lang="tr-TR" dirty="0"/>
              <a:t> </a:t>
            </a:r>
            <a:r>
              <a:rPr lang="tr-TR" dirty="0" smtClean="0"/>
              <a:t>Sistem Yapısı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2349" y="1825625"/>
            <a:ext cx="7947302" cy="4109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718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İstemci Sunucu Modeli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0" y="2650662"/>
            <a:ext cx="10080000" cy="3039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3779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Sanal Makine Yapısı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0" y="2703131"/>
            <a:ext cx="9720000" cy="2671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97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Sanal Makine Yapısı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/>
              <a:t>(a) Tip 1 </a:t>
            </a:r>
            <a:r>
              <a:rPr lang="tr-TR" dirty="0" err="1"/>
              <a:t>hipervizör</a:t>
            </a:r>
            <a:r>
              <a:rPr lang="tr-TR" dirty="0"/>
              <a:t>. (b) </a:t>
            </a:r>
            <a:r>
              <a:rPr lang="tr-TR" dirty="0" smtClean="0"/>
              <a:t>Yalın tip </a:t>
            </a:r>
            <a:r>
              <a:rPr lang="tr-TR" dirty="0"/>
              <a:t>2 </a:t>
            </a:r>
            <a:r>
              <a:rPr lang="tr-TR" dirty="0" err="1"/>
              <a:t>hipervizör</a:t>
            </a:r>
            <a:r>
              <a:rPr lang="tr-TR" dirty="0"/>
              <a:t>. (c) Pratik </a:t>
            </a:r>
            <a:r>
              <a:rPr lang="tr-TR" dirty="0" smtClean="0"/>
              <a:t>tip </a:t>
            </a:r>
            <a:r>
              <a:rPr lang="tr-TR" dirty="0"/>
              <a:t>2 </a:t>
            </a:r>
            <a:r>
              <a:rPr lang="tr-TR" dirty="0" err="1"/>
              <a:t>hipervizör</a:t>
            </a:r>
            <a:r>
              <a:rPr lang="tr-TR" dirty="0"/>
              <a:t>.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999" y="3103441"/>
            <a:ext cx="10080000" cy="321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942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Çalıştırılabilir Dosya Oluşturma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1312" y="1690688"/>
            <a:ext cx="4074177" cy="481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105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Metrik ve Birimleri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0" y="2368965"/>
            <a:ext cx="10080000" cy="317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58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pPr marL="0" indent="0" algn="ctr">
              <a:buNone/>
            </a:pPr>
            <a:r>
              <a:rPr lang="tr-TR" dirty="0" smtClean="0"/>
              <a:t>SON</a:t>
            </a:r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2459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Genişletilmiş </a:t>
            </a:r>
            <a:r>
              <a:rPr lang="nn-NO" dirty="0" smtClean="0"/>
              <a:t>Makine </a:t>
            </a:r>
            <a:r>
              <a:rPr lang="nn-NO" dirty="0"/>
              <a:t>Olarak</a:t>
            </a:r>
            <a:r>
              <a:rPr lang="tr-TR" dirty="0"/>
              <a:t> </a:t>
            </a:r>
            <a:r>
              <a:rPr lang="nn-NO" dirty="0"/>
              <a:t>İşletim Sistemi 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283509"/>
            <a:ext cx="5334000" cy="321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354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Kaynak Yöneticisi </a:t>
            </a:r>
            <a:r>
              <a:rPr lang="tr-TR" dirty="0"/>
              <a:t>Olarak </a:t>
            </a:r>
            <a:r>
              <a:rPr lang="tr-TR" dirty="0" smtClean="0"/>
              <a:t>İşletim </a:t>
            </a:r>
            <a:r>
              <a:rPr lang="tr-TR" dirty="0"/>
              <a:t>Sistemi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İşletim sistemi, bilgisayar donanımının kaynaklarını etkili bir şekilde </a:t>
            </a:r>
            <a:r>
              <a:rPr lang="tr-TR" dirty="0" smtClean="0"/>
              <a:t>yönetir. Kaynak </a:t>
            </a:r>
            <a:r>
              <a:rPr lang="tr-TR" dirty="0"/>
              <a:t>kullanımını optimize </a:t>
            </a:r>
            <a:r>
              <a:rPr lang="tr-TR" dirty="0" smtClean="0"/>
              <a:t>eder. Kaynakların </a:t>
            </a:r>
            <a:r>
              <a:rPr lang="tr-TR" dirty="0"/>
              <a:t>uygulamalar arasında adil bir şekilde dağıtımını </a:t>
            </a:r>
            <a:r>
              <a:rPr lang="tr-TR" dirty="0" smtClean="0"/>
              <a:t>sağlar.</a:t>
            </a:r>
            <a:endParaRPr lang="tr-TR" dirty="0"/>
          </a:p>
          <a:p>
            <a:r>
              <a:rPr lang="tr-TR" dirty="0"/>
              <a:t>Üstten aşağıya bakış açısı:</a:t>
            </a:r>
          </a:p>
          <a:p>
            <a:pPr lvl="1"/>
            <a:r>
              <a:rPr lang="tr-TR" dirty="0"/>
              <a:t>Uygulama programları için soyutlamalar sağlar</a:t>
            </a:r>
          </a:p>
          <a:p>
            <a:r>
              <a:rPr lang="tr-TR" dirty="0"/>
              <a:t>Aşağıdan yukarıya bakış açısı:</a:t>
            </a:r>
          </a:p>
          <a:p>
            <a:pPr lvl="1"/>
            <a:r>
              <a:rPr lang="tr-TR" dirty="0"/>
              <a:t>Karmaşık sistemin parçalarını yönetir</a:t>
            </a:r>
          </a:p>
          <a:p>
            <a:r>
              <a:rPr lang="tr-TR" dirty="0"/>
              <a:t>Alternatif bakış açısı:</a:t>
            </a:r>
          </a:p>
          <a:p>
            <a:pPr lvl="1"/>
            <a:r>
              <a:rPr lang="tr-TR" dirty="0"/>
              <a:t>Kaynakların düzenli ve kontrollü dağıtımını </a:t>
            </a:r>
            <a:r>
              <a:rPr lang="tr-TR" dirty="0" smtClean="0"/>
              <a:t>sağlar.</a:t>
            </a:r>
            <a:endParaRPr lang="tr-TR" dirty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6201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İşletim Sistemlerinin Tarihi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İlk jenerasyon (1945-55) </a:t>
            </a:r>
            <a:endParaRPr lang="tr-TR" dirty="0" smtClean="0"/>
          </a:p>
          <a:p>
            <a:pPr lvl="1"/>
            <a:r>
              <a:rPr lang="tr-TR" dirty="0" smtClean="0"/>
              <a:t>vakum </a:t>
            </a:r>
            <a:r>
              <a:rPr lang="tr-TR" dirty="0"/>
              <a:t>tüpleri</a:t>
            </a:r>
          </a:p>
          <a:p>
            <a:r>
              <a:rPr lang="tr-TR" dirty="0" smtClean="0"/>
              <a:t>İkinci </a:t>
            </a:r>
            <a:r>
              <a:rPr lang="tr-TR" dirty="0"/>
              <a:t>jenerasyon (1955-65) </a:t>
            </a:r>
            <a:endParaRPr lang="tr-TR" dirty="0" smtClean="0"/>
          </a:p>
          <a:p>
            <a:pPr lvl="1"/>
            <a:r>
              <a:rPr lang="tr-TR" dirty="0" err="1" smtClean="0"/>
              <a:t>transistörler</a:t>
            </a:r>
            <a:r>
              <a:rPr lang="tr-TR" dirty="0" smtClean="0"/>
              <a:t> </a:t>
            </a:r>
            <a:r>
              <a:rPr lang="tr-TR" dirty="0"/>
              <a:t>ve </a:t>
            </a:r>
            <a:r>
              <a:rPr lang="tr-TR" dirty="0" err="1"/>
              <a:t>batch</a:t>
            </a:r>
            <a:r>
              <a:rPr lang="tr-TR" dirty="0"/>
              <a:t> sistemleri</a:t>
            </a:r>
          </a:p>
          <a:p>
            <a:r>
              <a:rPr lang="tr-TR" dirty="0" smtClean="0"/>
              <a:t>Üçüncü </a:t>
            </a:r>
            <a:r>
              <a:rPr lang="tr-TR" dirty="0"/>
              <a:t>jenerasyon (1965-1980) </a:t>
            </a:r>
            <a:endParaRPr lang="tr-TR" dirty="0" smtClean="0"/>
          </a:p>
          <a:p>
            <a:pPr lvl="1"/>
            <a:r>
              <a:rPr lang="tr-TR" dirty="0" err="1" smtClean="0"/>
              <a:t>IC'ler</a:t>
            </a:r>
            <a:r>
              <a:rPr lang="tr-TR" dirty="0" smtClean="0"/>
              <a:t> </a:t>
            </a:r>
            <a:r>
              <a:rPr lang="tr-TR" dirty="0"/>
              <a:t>ve çoklu programlama</a:t>
            </a:r>
          </a:p>
          <a:p>
            <a:r>
              <a:rPr lang="tr-TR" dirty="0" smtClean="0"/>
              <a:t>Dördüncü </a:t>
            </a:r>
            <a:r>
              <a:rPr lang="tr-TR" dirty="0"/>
              <a:t>jenerasyon (1980-günümüz) </a:t>
            </a:r>
            <a:endParaRPr lang="tr-TR" dirty="0" smtClean="0"/>
          </a:p>
          <a:p>
            <a:pPr lvl="1"/>
            <a:r>
              <a:rPr lang="tr-TR" dirty="0" smtClean="0"/>
              <a:t>kişisel </a:t>
            </a:r>
            <a:r>
              <a:rPr lang="tr-TR" dirty="0"/>
              <a:t>bilgisayarlar</a:t>
            </a:r>
          </a:p>
          <a:p>
            <a:r>
              <a:rPr lang="tr-TR" dirty="0" smtClean="0"/>
              <a:t>Beşinci </a:t>
            </a:r>
            <a:r>
              <a:rPr lang="tr-TR" dirty="0"/>
              <a:t>jenerasyon (1990-günümüz) </a:t>
            </a:r>
            <a:endParaRPr lang="tr-TR" dirty="0" smtClean="0"/>
          </a:p>
          <a:p>
            <a:pPr lvl="1"/>
            <a:r>
              <a:rPr lang="tr-TR" dirty="0" smtClean="0"/>
              <a:t>mobil </a:t>
            </a:r>
            <a:r>
              <a:rPr lang="tr-TR" dirty="0"/>
              <a:t>bilgisayarlar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4195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Transistörler</a:t>
            </a:r>
            <a:r>
              <a:rPr lang="tr-TR" dirty="0"/>
              <a:t> ve </a:t>
            </a:r>
            <a:r>
              <a:rPr lang="tr-TR" dirty="0" err="1"/>
              <a:t>Batch</a:t>
            </a:r>
            <a:r>
              <a:rPr lang="tr-TR" dirty="0"/>
              <a:t> Sistemleri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err="1" smtClean="0"/>
              <a:t>Transistörlerin</a:t>
            </a:r>
            <a:r>
              <a:rPr lang="tr-TR" dirty="0" smtClean="0"/>
              <a:t> </a:t>
            </a:r>
            <a:r>
              <a:rPr lang="tr-TR" dirty="0"/>
              <a:t>icadı ile birlikte </a:t>
            </a:r>
            <a:r>
              <a:rPr lang="tr-TR" dirty="0" smtClean="0"/>
              <a:t>ikinci </a:t>
            </a:r>
            <a:r>
              <a:rPr lang="tr-TR" dirty="0"/>
              <a:t>jenerasyon işletim sistemleri </a:t>
            </a:r>
            <a:r>
              <a:rPr lang="tr-TR" dirty="0" smtClean="0"/>
              <a:t>ortaya </a:t>
            </a:r>
            <a:r>
              <a:rPr lang="tr-TR" dirty="0"/>
              <a:t>çıktı</a:t>
            </a:r>
            <a:r>
              <a:rPr lang="tr-TR" dirty="0" smtClean="0"/>
              <a:t>. </a:t>
            </a:r>
            <a:r>
              <a:rPr lang="tr-TR" dirty="0" err="1" smtClean="0"/>
              <a:t>Transistörler</a:t>
            </a:r>
            <a:r>
              <a:rPr lang="tr-TR" dirty="0"/>
              <a:t>, vakum tüplerin </a:t>
            </a:r>
            <a:r>
              <a:rPr lang="tr-TR" dirty="0" smtClean="0"/>
              <a:t>yerini aldılar</a:t>
            </a:r>
          </a:p>
          <a:p>
            <a:pPr lvl="1"/>
            <a:r>
              <a:rPr lang="tr-TR" dirty="0" smtClean="0"/>
              <a:t>daha </a:t>
            </a:r>
            <a:r>
              <a:rPr lang="tr-TR" dirty="0"/>
              <a:t>küçük, daha güvenilir ve daha enerji </a:t>
            </a:r>
            <a:r>
              <a:rPr lang="tr-TR" dirty="0" smtClean="0"/>
              <a:t>verimli</a:t>
            </a:r>
            <a:endParaRPr lang="tr-TR" dirty="0"/>
          </a:p>
          <a:p>
            <a:r>
              <a:rPr lang="tr-TR" dirty="0" err="1"/>
              <a:t>Batch</a:t>
            </a:r>
            <a:r>
              <a:rPr lang="tr-TR" dirty="0"/>
              <a:t> sistemler, işlemlerin toplu olarak yürütülmesini sağlar. </a:t>
            </a:r>
            <a:r>
              <a:rPr lang="tr-TR" dirty="0" smtClean="0"/>
              <a:t>İşlemler işlem </a:t>
            </a:r>
            <a:r>
              <a:rPr lang="tr-TR" dirty="0"/>
              <a:t>kuyruğuna </a:t>
            </a:r>
            <a:r>
              <a:rPr lang="tr-TR" dirty="0" smtClean="0"/>
              <a:t>eklenir </a:t>
            </a:r>
            <a:r>
              <a:rPr lang="tr-TR" dirty="0"/>
              <a:t>ve işletim sistemi </a:t>
            </a:r>
            <a:r>
              <a:rPr lang="tr-TR" dirty="0" smtClean="0"/>
              <a:t>sırayla </a:t>
            </a:r>
            <a:r>
              <a:rPr lang="tr-TR" dirty="0"/>
              <a:t>yürütür.</a:t>
            </a:r>
          </a:p>
          <a:p>
            <a:pPr lvl="1"/>
            <a:r>
              <a:rPr lang="tr-TR" dirty="0" smtClean="0"/>
              <a:t>İşlemlerin </a:t>
            </a:r>
            <a:r>
              <a:rPr lang="tr-TR" dirty="0"/>
              <a:t>paralel olarak yürütülmesini engeller.</a:t>
            </a:r>
          </a:p>
          <a:p>
            <a:pPr lvl="1"/>
            <a:r>
              <a:rPr lang="tr-TR" dirty="0" smtClean="0"/>
              <a:t>İşlemlerin </a:t>
            </a:r>
            <a:r>
              <a:rPr lang="tr-TR" dirty="0"/>
              <a:t>manuel olarak yürütülmesini </a:t>
            </a:r>
            <a:r>
              <a:rPr lang="tr-TR" dirty="0" smtClean="0"/>
              <a:t>gerektirir.</a:t>
            </a:r>
            <a:endParaRPr lang="tr-TR" dirty="0"/>
          </a:p>
          <a:p>
            <a:pPr lvl="1"/>
            <a:r>
              <a:rPr lang="tr-TR" dirty="0" smtClean="0"/>
              <a:t>Veri </a:t>
            </a:r>
            <a:r>
              <a:rPr lang="tr-TR" dirty="0"/>
              <a:t>işleme, hesaplama ve raporlama gibi işlemler için </a:t>
            </a:r>
            <a:r>
              <a:rPr lang="tr-TR" dirty="0" smtClean="0"/>
              <a:t>kullanılır</a:t>
            </a:r>
          </a:p>
          <a:p>
            <a:pPr lvl="1"/>
            <a:r>
              <a:rPr lang="tr-TR" dirty="0" smtClean="0"/>
              <a:t>Gerçek </a:t>
            </a:r>
            <a:r>
              <a:rPr lang="tr-TR" dirty="0"/>
              <a:t>zamanlı işlemler için uygun değildir.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862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567</TotalTime>
  <Words>1338</Words>
  <Application>Microsoft Office PowerPoint</Application>
  <PresentationFormat>Widescreen</PresentationFormat>
  <Paragraphs>272</Paragraphs>
  <Slides>57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1" baseType="lpstr">
      <vt:lpstr>Arial</vt:lpstr>
      <vt:lpstr>Calibri</vt:lpstr>
      <vt:lpstr>Calibri Light</vt:lpstr>
      <vt:lpstr>Office Theme</vt:lpstr>
      <vt:lpstr>Bölüm 1: Giriş</vt:lpstr>
      <vt:lpstr>Modern Bilgisayarın Bileşenleri:</vt:lpstr>
      <vt:lpstr>İşletim Sistemi Nerede Yer Alır</vt:lpstr>
      <vt:lpstr>İşletim Sistemi Nerede Yer Alır</vt:lpstr>
      <vt:lpstr>Genişletilmiş Makine Olarak İşletim Sistemi </vt:lpstr>
      <vt:lpstr>Genişletilmiş Makine Olarak İşletim Sistemi </vt:lpstr>
      <vt:lpstr>Kaynak Yöneticisi Olarak İşletim Sistemi </vt:lpstr>
      <vt:lpstr>İşletim Sistemlerinin Tarihi</vt:lpstr>
      <vt:lpstr>Transistörler ve Batch Sistemleri</vt:lpstr>
      <vt:lpstr>Transistörler ve Batch Sistemleri</vt:lpstr>
      <vt:lpstr>Transistörler ve Batch Sistemleri</vt:lpstr>
      <vt:lpstr>Tipik bir FMS işinin yapısı</vt:lpstr>
      <vt:lpstr>Bütünleşik Devreler ve Çoklu Programlama</vt:lpstr>
      <vt:lpstr>Bütünleşik Devreler ve Çoklu Programlama</vt:lpstr>
      <vt:lpstr>Kişisel Bilgisayarın Bazı Bileşenleri</vt:lpstr>
      <vt:lpstr>İşlemciler</vt:lpstr>
      <vt:lpstr>İşlemciler</vt:lpstr>
      <vt:lpstr>Bellek</vt:lpstr>
      <vt:lpstr>Bellek</vt:lpstr>
      <vt:lpstr>Bellek</vt:lpstr>
      <vt:lpstr>Önbellekleme sistemi sorunları</vt:lpstr>
      <vt:lpstr>Disk</vt:lpstr>
      <vt:lpstr>Disk Sürücüsünün Yapısı</vt:lpstr>
      <vt:lpstr>G/Ç Cihazları</vt:lpstr>
      <vt:lpstr>G/Ç Cihazları</vt:lpstr>
      <vt:lpstr>G/Ç Cihazları</vt:lpstr>
      <vt:lpstr>Veriyolları</vt:lpstr>
      <vt:lpstr>X86 Sistem Yapısı</vt:lpstr>
      <vt:lpstr>İşletim Sistemi Çeşitleri</vt:lpstr>
      <vt:lpstr>Süreçler </vt:lpstr>
      <vt:lpstr>Süreçler</vt:lpstr>
      <vt:lpstr>Dosyalar</vt:lpstr>
      <vt:lpstr>Dosyalar</vt:lpstr>
      <vt:lpstr>Dosyalar</vt:lpstr>
      <vt:lpstr>Dosyalar</vt:lpstr>
      <vt:lpstr>Sistem Çağrıları</vt:lpstr>
      <vt:lpstr>Sistem Çağrıları</vt:lpstr>
      <vt:lpstr>Sistem Çağrıları</vt:lpstr>
      <vt:lpstr>Sistem Çağrıları</vt:lpstr>
      <vt:lpstr>Sistem Çağrıları</vt:lpstr>
      <vt:lpstr>Sistem Çağrıları</vt:lpstr>
      <vt:lpstr>Süreç Yönetimi</vt:lpstr>
      <vt:lpstr>Süreçlerin Bellek Yönetimi</vt:lpstr>
      <vt:lpstr>Dizin Yönetimi</vt:lpstr>
      <vt:lpstr>Dizin Yönetimi</vt:lpstr>
      <vt:lpstr>The Windows Win32 API </vt:lpstr>
      <vt:lpstr>The Windows Win32 API </vt:lpstr>
      <vt:lpstr>Monolitik Sistem</vt:lpstr>
      <vt:lpstr>Monolitik Sistem Yapısı</vt:lpstr>
      <vt:lpstr>Katmanlı Sistem Yapısı</vt:lpstr>
      <vt:lpstr>Mikrokernel Sistem Yapısı</vt:lpstr>
      <vt:lpstr>İstemci Sunucu Modeli</vt:lpstr>
      <vt:lpstr>Sanal Makine Yapısı</vt:lpstr>
      <vt:lpstr>Sanal Makine Yapısı</vt:lpstr>
      <vt:lpstr>Çalıştırılabilir Dosya Oluşturma</vt:lpstr>
      <vt:lpstr>Metrik ve Birimleri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Bölüm 1: Giriş</dc:title>
  <dc:creator>sercan</dc:creator>
  <cp:lastModifiedBy>sercan</cp:lastModifiedBy>
  <cp:revision>42</cp:revision>
  <dcterms:created xsi:type="dcterms:W3CDTF">2023-01-12T09:23:55Z</dcterms:created>
  <dcterms:modified xsi:type="dcterms:W3CDTF">2023-01-12T18:52:46Z</dcterms:modified>
</cp:coreProperties>
</file>