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313" r:id="rId4"/>
    <p:sldId id="315" r:id="rId5"/>
    <p:sldId id="316" r:id="rId6"/>
    <p:sldId id="317" r:id="rId7"/>
    <p:sldId id="318" r:id="rId8"/>
    <p:sldId id="319" r:id="rId9"/>
    <p:sldId id="320" r:id="rId10"/>
    <p:sldId id="327" r:id="rId11"/>
    <p:sldId id="328" r:id="rId12"/>
    <p:sldId id="321" r:id="rId13"/>
    <p:sldId id="322" r:id="rId14"/>
    <p:sldId id="329" r:id="rId15"/>
    <p:sldId id="323" r:id="rId16"/>
    <p:sldId id="324" r:id="rId17"/>
    <p:sldId id="325" r:id="rId18"/>
    <p:sldId id="326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1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2: Süreçler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İşletim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</a:t>
            </a:r>
            <a:r>
              <a:rPr lang="tr-TR" dirty="0" smtClean="0"/>
              <a:t>tablosunda bulunan bazı alanlar.</a:t>
            </a:r>
            <a:endParaRPr lang="tr-TR" dirty="0"/>
          </a:p>
        </p:txBody>
      </p:sp>
      <p:pic>
        <p:nvPicPr>
          <p:cNvPr id="5" name="Picture 6" descr="02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23" y="2328887"/>
            <a:ext cx="7223555" cy="41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1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</a:t>
            </a:r>
            <a:r>
              <a:rPr lang="tr-TR" dirty="0" smtClean="0"/>
              <a:t>kesilme oluştuğunda işletim </a:t>
            </a:r>
            <a:r>
              <a:rPr lang="tr-TR" dirty="0"/>
              <a:t>sisteminin en düşük </a:t>
            </a:r>
            <a:r>
              <a:rPr lang="tr-TR" dirty="0" smtClean="0"/>
              <a:t>seviyesi </a:t>
            </a:r>
            <a:r>
              <a:rPr lang="tr-TR" dirty="0"/>
              <a:t>ne </a:t>
            </a:r>
            <a:r>
              <a:rPr lang="tr-TR" dirty="0" smtClean="0"/>
              <a:t>yapar.</a:t>
            </a:r>
            <a:endParaRPr lang="tr-TR" dirty="0"/>
          </a:p>
        </p:txBody>
      </p:sp>
      <p:pic>
        <p:nvPicPr>
          <p:cNvPr id="6" name="Picture 6" descr="02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26" y="2819038"/>
            <a:ext cx="8460547" cy="325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9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Programlama Modellemesi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Bellekte bulunan süreç sayısının </a:t>
            </a:r>
            <a:r>
              <a:rPr lang="tr-TR" dirty="0"/>
              <a:t>bir fonksiyonu olarak CPU </a:t>
            </a:r>
            <a:r>
              <a:rPr lang="tr-TR" dirty="0" smtClean="0"/>
              <a:t>kullanımı grafiği.</a:t>
            </a:r>
            <a:endParaRPr lang="tr-TR" dirty="0"/>
          </a:p>
        </p:txBody>
      </p:sp>
      <p:pic>
        <p:nvPicPr>
          <p:cNvPr id="4" name="Picture 6" descr="02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794050"/>
            <a:ext cx="66040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3 iş parçacığına sahip bir uygulama</a:t>
            </a:r>
            <a:endParaRPr lang="tr-TR" dirty="0"/>
          </a:p>
        </p:txBody>
      </p:sp>
      <p:pic>
        <p:nvPicPr>
          <p:cNvPr id="4" name="Picture 4" descr="2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53481"/>
            <a:ext cx="76073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7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Çoklu</a:t>
            </a:r>
            <a:r>
              <a:rPr lang="tr-TR" dirty="0" smtClean="0"/>
              <a:t> iş parçacığına sahip bir web sunucusu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 descr="2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2416357"/>
            <a:ext cx="6527800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Parçacığı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İşlemci zamanlayıcı (</a:t>
            </a:r>
            <a:r>
              <a:rPr lang="tr-TR" dirty="0" err="1"/>
              <a:t>d</a:t>
            </a:r>
            <a:r>
              <a:rPr lang="tr-TR" dirty="0" err="1" smtClean="0"/>
              <a:t>ispatcher</a:t>
            </a:r>
            <a:r>
              <a:rPr lang="tr-TR" dirty="0" smtClean="0"/>
              <a:t>) iş </a:t>
            </a:r>
            <a:r>
              <a:rPr lang="tr-TR" dirty="0"/>
              <a:t>p</a:t>
            </a:r>
            <a:r>
              <a:rPr lang="tr-TR" dirty="0" smtClean="0"/>
              <a:t>arçacığı 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İşçi (</a:t>
            </a:r>
            <a:r>
              <a:rPr lang="tr-TR" dirty="0" err="1" smtClean="0"/>
              <a:t>worker</a:t>
            </a:r>
            <a:r>
              <a:rPr lang="tr-TR" dirty="0" smtClean="0"/>
              <a:t>) iş parçacığı 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49" y="3301229"/>
            <a:ext cx="8765502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8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Süreç içerisindeki tüm iş parçacıkları ile paylaşılanlar</a:t>
            </a:r>
          </a:p>
          <a:p>
            <a:r>
              <a:rPr lang="tr-TR" dirty="0" smtClean="0"/>
              <a:t>Her bir iş parçacığına özel veriler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5"/>
          <a:stretch>
            <a:fillRect/>
          </a:stretch>
        </p:blipFill>
        <p:spPr bwMode="auto">
          <a:xfrm>
            <a:off x="1828800" y="3043101"/>
            <a:ext cx="85344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1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Kendi program sayacı, </a:t>
            </a:r>
            <a:r>
              <a:rPr lang="tr-TR" dirty="0" smtClean="0"/>
              <a:t>yazmaç kümesi ve </a:t>
            </a:r>
            <a:r>
              <a:rPr lang="tr-TR" dirty="0"/>
              <a:t>yığını </a:t>
            </a:r>
            <a:r>
              <a:rPr lang="tr-TR" dirty="0" smtClean="0"/>
              <a:t>vardır</a:t>
            </a:r>
          </a:p>
          <a:p>
            <a:r>
              <a:rPr lang="tr-TR" dirty="0" smtClean="0"/>
              <a:t>Kod (</a:t>
            </a:r>
            <a:r>
              <a:rPr lang="tr-TR" dirty="0" err="1" smtClean="0"/>
              <a:t>text</a:t>
            </a:r>
            <a:r>
              <a:rPr lang="tr-TR" dirty="0" smtClean="0"/>
              <a:t>), global veri ve </a:t>
            </a:r>
            <a:r>
              <a:rPr lang="tr-TR" dirty="0"/>
              <a:t>açık dosyaları </a:t>
            </a:r>
            <a:r>
              <a:rPr lang="tr-TR" dirty="0" smtClean="0"/>
              <a:t>paylaşır</a:t>
            </a:r>
          </a:p>
          <a:p>
            <a:pPr lvl="1"/>
            <a:r>
              <a:rPr lang="tr-TR" dirty="0" smtClean="0"/>
              <a:t>Aynı süreci sonlandırmak için paralel çalıştığı iş parçacıkları ile</a:t>
            </a:r>
          </a:p>
          <a:p>
            <a:r>
              <a:rPr lang="tr-TR" dirty="0" smtClean="0"/>
              <a:t>Kendi süreç kontrol bloğuna (PCB) sahip olabilir</a:t>
            </a:r>
          </a:p>
          <a:p>
            <a:pPr lvl="1"/>
            <a:r>
              <a:rPr lang="tr-TR" dirty="0" smtClean="0"/>
              <a:t>İşletim </a:t>
            </a:r>
            <a:r>
              <a:rPr lang="tr-TR" dirty="0"/>
              <a:t>sistemine </a:t>
            </a:r>
            <a:r>
              <a:rPr lang="tr-TR" dirty="0" smtClean="0"/>
              <a:t>bağlıdır</a:t>
            </a:r>
          </a:p>
          <a:p>
            <a:pPr lvl="1"/>
            <a:r>
              <a:rPr lang="tr-TR" dirty="0" smtClean="0"/>
              <a:t>Bağlam</a:t>
            </a:r>
            <a:r>
              <a:rPr lang="tr-TR" dirty="0"/>
              <a:t>, iş parçacığı kimliğini, program sayacını, kayıt kümesini, yığın işaretçisini </a:t>
            </a:r>
            <a:r>
              <a:rPr lang="tr-TR" dirty="0" smtClean="0"/>
              <a:t>içerir</a:t>
            </a:r>
          </a:p>
          <a:p>
            <a:pPr lvl="1"/>
            <a:r>
              <a:rPr lang="tr-TR" dirty="0" smtClean="0"/>
              <a:t>Aynı süreçteki diğer </a:t>
            </a:r>
            <a:r>
              <a:rPr lang="tr-TR" dirty="0"/>
              <a:t>iş parçacıklarıyla </a:t>
            </a:r>
            <a:r>
              <a:rPr lang="tr-TR" dirty="0" smtClean="0"/>
              <a:t>bellek adres uzayı paylaşılır</a:t>
            </a:r>
          </a:p>
          <a:p>
            <a:pPr lvl="2"/>
            <a:r>
              <a:rPr lang="tr-TR" dirty="0" smtClean="0"/>
              <a:t>bellek </a:t>
            </a:r>
            <a:r>
              <a:rPr lang="tr-TR" dirty="0"/>
              <a:t>yönetimi </a:t>
            </a:r>
            <a:r>
              <a:rPr lang="tr-TR" dirty="0" smtClean="0"/>
              <a:t>bilgileri paylaşılır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55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 Arasında Çakışma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Global bir </a:t>
            </a:r>
            <a:r>
              <a:rPr lang="tr-TR" dirty="0"/>
              <a:t>değişkenin kullanımıyla ilgili iş parçacıkları </a:t>
            </a:r>
            <a:r>
              <a:rPr lang="tr-TR" dirty="0" smtClean="0"/>
              <a:t>arasında yaşanabilecek çakışma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3" t="42694" r="26979" b="36827"/>
          <a:stretch>
            <a:fillRect/>
          </a:stretch>
        </p:blipFill>
        <p:spPr bwMode="auto">
          <a:xfrm>
            <a:off x="4367167" y="2363837"/>
            <a:ext cx="655796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6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İş Parçacıklı Programlama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İş parçacıkları kendilerine ait global </a:t>
            </a:r>
            <a:r>
              <a:rPr lang="tr-TR" dirty="0"/>
              <a:t>değişkenlere sahip olabilir</a:t>
            </a:r>
            <a:endParaRPr lang="tr-TR" dirty="0"/>
          </a:p>
        </p:txBody>
      </p:sp>
      <p:pic>
        <p:nvPicPr>
          <p:cNvPr id="4" name="Picture 4" descr="2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532112"/>
            <a:ext cx="38481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7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Sözde Paralellik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Tüm modern bilgisayarlar aynı anda birçok </a:t>
            </a:r>
            <a:r>
              <a:rPr lang="tr-TR" dirty="0" smtClean="0"/>
              <a:t>iş yapar.</a:t>
            </a:r>
          </a:p>
          <a:p>
            <a:r>
              <a:rPr lang="tr-TR" dirty="0" smtClean="0"/>
              <a:t>Tek </a:t>
            </a:r>
            <a:r>
              <a:rPr lang="tr-TR" dirty="0"/>
              <a:t>işlemcili bir sistemde, herhangi bir anda, </a:t>
            </a:r>
            <a:r>
              <a:rPr lang="tr-TR" dirty="0" smtClean="0"/>
              <a:t>işlemci sadece bir </a:t>
            </a:r>
            <a:r>
              <a:rPr lang="tr-TR" dirty="0"/>
              <a:t>işlem </a:t>
            </a:r>
            <a:r>
              <a:rPr lang="tr-TR" dirty="0" smtClean="0"/>
              <a:t>yürütebilir.</a:t>
            </a:r>
          </a:p>
          <a:p>
            <a:r>
              <a:rPr lang="tr-TR" dirty="0" smtClean="0"/>
              <a:t>Ancak </a:t>
            </a:r>
            <a:r>
              <a:rPr lang="tr-TR" dirty="0"/>
              <a:t>çoklu programlama sisteminde </a:t>
            </a:r>
            <a:r>
              <a:rPr lang="tr-TR" dirty="0" smtClean="0"/>
              <a:t>işlemci, </a:t>
            </a:r>
            <a:r>
              <a:rPr lang="tr-TR" dirty="0"/>
              <a:t>her biri onlarca veya yüzlerce </a:t>
            </a:r>
            <a:r>
              <a:rPr lang="tr-TR" dirty="0" err="1" smtClean="0"/>
              <a:t>ms</a:t>
            </a:r>
            <a:r>
              <a:rPr lang="tr-TR" dirty="0" smtClean="0"/>
              <a:t> </a:t>
            </a:r>
            <a:r>
              <a:rPr lang="tr-TR" dirty="0"/>
              <a:t>boyunca çalışan </a:t>
            </a:r>
            <a:r>
              <a:rPr lang="tr-TR" dirty="0" smtClean="0"/>
              <a:t>işlemler arasında hızlıca geçiş </a:t>
            </a:r>
            <a:r>
              <a:rPr lang="tr-TR" dirty="0"/>
              <a:t>yapar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Sözde paralellik kullanıcılar için çok faydalıdır. Ancak; yönetimi bir o </a:t>
            </a:r>
            <a:r>
              <a:rPr lang="tr-TR" smtClean="0"/>
              <a:t>kadar zordur.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Parçacıklarının 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Kullanıcı </a:t>
            </a:r>
            <a:r>
              <a:rPr lang="tr-TR" dirty="0" smtClean="0"/>
              <a:t>duyarlılığı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iş parçacığı bloke olduğunda, diğeri kullanıcı G/Ç'sini </a:t>
            </a:r>
            <a:r>
              <a:rPr lang="tr-TR" dirty="0" smtClean="0"/>
              <a:t>işleyebilir. Ancak</a:t>
            </a:r>
            <a:r>
              <a:rPr lang="tr-TR" dirty="0"/>
              <a:t>: iş parçacığı uygulamasına </a:t>
            </a:r>
            <a:r>
              <a:rPr lang="tr-TR" dirty="0" smtClean="0"/>
              <a:t>bağlı</a:t>
            </a:r>
          </a:p>
          <a:p>
            <a:r>
              <a:rPr lang="tr-TR" dirty="0" smtClean="0"/>
              <a:t>Kaynak </a:t>
            </a:r>
            <a:r>
              <a:rPr lang="tr-TR" dirty="0"/>
              <a:t>paylaşımı: </a:t>
            </a:r>
            <a:r>
              <a:rPr lang="tr-TR" dirty="0" smtClean="0"/>
              <a:t>ekonomi</a:t>
            </a:r>
          </a:p>
          <a:p>
            <a:pPr lvl="1"/>
            <a:r>
              <a:rPr lang="tr-TR" dirty="0" smtClean="0"/>
              <a:t>Bellek </a:t>
            </a:r>
            <a:r>
              <a:rPr lang="tr-TR" dirty="0"/>
              <a:t>paylaşılır (yani adres alanı paylaşılır</a:t>
            </a:r>
            <a:r>
              <a:rPr lang="tr-TR" dirty="0" smtClean="0"/>
              <a:t>), Açık </a:t>
            </a:r>
            <a:r>
              <a:rPr lang="tr-TR" dirty="0"/>
              <a:t>dosyalar, </a:t>
            </a:r>
            <a:r>
              <a:rPr lang="tr-TR" dirty="0" smtClean="0"/>
              <a:t>soketler</a:t>
            </a:r>
          </a:p>
          <a:p>
            <a:r>
              <a:rPr lang="tr-TR" dirty="0" smtClean="0"/>
              <a:t>Hız</a:t>
            </a:r>
          </a:p>
          <a:p>
            <a:pPr lvl="1"/>
            <a:r>
              <a:rPr lang="tr-TR" dirty="0" smtClean="0"/>
              <a:t>İş parçacığı oluşturma süreç </a:t>
            </a:r>
            <a:r>
              <a:rPr lang="tr-TR" dirty="0"/>
              <a:t>oluşturmaya göre yaklaşık 30 kat daha </a:t>
            </a:r>
            <a:r>
              <a:rPr lang="tr-TR" dirty="0" smtClean="0"/>
              <a:t>hızlı, bağlam geçişi 5 </a:t>
            </a:r>
            <a:r>
              <a:rPr lang="tr-TR" dirty="0"/>
              <a:t>kat daha hızlı </a:t>
            </a:r>
            <a:endParaRPr lang="tr-TR" dirty="0" smtClean="0"/>
          </a:p>
          <a:p>
            <a:r>
              <a:rPr lang="tr-TR" dirty="0" smtClean="0"/>
              <a:t>Donanım </a:t>
            </a:r>
            <a:r>
              <a:rPr lang="tr-TR" dirty="0"/>
              <a:t>paralelliğinden </a:t>
            </a:r>
            <a:r>
              <a:rPr lang="tr-TR" dirty="0" smtClean="0"/>
              <a:t>yararlanma</a:t>
            </a:r>
          </a:p>
          <a:p>
            <a:pPr lvl="1"/>
            <a:r>
              <a:rPr lang="tr-TR" dirty="0" smtClean="0"/>
              <a:t>Ağır süreçler, çoklu </a:t>
            </a:r>
            <a:r>
              <a:rPr lang="tr-TR" dirty="0"/>
              <a:t>işlemcili mimarilerden de faydalanabilir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49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Parçacıklarının </a:t>
            </a:r>
            <a:r>
              <a:rPr lang="tr-TR" dirty="0" smtClean="0"/>
              <a:t>Dezavantajları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Senkronizasyon</a:t>
            </a:r>
          </a:p>
          <a:p>
            <a:pPr lvl="1"/>
            <a:r>
              <a:rPr lang="tr-TR" dirty="0"/>
              <a:t>P</a:t>
            </a:r>
            <a:r>
              <a:rPr lang="tr-TR" dirty="0" smtClean="0"/>
              <a:t>aylaşımlı bellek ve değişkenlere </a:t>
            </a:r>
            <a:r>
              <a:rPr lang="tr-TR" dirty="0"/>
              <a:t>erişim kontrol edilmelidir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Program </a:t>
            </a:r>
            <a:r>
              <a:rPr lang="tr-TR" dirty="0"/>
              <a:t>koduna karmaşıklık, hatalar </a:t>
            </a:r>
            <a:r>
              <a:rPr lang="tr-TR" dirty="0" smtClean="0"/>
              <a:t>ekleyebilir. Yarış </a:t>
            </a:r>
            <a:r>
              <a:rPr lang="tr-TR" dirty="0"/>
              <a:t>koşullarından, kilitlenmelerden ve diğer sorunlardan kaçınmak </a:t>
            </a:r>
            <a:r>
              <a:rPr lang="tr-TR" dirty="0" smtClean="0"/>
              <a:t>gerekir</a:t>
            </a:r>
          </a:p>
          <a:p>
            <a:r>
              <a:rPr lang="tr-TR" dirty="0" smtClean="0"/>
              <a:t>Bağımsızlık eksikliği</a:t>
            </a:r>
          </a:p>
          <a:p>
            <a:pPr lvl="1"/>
            <a:r>
              <a:rPr lang="tr-TR" dirty="0" smtClean="0"/>
              <a:t>Ağır </a:t>
            </a:r>
            <a:r>
              <a:rPr lang="tr-TR" dirty="0"/>
              <a:t>Ağırlık </a:t>
            </a:r>
            <a:r>
              <a:rPr lang="tr-TR" dirty="0" smtClean="0"/>
              <a:t>İşlemde </a:t>
            </a:r>
            <a:r>
              <a:rPr lang="tr-TR" dirty="0"/>
              <a:t>(HWP) </a:t>
            </a:r>
            <a:r>
              <a:rPr lang="tr-TR" dirty="0" smtClean="0"/>
              <a:t>iş parçacıkları bağımsız değildir</a:t>
            </a:r>
          </a:p>
          <a:p>
            <a:pPr lvl="1"/>
            <a:r>
              <a:rPr lang="tr-TR" dirty="0" smtClean="0"/>
              <a:t>RAM </a:t>
            </a:r>
            <a:r>
              <a:rPr lang="tr-TR" dirty="0"/>
              <a:t>adres </a:t>
            </a:r>
            <a:r>
              <a:rPr lang="tr-TR" dirty="0" smtClean="0"/>
              <a:t>uzayı paylaşıldığından bellek </a:t>
            </a:r>
            <a:r>
              <a:rPr lang="tr-TR" dirty="0"/>
              <a:t>koruması </a:t>
            </a:r>
            <a:r>
              <a:rPr lang="tr-TR" dirty="0" smtClean="0"/>
              <a:t>yoktur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iş parçacığının </a:t>
            </a:r>
            <a:r>
              <a:rPr lang="tr-TR" dirty="0" smtClean="0"/>
              <a:t>yığınları bellekte ayrı yerde olması amaçlanır, </a:t>
            </a:r>
            <a:r>
              <a:rPr lang="tr-TR" dirty="0"/>
              <a:t>ancak bir iş parçacığının </a:t>
            </a:r>
            <a:r>
              <a:rPr lang="tr-TR" dirty="0" smtClean="0"/>
              <a:t>hatası nedeniyle </a:t>
            </a:r>
            <a:r>
              <a:rPr lang="tr-TR" dirty="0"/>
              <a:t>başka bir iş parçacığının yığınının üzerine </a:t>
            </a:r>
            <a:r>
              <a:rPr lang="tr-TR" dirty="0" smtClean="0"/>
              <a:t>yazma yapılabilir.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3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Arası İletişim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Yarış durumu: iki süreç aynı bellek alanına aynı anda erişmek istediğinde</a:t>
            </a:r>
            <a:endParaRPr lang="tr-TR" dirty="0"/>
          </a:p>
        </p:txBody>
      </p:sp>
      <p:pic>
        <p:nvPicPr>
          <p:cNvPr id="4" name="Picture 4" descr="2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775313"/>
            <a:ext cx="492125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69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67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83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33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Dört programın çoklu programlanması. (b) Birbirinden bağımsız dört ardışık sürecin kavramsal modeli. (c) Aynı anda </a:t>
            </a:r>
            <a:r>
              <a:rPr lang="tr-TR" dirty="0" smtClean="0"/>
              <a:t>bir </a:t>
            </a:r>
            <a:r>
              <a:rPr lang="tr-TR" dirty="0"/>
              <a:t>program etkindir.</a:t>
            </a:r>
          </a:p>
        </p:txBody>
      </p:sp>
      <p:pic>
        <p:nvPicPr>
          <p:cNvPr id="4" name="Picture 6" descr="0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195994"/>
            <a:ext cx="9298577" cy="29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5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Non-reproducible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Program 1: </a:t>
            </a:r>
            <a:r>
              <a:rPr lang="tr-TR" dirty="0" err="1" smtClean="0"/>
              <a:t>repeat</a:t>
            </a:r>
            <a:r>
              <a:rPr lang="tr-TR" dirty="0" smtClean="0"/>
              <a:t> n = n + 1;</a:t>
            </a:r>
          </a:p>
          <a:p>
            <a:pPr marL="0" indent="0">
              <a:buNone/>
            </a:pPr>
            <a:r>
              <a:rPr lang="tr-TR" dirty="0" smtClean="0"/>
              <a:t>Program 2: </a:t>
            </a:r>
            <a:r>
              <a:rPr lang="tr-TR" dirty="0" err="1" smtClean="0"/>
              <a:t>repeat</a:t>
            </a:r>
            <a:r>
              <a:rPr lang="tr-TR" dirty="0" smtClean="0"/>
              <a:t> </a:t>
            </a:r>
            <a:r>
              <a:rPr lang="tr-TR" dirty="0" err="1" smtClean="0"/>
              <a:t>print</a:t>
            </a:r>
            <a:r>
              <a:rPr lang="tr-TR" dirty="0" smtClean="0"/>
              <a:t>(n); n = 0;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Yürütme sırası farklı olabilir.</a:t>
            </a:r>
          </a:p>
          <a:p>
            <a:r>
              <a:rPr lang="tr-TR" dirty="0"/>
              <a:t>n</a:t>
            </a:r>
            <a:r>
              <a:rPr lang="tr-TR" dirty="0" smtClean="0"/>
              <a:t> = n + 1; </a:t>
            </a:r>
            <a:r>
              <a:rPr lang="tr-TR" dirty="0" err="1" smtClean="0"/>
              <a:t>print</a:t>
            </a:r>
            <a:r>
              <a:rPr lang="tr-TR" dirty="0" smtClean="0"/>
              <a:t>(n); n = 0;</a:t>
            </a:r>
          </a:p>
          <a:p>
            <a:r>
              <a:rPr lang="tr-TR" dirty="0" err="1"/>
              <a:t>print</a:t>
            </a:r>
            <a:r>
              <a:rPr lang="tr-TR" dirty="0"/>
              <a:t>(n); n = 0</a:t>
            </a:r>
            <a:r>
              <a:rPr lang="tr-TR" dirty="0" smtClean="0"/>
              <a:t>; </a:t>
            </a:r>
            <a:r>
              <a:rPr lang="tr-TR" dirty="0"/>
              <a:t>n = n + 1; </a:t>
            </a:r>
          </a:p>
          <a:p>
            <a:r>
              <a:rPr lang="tr-TR" dirty="0" err="1"/>
              <a:t>print</a:t>
            </a:r>
            <a:r>
              <a:rPr lang="tr-TR" dirty="0"/>
              <a:t>(n</a:t>
            </a:r>
            <a:r>
              <a:rPr lang="tr-TR" dirty="0" smtClean="0"/>
              <a:t>); </a:t>
            </a:r>
            <a:r>
              <a:rPr lang="tr-TR" dirty="0"/>
              <a:t>n = n + 1; n = 0;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47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ve </a:t>
            </a:r>
            <a:r>
              <a:rPr lang="tr-TR" dirty="0"/>
              <a:t>Program Arasındaki Farklar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Program</a:t>
            </a:r>
            <a:r>
              <a:rPr lang="tr-TR" dirty="0"/>
              <a:t>, bilgisayar kodlarının bir </a:t>
            </a:r>
            <a:r>
              <a:rPr lang="tr-TR" dirty="0" smtClean="0"/>
              <a:t>koleksiyonudur </a:t>
            </a:r>
            <a:r>
              <a:rPr lang="tr-TR" dirty="0"/>
              <a:t>ve çalıştırılabilir bir </a:t>
            </a:r>
            <a:r>
              <a:rPr lang="tr-TR" dirty="0" smtClean="0"/>
              <a:t>dosya halindedir.</a:t>
            </a:r>
            <a:endParaRPr lang="tr-TR" dirty="0"/>
          </a:p>
          <a:p>
            <a:r>
              <a:rPr lang="tr-TR" dirty="0" smtClean="0"/>
              <a:t>Bir </a:t>
            </a:r>
            <a:r>
              <a:rPr lang="tr-TR" dirty="0"/>
              <a:t>program, bir </a:t>
            </a:r>
            <a:r>
              <a:rPr lang="tr-TR" dirty="0" smtClean="0"/>
              <a:t>süreç </a:t>
            </a:r>
            <a:r>
              <a:rPr lang="tr-TR" dirty="0"/>
              <a:t>oluşturulduğunda </a:t>
            </a:r>
            <a:r>
              <a:rPr lang="tr-TR" dirty="0" smtClean="0"/>
              <a:t>çalıştırılır.</a:t>
            </a:r>
          </a:p>
          <a:p>
            <a:r>
              <a:rPr lang="tr-TR" dirty="0" smtClean="0"/>
              <a:t>Süreçler bellekte yer kaplar.</a:t>
            </a:r>
            <a:endParaRPr lang="tr-TR" dirty="0"/>
          </a:p>
          <a:p>
            <a:r>
              <a:rPr lang="tr-TR" dirty="0"/>
              <a:t>Bir program birden fazla </a:t>
            </a:r>
            <a:r>
              <a:rPr lang="tr-TR" dirty="0" smtClean="0"/>
              <a:t>süreç oluşturabilir </a:t>
            </a:r>
            <a:r>
              <a:rPr lang="tr-TR" dirty="0"/>
              <a:t>ve her </a:t>
            </a:r>
            <a:r>
              <a:rPr lang="tr-TR" dirty="0" smtClean="0"/>
              <a:t>süreç ayrı sistem kaynakları </a:t>
            </a:r>
            <a:r>
              <a:rPr lang="tr-TR" dirty="0"/>
              <a:t>kullanır.</a:t>
            </a:r>
          </a:p>
          <a:p>
            <a:r>
              <a:rPr lang="tr-TR" dirty="0" smtClean="0"/>
              <a:t>Süreçler </a:t>
            </a:r>
            <a:r>
              <a:rPr lang="tr-TR" dirty="0"/>
              <a:t>arasında haberleşme, </a:t>
            </a:r>
            <a:r>
              <a:rPr lang="tr-TR" dirty="0" smtClean="0"/>
              <a:t>veri </a:t>
            </a:r>
            <a:r>
              <a:rPr lang="tr-TR" dirty="0"/>
              <a:t>paylaşımı ve </a:t>
            </a:r>
            <a:r>
              <a:rPr lang="tr-TR" dirty="0" smtClean="0"/>
              <a:t>iş </a:t>
            </a:r>
            <a:r>
              <a:rPr lang="tr-TR" dirty="0"/>
              <a:t>bölümü gerçekleşebilir.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80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Başlatma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oluşturmaya neden olan olaylar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 smtClean="0"/>
              <a:t>Sistem </a:t>
            </a:r>
            <a:r>
              <a:rPr lang="tr-TR" dirty="0"/>
              <a:t>başlatma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Çalışan </a:t>
            </a:r>
            <a:r>
              <a:rPr lang="tr-TR" dirty="0"/>
              <a:t>bir süreç tarafından bir süreç oluşturma sistem çağrısının yürütülmesi</a:t>
            </a:r>
            <a:r>
              <a:rPr lang="tr-TR" dirty="0" smtClean="0"/>
              <a:t>.</a:t>
            </a:r>
          </a:p>
          <a:p>
            <a:r>
              <a:rPr lang="tr-TR" dirty="0" smtClean="0"/>
              <a:t>Yeni </a:t>
            </a:r>
            <a:r>
              <a:rPr lang="tr-TR" dirty="0"/>
              <a:t>bir süreç oluşturmak için bir kullanıcı isteği</a:t>
            </a:r>
            <a:r>
              <a:rPr lang="tr-TR" dirty="0" smtClean="0"/>
              <a:t>.</a:t>
            </a:r>
          </a:p>
          <a:p>
            <a:r>
              <a:rPr lang="tr-TR" dirty="0" smtClean="0"/>
              <a:t>Toplu </a:t>
            </a:r>
            <a:r>
              <a:rPr lang="tr-TR" dirty="0"/>
              <a:t>işin başlatılması</a:t>
            </a:r>
            <a:r>
              <a:rPr lang="tr-TR" dirty="0" smtClean="0"/>
              <a:t>. (</a:t>
            </a:r>
            <a:r>
              <a:rPr lang="tr-TR" dirty="0" err="1" smtClean="0"/>
              <a:t>batch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1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Sonlandırma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İşlemin sonlandırılmasına neden olan olaylar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 smtClean="0"/>
              <a:t>Normal </a:t>
            </a:r>
            <a:r>
              <a:rPr lang="tr-TR" dirty="0"/>
              <a:t>çıkış (gönüllü</a:t>
            </a:r>
            <a:r>
              <a:rPr lang="tr-TR" dirty="0" smtClean="0"/>
              <a:t>).</a:t>
            </a:r>
          </a:p>
          <a:p>
            <a:r>
              <a:rPr lang="tr-TR" dirty="0" smtClean="0"/>
              <a:t>Hata sonrası çıkış </a:t>
            </a:r>
            <a:r>
              <a:rPr lang="tr-TR" dirty="0"/>
              <a:t>(gönüllü</a:t>
            </a:r>
            <a:r>
              <a:rPr lang="tr-TR" dirty="0" smtClean="0"/>
              <a:t>).</a:t>
            </a:r>
          </a:p>
          <a:p>
            <a:r>
              <a:rPr lang="tr-TR" dirty="0" smtClean="0"/>
              <a:t>Ölümcül </a:t>
            </a:r>
            <a:r>
              <a:rPr lang="tr-TR" dirty="0"/>
              <a:t>hata </a:t>
            </a:r>
            <a:r>
              <a:rPr lang="tr-TR" dirty="0" smtClean="0"/>
              <a:t>sonrası çıkış (istem </a:t>
            </a:r>
            <a:r>
              <a:rPr lang="tr-TR" dirty="0"/>
              <a:t>dışı</a:t>
            </a:r>
            <a:r>
              <a:rPr lang="tr-TR" dirty="0" smtClean="0"/>
              <a:t>).</a:t>
            </a:r>
          </a:p>
          <a:p>
            <a:r>
              <a:rPr lang="tr-TR" dirty="0" smtClean="0"/>
              <a:t>Başka </a:t>
            </a:r>
            <a:r>
              <a:rPr lang="tr-TR" dirty="0"/>
              <a:t>bir süreç tarafından </a:t>
            </a:r>
            <a:r>
              <a:rPr lang="tr-TR" dirty="0" smtClean="0"/>
              <a:t>sonlandırılma (</a:t>
            </a:r>
            <a:r>
              <a:rPr lang="tr-TR" dirty="0" err="1" smtClean="0"/>
              <a:t>kill</a:t>
            </a:r>
            <a:r>
              <a:rPr lang="tr-TR" dirty="0" smtClean="0"/>
              <a:t>) (istemsiz</a:t>
            </a:r>
            <a:r>
              <a:rPr lang="tr-TR" dirty="0"/>
              <a:t>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40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Durumları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</a:t>
            </a:r>
            <a:r>
              <a:rPr lang="tr-TR" dirty="0" smtClean="0"/>
              <a:t>süreç çalışıyor</a:t>
            </a:r>
            <a:r>
              <a:rPr lang="tr-TR" dirty="0"/>
              <a:t>, engellenmiş veya hazır durumda olabilir.</a:t>
            </a:r>
            <a:endParaRPr lang="tr-TR" dirty="0"/>
          </a:p>
        </p:txBody>
      </p:sp>
      <p:pic>
        <p:nvPicPr>
          <p:cNvPr id="4" name="Picture 6" descr="02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67" y="3109983"/>
            <a:ext cx="8591802" cy="199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9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yapılı bir işletim sisteminin en alt katmanı </a:t>
            </a:r>
            <a:r>
              <a:rPr lang="tr-TR" dirty="0" smtClean="0"/>
              <a:t>kesilmeleri ve çizelgelemeyi yönetir</a:t>
            </a:r>
            <a:r>
              <a:rPr lang="tr-TR" dirty="0"/>
              <a:t>. Bu katmanın üzerinde sıralı süreçler bulunur.</a:t>
            </a:r>
            <a:endParaRPr lang="tr-TR" dirty="0"/>
          </a:p>
        </p:txBody>
      </p:sp>
      <p:pic>
        <p:nvPicPr>
          <p:cNvPr id="4" name="Picture 6" descr="02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2926218"/>
            <a:ext cx="58769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671</Words>
  <Application>Microsoft Office PowerPoint</Application>
  <PresentationFormat>Widescreen</PresentationFormat>
  <Paragraphs>100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Bölüm 2: Süreçler</vt:lpstr>
      <vt:lpstr>Sözde Paralellik</vt:lpstr>
      <vt:lpstr>Süreç Modeli</vt:lpstr>
      <vt:lpstr>Tekrarlanamaz Yürütme</vt:lpstr>
      <vt:lpstr>Süreç ve Program Arasındaki Farklar</vt:lpstr>
      <vt:lpstr>Süreç Başlatma</vt:lpstr>
      <vt:lpstr>Süreç Sonlandırma</vt:lpstr>
      <vt:lpstr>Süreç Durumları</vt:lpstr>
      <vt:lpstr>Süreçleri Gerçekleştirme</vt:lpstr>
      <vt:lpstr>Süreçleri Gerçekleştirme</vt:lpstr>
      <vt:lpstr>Süreçleri Gerçekleştirme</vt:lpstr>
      <vt:lpstr>Çoklu Programlama Modellemesi</vt:lpstr>
      <vt:lpstr>İş Parçacığı</vt:lpstr>
      <vt:lpstr>İş Parçacığı Kullanımı</vt:lpstr>
      <vt:lpstr>İş Parçacığı Kullanımı</vt:lpstr>
      <vt:lpstr>İş Parçacığı Modeli</vt:lpstr>
      <vt:lpstr>İş Parçacığı</vt:lpstr>
      <vt:lpstr>İş Parçacıkları Arasında Çakışma</vt:lpstr>
      <vt:lpstr>Çoklu İş Parçacıklı Programlama</vt:lpstr>
      <vt:lpstr>İş Parçacıklarının Avantajları</vt:lpstr>
      <vt:lpstr>İş Parçacıklarının Dezavantajları</vt:lpstr>
      <vt:lpstr>Süreçler Arası İletişim</vt:lpstr>
      <vt:lpstr>Tekrarlanamaz Yürütme</vt:lpstr>
      <vt:lpstr>Tekrarlanamaz Yürütme</vt:lpstr>
      <vt:lpstr>Tekrarlanamaz Yürütme</vt:lpstr>
      <vt:lpstr>Tekrarlanamaz Yürütme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108</cp:revision>
  <dcterms:created xsi:type="dcterms:W3CDTF">2023-01-12T09:23:55Z</dcterms:created>
  <dcterms:modified xsi:type="dcterms:W3CDTF">2023-01-15T18:55:10Z</dcterms:modified>
</cp:coreProperties>
</file>