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5" r:id="rId1"/>
  </p:sldMasterIdLst>
  <p:sldIdLst>
    <p:sldId id="256" r:id="rId2"/>
    <p:sldId id="257" r:id="rId3"/>
    <p:sldId id="313" r:id="rId4"/>
    <p:sldId id="315" r:id="rId5"/>
    <p:sldId id="316" r:id="rId6"/>
    <p:sldId id="317" r:id="rId7"/>
    <p:sldId id="318" r:id="rId8"/>
    <p:sldId id="319" r:id="rId9"/>
    <p:sldId id="320" r:id="rId10"/>
    <p:sldId id="327" r:id="rId11"/>
    <p:sldId id="328" r:id="rId12"/>
    <p:sldId id="321" r:id="rId13"/>
    <p:sldId id="322" r:id="rId14"/>
    <p:sldId id="329" r:id="rId15"/>
    <p:sldId id="323" r:id="rId16"/>
    <p:sldId id="324" r:id="rId17"/>
    <p:sldId id="325" r:id="rId18"/>
    <p:sldId id="326" r:id="rId19"/>
    <p:sldId id="31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4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7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7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8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2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7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8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8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2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9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Bölüm 2: Süreçler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İşletim Sistemleri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11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Süreçleri Gerçekleştirme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Süreç </a:t>
            </a:r>
            <a:r>
              <a:rPr lang="tr-TR" dirty="0" smtClean="0"/>
              <a:t>tablosunda bulunan bazı alanlar.</a:t>
            </a:r>
            <a:endParaRPr lang="tr-TR" dirty="0"/>
          </a:p>
        </p:txBody>
      </p:sp>
      <p:pic>
        <p:nvPicPr>
          <p:cNvPr id="5" name="Picture 6" descr="02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623" y="2328887"/>
            <a:ext cx="7223555" cy="417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18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Süreçleri Gerçekleştirme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Bir </a:t>
            </a:r>
            <a:r>
              <a:rPr lang="tr-TR" dirty="0" smtClean="0"/>
              <a:t>kesilme oluştuğunda işletim </a:t>
            </a:r>
            <a:r>
              <a:rPr lang="tr-TR" dirty="0"/>
              <a:t>sisteminin en düşük </a:t>
            </a:r>
            <a:r>
              <a:rPr lang="tr-TR" dirty="0" smtClean="0"/>
              <a:t>seviyesi </a:t>
            </a:r>
            <a:r>
              <a:rPr lang="tr-TR" dirty="0"/>
              <a:t>ne </a:t>
            </a:r>
            <a:r>
              <a:rPr lang="tr-TR" dirty="0" smtClean="0"/>
              <a:t>yapar.</a:t>
            </a:r>
            <a:endParaRPr lang="tr-TR" dirty="0"/>
          </a:p>
        </p:txBody>
      </p:sp>
      <p:pic>
        <p:nvPicPr>
          <p:cNvPr id="6" name="Picture 6" descr="02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726" y="2819038"/>
            <a:ext cx="8460547" cy="3255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97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Programlama Modellemesi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Bellekte bulunan süreç sayısının </a:t>
            </a:r>
            <a:r>
              <a:rPr lang="tr-TR" dirty="0"/>
              <a:t>bir fonksiyonu olarak CPU </a:t>
            </a:r>
            <a:r>
              <a:rPr lang="tr-TR" dirty="0" smtClean="0"/>
              <a:t>kullanımı grafiği.</a:t>
            </a:r>
            <a:endParaRPr lang="tr-TR" dirty="0"/>
          </a:p>
        </p:txBody>
      </p:sp>
      <p:pic>
        <p:nvPicPr>
          <p:cNvPr id="4" name="Picture 6" descr="02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2794050"/>
            <a:ext cx="6604000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Parçacığı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3 iş parçacığına sahip bir uygulama</a:t>
            </a:r>
            <a:endParaRPr lang="tr-TR" dirty="0"/>
          </a:p>
        </p:txBody>
      </p:sp>
      <p:pic>
        <p:nvPicPr>
          <p:cNvPr id="4" name="Picture 4" descr="2-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2253481"/>
            <a:ext cx="7607300" cy="382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370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Parçacığı Kullanımı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Çoklu</a:t>
            </a:r>
            <a:r>
              <a:rPr lang="tr-TR" dirty="0" smtClean="0"/>
              <a:t> iş parçacığına sahip bir web sunucusu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Picture 4" descr="2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2416357"/>
            <a:ext cx="6527800" cy="432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1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Tekrarlanamaz Yürütme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7481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Tekrarlanamaz Yürütme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6810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Tekrarlanamaz Yürütme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655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Tekrarlanamaz Yürütme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4369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 algn="ctr">
              <a:buNone/>
            </a:pPr>
            <a:r>
              <a:rPr lang="tr-TR" dirty="0" smtClean="0"/>
              <a:t>SON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45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Sözde Paralellik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Tüm modern bilgisayarlar aynı anda birçok </a:t>
            </a:r>
            <a:r>
              <a:rPr lang="tr-TR" dirty="0" smtClean="0"/>
              <a:t>iş yapar.</a:t>
            </a:r>
          </a:p>
          <a:p>
            <a:r>
              <a:rPr lang="tr-TR" dirty="0" smtClean="0"/>
              <a:t>Tek </a:t>
            </a:r>
            <a:r>
              <a:rPr lang="tr-TR" dirty="0"/>
              <a:t>işlemcili bir sistemde, herhangi bir anda, </a:t>
            </a:r>
            <a:r>
              <a:rPr lang="tr-TR" dirty="0" smtClean="0"/>
              <a:t>işlemci sadece bir </a:t>
            </a:r>
            <a:r>
              <a:rPr lang="tr-TR" dirty="0"/>
              <a:t>işlem </a:t>
            </a:r>
            <a:r>
              <a:rPr lang="tr-TR" dirty="0" smtClean="0"/>
              <a:t>yürütebilir.</a:t>
            </a:r>
          </a:p>
          <a:p>
            <a:r>
              <a:rPr lang="tr-TR" dirty="0" smtClean="0"/>
              <a:t>Ancak </a:t>
            </a:r>
            <a:r>
              <a:rPr lang="tr-TR" dirty="0"/>
              <a:t>çoklu programlama sisteminde </a:t>
            </a:r>
            <a:r>
              <a:rPr lang="tr-TR" dirty="0" smtClean="0"/>
              <a:t>işlemci, </a:t>
            </a:r>
            <a:r>
              <a:rPr lang="tr-TR" dirty="0"/>
              <a:t>her biri onlarca veya yüzlerce </a:t>
            </a:r>
            <a:r>
              <a:rPr lang="tr-TR" dirty="0" err="1" smtClean="0"/>
              <a:t>ms</a:t>
            </a:r>
            <a:r>
              <a:rPr lang="tr-TR" dirty="0" smtClean="0"/>
              <a:t> </a:t>
            </a:r>
            <a:r>
              <a:rPr lang="tr-TR" dirty="0"/>
              <a:t>boyunca çalışan </a:t>
            </a:r>
            <a:r>
              <a:rPr lang="tr-TR" dirty="0" smtClean="0"/>
              <a:t>işlemler arasında hızlıca geçiş </a:t>
            </a:r>
            <a:r>
              <a:rPr lang="tr-TR" dirty="0"/>
              <a:t>yapar</a:t>
            </a:r>
            <a:r>
              <a:rPr lang="tr-TR" dirty="0" smtClean="0"/>
              <a:t>.</a:t>
            </a:r>
          </a:p>
          <a:p>
            <a:r>
              <a:rPr lang="tr-TR" dirty="0" smtClean="0"/>
              <a:t>Sözde paralellik kullanıcılar için çok faydalıdır. Ancak; yönetimi bir o </a:t>
            </a:r>
            <a:r>
              <a:rPr lang="tr-TR" smtClean="0"/>
              <a:t>kadar zordur.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82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Modeli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Dört programın çoklu programlanması. (b) Birbirinden bağımsız dört ardışık sürecin kavramsal modeli. (c) Aynı anda </a:t>
            </a:r>
            <a:r>
              <a:rPr lang="tr-TR" dirty="0" smtClean="0"/>
              <a:t>bir </a:t>
            </a:r>
            <a:r>
              <a:rPr lang="tr-TR" dirty="0"/>
              <a:t>program etkindir.</a:t>
            </a:r>
          </a:p>
        </p:txBody>
      </p:sp>
      <p:pic>
        <p:nvPicPr>
          <p:cNvPr id="4" name="Picture 6" descr="02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195994"/>
            <a:ext cx="9298577" cy="298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58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Tekrarlanamaz Yürütme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 smtClean="0"/>
              <a:t>Non-reproducible</a:t>
            </a:r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Program 1: </a:t>
            </a:r>
            <a:r>
              <a:rPr lang="tr-TR" dirty="0" err="1" smtClean="0"/>
              <a:t>repeat</a:t>
            </a:r>
            <a:r>
              <a:rPr lang="tr-TR" dirty="0" smtClean="0"/>
              <a:t> n = n + 1;</a:t>
            </a:r>
          </a:p>
          <a:p>
            <a:pPr marL="0" indent="0">
              <a:buNone/>
            </a:pPr>
            <a:r>
              <a:rPr lang="tr-TR" dirty="0" smtClean="0"/>
              <a:t>Program 2: </a:t>
            </a:r>
            <a:r>
              <a:rPr lang="tr-TR" dirty="0" err="1" smtClean="0"/>
              <a:t>repeat</a:t>
            </a:r>
            <a:r>
              <a:rPr lang="tr-TR" dirty="0" smtClean="0"/>
              <a:t> </a:t>
            </a:r>
            <a:r>
              <a:rPr lang="tr-TR" dirty="0" err="1" smtClean="0"/>
              <a:t>print</a:t>
            </a:r>
            <a:r>
              <a:rPr lang="tr-TR" dirty="0" smtClean="0"/>
              <a:t>(n); n = 0;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Yürütme sırası farklı olabilir.</a:t>
            </a:r>
          </a:p>
          <a:p>
            <a:r>
              <a:rPr lang="tr-TR" dirty="0"/>
              <a:t>n</a:t>
            </a:r>
            <a:r>
              <a:rPr lang="tr-TR" dirty="0" smtClean="0"/>
              <a:t> = n + 1; </a:t>
            </a:r>
            <a:r>
              <a:rPr lang="tr-TR" dirty="0" err="1" smtClean="0"/>
              <a:t>print</a:t>
            </a:r>
            <a:r>
              <a:rPr lang="tr-TR" dirty="0" smtClean="0"/>
              <a:t>(n); n = 0;</a:t>
            </a:r>
          </a:p>
          <a:p>
            <a:r>
              <a:rPr lang="tr-TR" dirty="0" err="1"/>
              <a:t>print</a:t>
            </a:r>
            <a:r>
              <a:rPr lang="tr-TR" dirty="0"/>
              <a:t>(n); n = 0</a:t>
            </a:r>
            <a:r>
              <a:rPr lang="tr-TR" dirty="0" smtClean="0"/>
              <a:t>; </a:t>
            </a:r>
            <a:r>
              <a:rPr lang="tr-TR" dirty="0"/>
              <a:t>n = n + 1; </a:t>
            </a:r>
          </a:p>
          <a:p>
            <a:r>
              <a:rPr lang="tr-TR" dirty="0" err="1"/>
              <a:t>print</a:t>
            </a:r>
            <a:r>
              <a:rPr lang="tr-TR" dirty="0"/>
              <a:t>(n</a:t>
            </a:r>
            <a:r>
              <a:rPr lang="tr-TR" dirty="0" smtClean="0"/>
              <a:t>); </a:t>
            </a:r>
            <a:r>
              <a:rPr lang="tr-TR" dirty="0"/>
              <a:t>n = n + 1; n = 0;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8471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ve </a:t>
            </a:r>
            <a:r>
              <a:rPr lang="tr-TR" dirty="0"/>
              <a:t>Program Arasındaki Farklar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Program</a:t>
            </a:r>
            <a:r>
              <a:rPr lang="tr-TR" dirty="0"/>
              <a:t>, bilgisayar kodlarının bir </a:t>
            </a:r>
            <a:r>
              <a:rPr lang="tr-TR" dirty="0" smtClean="0"/>
              <a:t>koleksiyonudur </a:t>
            </a:r>
            <a:r>
              <a:rPr lang="tr-TR" dirty="0"/>
              <a:t>ve çalıştırılabilir bir </a:t>
            </a:r>
            <a:r>
              <a:rPr lang="tr-TR" dirty="0" smtClean="0"/>
              <a:t>dosya halindedir.</a:t>
            </a:r>
            <a:endParaRPr lang="tr-TR" dirty="0"/>
          </a:p>
          <a:p>
            <a:r>
              <a:rPr lang="tr-TR" dirty="0" smtClean="0"/>
              <a:t>Bir </a:t>
            </a:r>
            <a:r>
              <a:rPr lang="tr-TR" dirty="0"/>
              <a:t>program, bir </a:t>
            </a:r>
            <a:r>
              <a:rPr lang="tr-TR" dirty="0" smtClean="0"/>
              <a:t>süreç </a:t>
            </a:r>
            <a:r>
              <a:rPr lang="tr-TR" dirty="0"/>
              <a:t>oluşturulduğunda </a:t>
            </a:r>
            <a:r>
              <a:rPr lang="tr-TR" dirty="0" smtClean="0"/>
              <a:t>çalıştırılır.</a:t>
            </a:r>
          </a:p>
          <a:p>
            <a:r>
              <a:rPr lang="tr-TR" dirty="0" smtClean="0"/>
              <a:t>Süreçler bellekte yer kaplar.</a:t>
            </a:r>
            <a:endParaRPr lang="tr-TR" dirty="0"/>
          </a:p>
          <a:p>
            <a:r>
              <a:rPr lang="tr-TR" dirty="0"/>
              <a:t>Bir program birden fazla </a:t>
            </a:r>
            <a:r>
              <a:rPr lang="tr-TR" dirty="0" smtClean="0"/>
              <a:t>süreç oluşturabilir </a:t>
            </a:r>
            <a:r>
              <a:rPr lang="tr-TR" dirty="0"/>
              <a:t>ve her </a:t>
            </a:r>
            <a:r>
              <a:rPr lang="tr-TR" dirty="0" smtClean="0"/>
              <a:t>süreç ayrı sistem kaynakları </a:t>
            </a:r>
            <a:r>
              <a:rPr lang="tr-TR" dirty="0"/>
              <a:t>kullanır.</a:t>
            </a:r>
          </a:p>
          <a:p>
            <a:r>
              <a:rPr lang="tr-TR" dirty="0" smtClean="0"/>
              <a:t>Süreçler </a:t>
            </a:r>
            <a:r>
              <a:rPr lang="tr-TR" dirty="0"/>
              <a:t>arasında haberleşme, </a:t>
            </a:r>
            <a:r>
              <a:rPr lang="tr-TR" dirty="0" smtClean="0"/>
              <a:t>veri </a:t>
            </a:r>
            <a:r>
              <a:rPr lang="tr-TR" dirty="0"/>
              <a:t>paylaşımı ve </a:t>
            </a:r>
            <a:r>
              <a:rPr lang="tr-TR" dirty="0" smtClean="0"/>
              <a:t>iş </a:t>
            </a:r>
            <a:r>
              <a:rPr lang="tr-TR" dirty="0"/>
              <a:t>bölümü gerçekleşebilir.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803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Başlatma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Süreç oluşturmaya neden olan olaylar</a:t>
            </a:r>
            <a:r>
              <a:rPr lang="tr-TR" dirty="0" smtClean="0"/>
              <a:t>:</a:t>
            </a:r>
          </a:p>
          <a:p>
            <a:endParaRPr lang="tr-TR" dirty="0"/>
          </a:p>
          <a:p>
            <a:r>
              <a:rPr lang="tr-TR" dirty="0" smtClean="0"/>
              <a:t>Sistem </a:t>
            </a:r>
            <a:r>
              <a:rPr lang="tr-TR" dirty="0"/>
              <a:t>başlatma</a:t>
            </a:r>
            <a:r>
              <a:rPr lang="tr-TR" dirty="0" smtClean="0"/>
              <a:t>.</a:t>
            </a:r>
          </a:p>
          <a:p>
            <a:r>
              <a:rPr lang="tr-TR" dirty="0" smtClean="0"/>
              <a:t>Çalışan </a:t>
            </a:r>
            <a:r>
              <a:rPr lang="tr-TR" dirty="0"/>
              <a:t>bir süreç tarafından bir süreç oluşturma sistem çağrısının yürütülmesi</a:t>
            </a:r>
            <a:r>
              <a:rPr lang="tr-TR" dirty="0" smtClean="0"/>
              <a:t>.</a:t>
            </a:r>
          </a:p>
          <a:p>
            <a:r>
              <a:rPr lang="tr-TR" dirty="0" smtClean="0"/>
              <a:t>Yeni </a:t>
            </a:r>
            <a:r>
              <a:rPr lang="tr-TR" dirty="0"/>
              <a:t>bir süreç oluşturmak için bir kullanıcı isteği</a:t>
            </a:r>
            <a:r>
              <a:rPr lang="tr-TR" dirty="0" smtClean="0"/>
              <a:t>.</a:t>
            </a:r>
          </a:p>
          <a:p>
            <a:r>
              <a:rPr lang="tr-TR" dirty="0" smtClean="0"/>
              <a:t>Toplu </a:t>
            </a:r>
            <a:r>
              <a:rPr lang="tr-TR" dirty="0"/>
              <a:t>işin başlatılması</a:t>
            </a:r>
            <a:r>
              <a:rPr lang="tr-TR" dirty="0" smtClean="0"/>
              <a:t>. (</a:t>
            </a:r>
            <a:r>
              <a:rPr lang="tr-TR" dirty="0" err="1" smtClean="0"/>
              <a:t>batch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616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Sonlandırma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İşlemin sonlandırılmasına neden olan olaylar</a:t>
            </a:r>
            <a:r>
              <a:rPr lang="tr-TR" dirty="0" smtClean="0"/>
              <a:t>:</a:t>
            </a:r>
          </a:p>
          <a:p>
            <a:endParaRPr lang="tr-TR" dirty="0"/>
          </a:p>
          <a:p>
            <a:r>
              <a:rPr lang="tr-TR" dirty="0" smtClean="0"/>
              <a:t>Normal </a:t>
            </a:r>
            <a:r>
              <a:rPr lang="tr-TR" dirty="0"/>
              <a:t>çıkış (gönüllü</a:t>
            </a:r>
            <a:r>
              <a:rPr lang="tr-TR" dirty="0" smtClean="0"/>
              <a:t>).</a:t>
            </a:r>
          </a:p>
          <a:p>
            <a:r>
              <a:rPr lang="tr-TR" dirty="0" smtClean="0"/>
              <a:t>Hata sonrası çıkış </a:t>
            </a:r>
            <a:r>
              <a:rPr lang="tr-TR" dirty="0"/>
              <a:t>(gönüllü</a:t>
            </a:r>
            <a:r>
              <a:rPr lang="tr-TR" dirty="0" smtClean="0"/>
              <a:t>).</a:t>
            </a:r>
          </a:p>
          <a:p>
            <a:r>
              <a:rPr lang="tr-TR" dirty="0" smtClean="0"/>
              <a:t>Ölümcül </a:t>
            </a:r>
            <a:r>
              <a:rPr lang="tr-TR" dirty="0"/>
              <a:t>hata </a:t>
            </a:r>
            <a:r>
              <a:rPr lang="tr-TR" dirty="0" smtClean="0"/>
              <a:t>sonrası çıkış (istem </a:t>
            </a:r>
            <a:r>
              <a:rPr lang="tr-TR" dirty="0"/>
              <a:t>dışı</a:t>
            </a:r>
            <a:r>
              <a:rPr lang="tr-TR" dirty="0" smtClean="0"/>
              <a:t>).</a:t>
            </a:r>
          </a:p>
          <a:p>
            <a:r>
              <a:rPr lang="tr-TR" dirty="0" smtClean="0"/>
              <a:t>Başka </a:t>
            </a:r>
            <a:r>
              <a:rPr lang="tr-TR" dirty="0"/>
              <a:t>bir süreç tarafından </a:t>
            </a:r>
            <a:r>
              <a:rPr lang="tr-TR" dirty="0" smtClean="0"/>
              <a:t>sonlandırılma (</a:t>
            </a:r>
            <a:r>
              <a:rPr lang="tr-TR" dirty="0" err="1" smtClean="0"/>
              <a:t>kill</a:t>
            </a:r>
            <a:r>
              <a:rPr lang="tr-TR" dirty="0" smtClean="0"/>
              <a:t>) (istemsiz</a:t>
            </a:r>
            <a:r>
              <a:rPr lang="tr-TR" dirty="0"/>
              <a:t>).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404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Durumları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Bir </a:t>
            </a:r>
            <a:r>
              <a:rPr lang="tr-TR" dirty="0" smtClean="0"/>
              <a:t>süreç çalışıyor</a:t>
            </a:r>
            <a:r>
              <a:rPr lang="tr-TR" dirty="0"/>
              <a:t>, engellenmiş veya hazır durumda olabilir.</a:t>
            </a:r>
            <a:endParaRPr lang="tr-TR" dirty="0"/>
          </a:p>
        </p:txBody>
      </p:sp>
      <p:pic>
        <p:nvPicPr>
          <p:cNvPr id="4" name="Picture 6" descr="02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67" y="3109983"/>
            <a:ext cx="8591802" cy="1997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9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Süreçleri Gerçekleştirme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Süreç yapılı bir işletim sisteminin en alt katmanı </a:t>
            </a:r>
            <a:r>
              <a:rPr lang="tr-TR" dirty="0" smtClean="0"/>
              <a:t>kesilmeleri ve çizelgelemeyi yönetir</a:t>
            </a:r>
            <a:r>
              <a:rPr lang="tr-TR" dirty="0"/>
              <a:t>. Bu katmanın üzerinde sıralı süreçler bulunur.</a:t>
            </a:r>
            <a:endParaRPr lang="tr-TR" dirty="0"/>
          </a:p>
        </p:txBody>
      </p:sp>
      <p:pic>
        <p:nvPicPr>
          <p:cNvPr id="4" name="Picture 6" descr="02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7" y="2926218"/>
            <a:ext cx="58769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7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1137</TotalTime>
  <Words>388</Words>
  <Application>Microsoft Office PowerPoint</Application>
  <PresentationFormat>Widescreen</PresentationFormat>
  <Paragraphs>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Bölüm 2: Süreçler</vt:lpstr>
      <vt:lpstr>Sözde Paralellik</vt:lpstr>
      <vt:lpstr>Süreç Modeli</vt:lpstr>
      <vt:lpstr>Tekrarlanamaz Yürütme</vt:lpstr>
      <vt:lpstr>Süreç ve Program Arasındaki Farklar</vt:lpstr>
      <vt:lpstr>Süreç Başlatma</vt:lpstr>
      <vt:lpstr>Süreç Sonlandırma</vt:lpstr>
      <vt:lpstr>Süreç Durumları</vt:lpstr>
      <vt:lpstr>Süreçleri Gerçekleştirme</vt:lpstr>
      <vt:lpstr>Süreçleri Gerçekleştirme</vt:lpstr>
      <vt:lpstr>Süreçleri Gerçekleştirme</vt:lpstr>
      <vt:lpstr>Çoklu Programlama Modellemesi</vt:lpstr>
      <vt:lpstr>İş Parçacığı</vt:lpstr>
      <vt:lpstr>İş Parçacığı Kullanımı</vt:lpstr>
      <vt:lpstr>Tekrarlanamaz Yürütme</vt:lpstr>
      <vt:lpstr>Tekrarlanamaz Yürütme</vt:lpstr>
      <vt:lpstr>Tekrarlanamaz Yürütme</vt:lpstr>
      <vt:lpstr>Tekrarlanamaz Yürütme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1: Giriş</dc:title>
  <dc:creator>sercan</dc:creator>
  <cp:lastModifiedBy>sercan</cp:lastModifiedBy>
  <cp:revision>99</cp:revision>
  <dcterms:created xsi:type="dcterms:W3CDTF">2023-01-12T09:23:55Z</dcterms:created>
  <dcterms:modified xsi:type="dcterms:W3CDTF">2023-01-15T17:48:22Z</dcterms:modified>
</cp:coreProperties>
</file>