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5" r:id="rId5"/>
    <p:sldId id="316" r:id="rId6"/>
    <p:sldId id="317" r:id="rId7"/>
    <p:sldId id="318" r:id="rId8"/>
    <p:sldId id="319" r:id="rId9"/>
    <p:sldId id="320" r:id="rId10"/>
    <p:sldId id="327" r:id="rId11"/>
    <p:sldId id="328" r:id="rId12"/>
    <p:sldId id="321" r:id="rId13"/>
    <p:sldId id="322" r:id="rId14"/>
    <p:sldId id="329" r:id="rId15"/>
    <p:sldId id="323" r:id="rId16"/>
    <p:sldId id="324" r:id="rId17"/>
    <p:sldId id="325" r:id="rId18"/>
    <p:sldId id="326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1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2: Süreçler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</a:t>
            </a:r>
            <a:r>
              <a:rPr lang="tr-TR" dirty="0" smtClean="0"/>
              <a:t>tablosunda bulunan bazı alanlar.</a:t>
            </a:r>
            <a:endParaRPr lang="tr-TR" dirty="0"/>
          </a:p>
        </p:txBody>
      </p:sp>
      <p:pic>
        <p:nvPicPr>
          <p:cNvPr id="5" name="Picture 6" descr="0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23" y="2328887"/>
            <a:ext cx="7223555" cy="41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kesilme oluştuğunda işletim </a:t>
            </a:r>
            <a:r>
              <a:rPr lang="tr-TR" dirty="0"/>
              <a:t>sisteminin en düşük </a:t>
            </a:r>
            <a:r>
              <a:rPr lang="tr-TR" dirty="0" smtClean="0"/>
              <a:t>seviyesi </a:t>
            </a:r>
            <a:r>
              <a:rPr lang="tr-TR" dirty="0"/>
              <a:t>ne </a:t>
            </a:r>
            <a:r>
              <a:rPr lang="tr-TR" dirty="0" smtClean="0"/>
              <a:t>yapar.</a:t>
            </a:r>
            <a:endParaRPr lang="tr-TR" dirty="0"/>
          </a:p>
        </p:txBody>
      </p:sp>
      <p:pic>
        <p:nvPicPr>
          <p:cNvPr id="6" name="Picture 6" descr="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6" y="2819038"/>
            <a:ext cx="8460547" cy="32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Modellemesi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Bellekte bulunan süreç sayısının </a:t>
            </a:r>
            <a:r>
              <a:rPr lang="tr-TR" dirty="0"/>
              <a:t>bir fonksiyonu olarak CPU </a:t>
            </a:r>
            <a:r>
              <a:rPr lang="tr-TR" dirty="0" smtClean="0"/>
              <a:t>kullanımı grafiği.</a:t>
            </a:r>
            <a:endParaRPr lang="tr-TR" dirty="0"/>
          </a:p>
        </p:txBody>
      </p:sp>
      <p:pic>
        <p:nvPicPr>
          <p:cNvPr id="4" name="Picture 6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94050"/>
            <a:ext cx="6604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3 iş parçacığına sahip bir uygulama</a:t>
            </a:r>
            <a:endParaRPr lang="tr-TR" dirty="0"/>
          </a:p>
        </p:txBody>
      </p:sp>
      <p:pic>
        <p:nvPicPr>
          <p:cNvPr id="4" name="Picture 4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53481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Çoklu</a:t>
            </a:r>
            <a:r>
              <a:rPr lang="tr-TR" dirty="0" smtClean="0"/>
              <a:t> iş parçacığına sahip bir web sunucusu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416357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İşlemci zamanlayıcı (</a:t>
            </a:r>
            <a:r>
              <a:rPr lang="tr-TR" dirty="0" err="1"/>
              <a:t>d</a:t>
            </a:r>
            <a:r>
              <a:rPr lang="tr-TR" dirty="0" err="1" smtClean="0"/>
              <a:t>ispatcher</a:t>
            </a:r>
            <a:r>
              <a:rPr lang="tr-TR" dirty="0" smtClean="0"/>
              <a:t>) iş </a:t>
            </a:r>
            <a:r>
              <a:rPr lang="tr-TR" dirty="0"/>
              <a:t>p</a:t>
            </a:r>
            <a:r>
              <a:rPr lang="tr-TR" dirty="0" smtClean="0"/>
              <a:t>arçacığı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İşçi (</a:t>
            </a:r>
            <a:r>
              <a:rPr lang="tr-TR" dirty="0" err="1" smtClean="0"/>
              <a:t>worker</a:t>
            </a:r>
            <a:r>
              <a:rPr lang="tr-TR" dirty="0" smtClean="0"/>
              <a:t>) iş parçacığı 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9" y="3301229"/>
            <a:ext cx="876550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 içerisindeki tüm iş parçacıkları ile paylaşılanlar</a:t>
            </a:r>
          </a:p>
          <a:p>
            <a:r>
              <a:rPr lang="tr-TR" dirty="0" smtClean="0"/>
              <a:t>Her bir iş parçacığına özel veriler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1828800" y="3043101"/>
            <a:ext cx="8534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Kendi program sayacı, </a:t>
            </a:r>
            <a:r>
              <a:rPr lang="tr-TR" dirty="0" smtClean="0"/>
              <a:t>yazmaç kümesi ve </a:t>
            </a:r>
            <a:r>
              <a:rPr lang="tr-TR" dirty="0"/>
              <a:t>yığını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Kod (</a:t>
            </a:r>
            <a:r>
              <a:rPr lang="tr-TR" dirty="0" err="1" smtClean="0"/>
              <a:t>text</a:t>
            </a:r>
            <a:r>
              <a:rPr lang="tr-TR" dirty="0" smtClean="0"/>
              <a:t>), global veri ve </a:t>
            </a:r>
            <a:r>
              <a:rPr lang="tr-TR" dirty="0"/>
              <a:t>açık dosyaları </a:t>
            </a:r>
            <a:r>
              <a:rPr lang="tr-TR" dirty="0" smtClean="0"/>
              <a:t>paylaşır</a:t>
            </a:r>
          </a:p>
          <a:p>
            <a:pPr lvl="1"/>
            <a:r>
              <a:rPr lang="tr-TR" dirty="0" smtClean="0"/>
              <a:t>Aynı süreci sonlandırmak için paralel çalıştığı iş parçacıkları ile</a:t>
            </a:r>
          </a:p>
          <a:p>
            <a:r>
              <a:rPr lang="tr-TR" dirty="0" smtClean="0"/>
              <a:t>Kendi süreç kontrol bloğuna (PCB) sahip olabilir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bağlıdır</a:t>
            </a:r>
          </a:p>
          <a:p>
            <a:pPr lvl="1"/>
            <a:r>
              <a:rPr lang="tr-TR" dirty="0" smtClean="0"/>
              <a:t>Bağlam</a:t>
            </a:r>
            <a:r>
              <a:rPr lang="tr-TR" dirty="0"/>
              <a:t>, iş parçacığı kimliğini, program sayacını, kayıt kümesini, yığın işaretçisini </a:t>
            </a:r>
            <a:r>
              <a:rPr lang="tr-TR" dirty="0" smtClean="0"/>
              <a:t>içerir</a:t>
            </a:r>
          </a:p>
          <a:p>
            <a:pPr lvl="1"/>
            <a:r>
              <a:rPr lang="tr-TR" dirty="0" smtClean="0"/>
              <a:t>Aynı süreçteki diğer </a:t>
            </a:r>
            <a:r>
              <a:rPr lang="tr-TR" dirty="0"/>
              <a:t>iş parçacıklarıyla </a:t>
            </a:r>
            <a:r>
              <a:rPr lang="tr-TR" dirty="0" smtClean="0"/>
              <a:t>bellek adres uzayı paylaşılır</a:t>
            </a:r>
          </a:p>
          <a:p>
            <a:pPr lvl="2"/>
            <a:r>
              <a:rPr lang="tr-TR" dirty="0" smtClean="0"/>
              <a:t>bellek </a:t>
            </a:r>
            <a:r>
              <a:rPr lang="tr-TR" dirty="0"/>
              <a:t>yönetimi </a:t>
            </a:r>
            <a:r>
              <a:rPr lang="tr-TR" dirty="0" smtClean="0"/>
              <a:t>bilgileri paylaşılır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Arasında Çakışma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Global bir </a:t>
            </a:r>
            <a:r>
              <a:rPr lang="tr-TR" dirty="0"/>
              <a:t>değişkenin kullanımıyla ilgili iş parçacıkları </a:t>
            </a:r>
            <a:r>
              <a:rPr lang="tr-TR" dirty="0" smtClean="0"/>
              <a:t>arasında yaşanabilecek çakışma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42694" r="26979" b="36827"/>
          <a:stretch>
            <a:fillRect/>
          </a:stretch>
        </p:blipFill>
        <p:spPr bwMode="auto">
          <a:xfrm>
            <a:off x="4367167" y="2363837"/>
            <a:ext cx="65579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İş Parçacıklı Programlama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İş parçacıkları kendilerine ait global </a:t>
            </a:r>
            <a:r>
              <a:rPr lang="tr-TR" dirty="0"/>
              <a:t>değişkenlere sahip olabilir</a:t>
            </a:r>
            <a:endParaRPr lang="tr-TR" dirty="0"/>
          </a:p>
        </p:txBody>
      </p:sp>
      <p:pic>
        <p:nvPicPr>
          <p:cNvPr id="4" name="Picture 4" descr="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32112"/>
            <a:ext cx="38481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Kullanıcı </a:t>
            </a:r>
            <a:r>
              <a:rPr lang="tr-TR" dirty="0" smtClean="0"/>
              <a:t>duyarlılığı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iş parçacığı bloke olduğunda, diğeri kullanıcı G/Ç'sini </a:t>
            </a:r>
            <a:r>
              <a:rPr lang="tr-TR" dirty="0" smtClean="0"/>
              <a:t>işleyebilir. Ancak</a:t>
            </a:r>
            <a:r>
              <a:rPr lang="tr-TR" dirty="0"/>
              <a:t>: iş parçacığı uygulamasına </a:t>
            </a:r>
            <a:r>
              <a:rPr lang="tr-TR" dirty="0" smtClean="0"/>
              <a:t>bağlı</a:t>
            </a:r>
          </a:p>
          <a:p>
            <a:r>
              <a:rPr lang="tr-TR" dirty="0" smtClean="0"/>
              <a:t>Kaynak </a:t>
            </a:r>
            <a:r>
              <a:rPr lang="tr-TR" dirty="0"/>
              <a:t>paylaşımı: </a:t>
            </a:r>
            <a:r>
              <a:rPr lang="tr-TR" dirty="0" smtClean="0"/>
              <a:t>ekonomi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paylaşılır (yani adres alanı paylaşılır</a:t>
            </a:r>
            <a:r>
              <a:rPr lang="tr-TR" dirty="0" smtClean="0"/>
              <a:t>), Açık </a:t>
            </a:r>
            <a:r>
              <a:rPr lang="tr-TR" dirty="0"/>
              <a:t>dosyalar, </a:t>
            </a:r>
            <a:r>
              <a:rPr lang="tr-TR" dirty="0" smtClean="0"/>
              <a:t>soketler</a:t>
            </a:r>
          </a:p>
          <a:p>
            <a:r>
              <a:rPr lang="tr-TR" dirty="0" smtClean="0"/>
              <a:t>Hız</a:t>
            </a:r>
          </a:p>
          <a:p>
            <a:pPr lvl="1"/>
            <a:r>
              <a:rPr lang="tr-TR" dirty="0" smtClean="0"/>
              <a:t>İş parçacığı oluşturma süreç </a:t>
            </a:r>
            <a:r>
              <a:rPr lang="tr-TR" dirty="0"/>
              <a:t>oluşturmaya göre yaklaşık 30 kat daha </a:t>
            </a:r>
            <a:r>
              <a:rPr lang="tr-TR" dirty="0" smtClean="0"/>
              <a:t>hızlı, bağlam geçişi 5 </a:t>
            </a:r>
            <a:r>
              <a:rPr lang="tr-TR" dirty="0"/>
              <a:t>kat daha hızlı </a:t>
            </a:r>
            <a:endParaRPr lang="tr-TR" dirty="0" smtClean="0"/>
          </a:p>
          <a:p>
            <a:r>
              <a:rPr lang="tr-TR" dirty="0" smtClean="0"/>
              <a:t>Donanım </a:t>
            </a:r>
            <a:r>
              <a:rPr lang="tr-TR" dirty="0"/>
              <a:t>paralelliğinden </a:t>
            </a:r>
            <a:r>
              <a:rPr lang="tr-TR" dirty="0" smtClean="0"/>
              <a:t>yararlanma</a:t>
            </a:r>
          </a:p>
          <a:p>
            <a:pPr lvl="1"/>
            <a:r>
              <a:rPr lang="tr-TR" dirty="0" smtClean="0"/>
              <a:t>Ağır süreçler, çoklu </a:t>
            </a:r>
            <a:r>
              <a:rPr lang="tr-TR" dirty="0"/>
              <a:t>işlemcili mimarilerden de faydalanabilir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Parçacıklarının </a:t>
            </a:r>
            <a:r>
              <a:rPr lang="tr-TR" dirty="0" smtClean="0"/>
              <a:t>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Senkronizasyon</a:t>
            </a:r>
          </a:p>
          <a:p>
            <a:pPr lvl="1"/>
            <a:r>
              <a:rPr lang="tr-TR" dirty="0"/>
              <a:t>P</a:t>
            </a:r>
            <a:r>
              <a:rPr lang="tr-TR" dirty="0" smtClean="0"/>
              <a:t>aylaşımlı bellek ve değişkenlere </a:t>
            </a:r>
            <a:r>
              <a:rPr lang="tr-TR" dirty="0"/>
              <a:t>erişim kontrol edilmelidir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Program </a:t>
            </a:r>
            <a:r>
              <a:rPr lang="tr-TR" dirty="0"/>
              <a:t>koduna karmaşıklık, hatalar </a:t>
            </a:r>
            <a:r>
              <a:rPr lang="tr-TR" dirty="0" smtClean="0"/>
              <a:t>ekleyebilir. Yarış </a:t>
            </a:r>
            <a:r>
              <a:rPr lang="tr-TR" dirty="0"/>
              <a:t>koşullarından, kilitlenmelerden ve diğer sorunlardan kaçınmak </a:t>
            </a:r>
            <a:r>
              <a:rPr lang="tr-TR" dirty="0" smtClean="0"/>
              <a:t>gerekir</a:t>
            </a:r>
          </a:p>
          <a:p>
            <a:r>
              <a:rPr lang="tr-TR" dirty="0" smtClean="0"/>
              <a:t>Bağımsızlık eksikliği</a:t>
            </a:r>
          </a:p>
          <a:p>
            <a:pPr lvl="1"/>
            <a:r>
              <a:rPr lang="tr-TR" dirty="0" smtClean="0"/>
              <a:t>Ağır </a:t>
            </a:r>
            <a:r>
              <a:rPr lang="tr-TR" dirty="0"/>
              <a:t>Ağırlık </a:t>
            </a:r>
            <a:r>
              <a:rPr lang="tr-TR" dirty="0" smtClean="0"/>
              <a:t>İşlemde </a:t>
            </a:r>
            <a:r>
              <a:rPr lang="tr-TR" dirty="0"/>
              <a:t>(HWP) </a:t>
            </a:r>
            <a:r>
              <a:rPr lang="tr-TR" dirty="0" smtClean="0"/>
              <a:t>iş parçacıkları bağımsız değildir</a:t>
            </a:r>
          </a:p>
          <a:p>
            <a:pPr lvl="1"/>
            <a:r>
              <a:rPr lang="tr-TR" dirty="0" smtClean="0"/>
              <a:t>RAM </a:t>
            </a:r>
            <a:r>
              <a:rPr lang="tr-TR" dirty="0"/>
              <a:t>adres </a:t>
            </a:r>
            <a:r>
              <a:rPr lang="tr-TR" dirty="0" smtClean="0"/>
              <a:t>uzayı paylaşıldığından bellek </a:t>
            </a:r>
            <a:r>
              <a:rPr lang="tr-TR" dirty="0"/>
              <a:t>koruması </a:t>
            </a:r>
            <a:r>
              <a:rPr lang="tr-TR" dirty="0" smtClean="0"/>
              <a:t>yoktur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iş parçacığının </a:t>
            </a:r>
            <a:r>
              <a:rPr lang="tr-TR" dirty="0" smtClean="0"/>
              <a:t>yığınları bellekte ayrı yerde olması amaçlanır, </a:t>
            </a:r>
            <a:r>
              <a:rPr lang="tr-TR" dirty="0"/>
              <a:t>ancak bir iş parçacığının </a:t>
            </a:r>
            <a:r>
              <a:rPr lang="tr-TR" dirty="0" smtClean="0"/>
              <a:t>hatası nedeniyle </a:t>
            </a:r>
            <a:r>
              <a:rPr lang="tr-TR" dirty="0"/>
              <a:t>başka bir iş parçacığının yığınının üzerine </a:t>
            </a:r>
            <a:r>
              <a:rPr lang="tr-TR" dirty="0" smtClean="0"/>
              <a:t>yazma yapılabilir.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Yarış durumu: iki süreç aynı bellek alanına aynı anda erişmek istediğinde</a:t>
            </a:r>
            <a:endParaRPr lang="tr-TR" dirty="0"/>
          </a:p>
        </p:txBody>
      </p:sp>
      <p:pic>
        <p:nvPicPr>
          <p:cNvPr id="4" name="Picture 4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75313"/>
            <a:ext cx="49212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veya daha fazla </a:t>
            </a:r>
            <a:r>
              <a:rPr lang="tr-TR" dirty="0" smtClean="0"/>
              <a:t>süreç, bazı </a:t>
            </a:r>
            <a:r>
              <a:rPr lang="tr-TR" dirty="0"/>
              <a:t>paylaşılan verileri okuyor veya yazıyor ve nihai sonuç </a:t>
            </a:r>
            <a:r>
              <a:rPr lang="tr-TR" dirty="0" smtClean="0"/>
              <a:t>hangisinin ne </a:t>
            </a:r>
            <a:r>
              <a:rPr lang="tr-TR" dirty="0"/>
              <a:t>zaman çalıştığına bağlı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Karşılıklı </a:t>
            </a:r>
            <a:r>
              <a:rPr lang="tr-TR" dirty="0" smtClean="0"/>
              <a:t>dışlama</a:t>
            </a:r>
          </a:p>
          <a:p>
            <a:pPr lvl="1"/>
            <a:r>
              <a:rPr lang="tr-TR" dirty="0" smtClean="0"/>
              <a:t>Birden </a:t>
            </a:r>
            <a:r>
              <a:rPr lang="tr-TR" dirty="0"/>
              <a:t>fazla işlemin paylaşılan verileri aynı anda okumasını ve yazmasını </a:t>
            </a:r>
            <a:r>
              <a:rPr lang="tr-TR" dirty="0" smtClean="0"/>
              <a:t>engelleme</a:t>
            </a:r>
          </a:p>
          <a:p>
            <a:r>
              <a:rPr lang="tr-TR" dirty="0"/>
              <a:t>K</a:t>
            </a:r>
            <a:r>
              <a:rPr lang="tr-TR" dirty="0" smtClean="0"/>
              <a:t>ritik bölge</a:t>
            </a:r>
          </a:p>
          <a:p>
            <a:pPr lvl="1"/>
            <a:r>
              <a:rPr lang="tr-TR" dirty="0" smtClean="0"/>
              <a:t>Programın </a:t>
            </a:r>
            <a:r>
              <a:rPr lang="tr-TR" dirty="0"/>
              <a:t>p</a:t>
            </a:r>
            <a:r>
              <a:rPr lang="tr-TR" dirty="0" smtClean="0"/>
              <a:t>aylaşılan alana erişim yaptığı kod bölümü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69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Karşılıklı dışlama sağlamak için dört </a:t>
            </a:r>
            <a:r>
              <a:rPr lang="tr-TR" dirty="0" smtClean="0"/>
              <a:t>koşul</a:t>
            </a:r>
          </a:p>
          <a:p>
            <a:r>
              <a:rPr lang="tr-TR" dirty="0" smtClean="0"/>
              <a:t>İki süreç aynı anda kritik </a:t>
            </a:r>
            <a:r>
              <a:rPr lang="tr-TR" dirty="0"/>
              <a:t>bölgede </a:t>
            </a:r>
            <a:r>
              <a:rPr lang="tr-TR" dirty="0" smtClean="0"/>
              <a:t>olmamalı</a:t>
            </a:r>
          </a:p>
          <a:p>
            <a:r>
              <a:rPr lang="tr-TR" dirty="0" smtClean="0"/>
              <a:t>İşlemci hızı ve sayısı </a:t>
            </a:r>
            <a:r>
              <a:rPr lang="tr-TR" dirty="0"/>
              <a:t>hakkında varsayım </a:t>
            </a:r>
            <a:r>
              <a:rPr lang="tr-TR" dirty="0" smtClean="0"/>
              <a:t>yapılmamalı</a:t>
            </a:r>
          </a:p>
          <a:p>
            <a:r>
              <a:rPr lang="tr-TR" dirty="0" smtClean="0"/>
              <a:t>Kritik </a:t>
            </a:r>
            <a:r>
              <a:rPr lang="tr-TR" dirty="0"/>
              <a:t>bölgesinin dışında çalışan hiçbir </a:t>
            </a:r>
            <a:r>
              <a:rPr lang="tr-TR" dirty="0" smtClean="0"/>
              <a:t>süreç başka </a:t>
            </a:r>
            <a:r>
              <a:rPr lang="tr-TR" dirty="0"/>
              <a:t>bir </a:t>
            </a:r>
            <a:r>
              <a:rPr lang="tr-TR" dirty="0" smtClean="0"/>
              <a:t>süreci engellememeli</a:t>
            </a:r>
          </a:p>
          <a:p>
            <a:r>
              <a:rPr lang="tr-TR" dirty="0" smtClean="0"/>
              <a:t>Hiçbir </a:t>
            </a:r>
            <a:r>
              <a:rPr lang="tr-TR" dirty="0"/>
              <a:t>süreç kritik bölgesine girmek için sonsuza kadar </a:t>
            </a:r>
            <a:r>
              <a:rPr lang="tr-TR" dirty="0" smtClean="0"/>
              <a:t>beklememeli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1898106"/>
            <a:ext cx="369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 Kullanarak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12217"/>
            <a:ext cx="8305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3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Meşgul Bekleme ile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Kesmeleri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Kritik </a:t>
            </a:r>
            <a:r>
              <a:rPr lang="tr-TR" dirty="0"/>
              <a:t>bölgeye girdikten sonra tüm </a:t>
            </a:r>
            <a:r>
              <a:rPr lang="tr-TR" dirty="0" smtClean="0"/>
              <a:t>kesmeleri devre </a:t>
            </a:r>
            <a:r>
              <a:rPr lang="tr-TR" dirty="0"/>
              <a:t>dışı </a:t>
            </a:r>
            <a:r>
              <a:rPr lang="tr-TR" dirty="0" smtClean="0"/>
              <a:t>bırak</a:t>
            </a:r>
          </a:p>
          <a:p>
            <a:pPr lvl="1"/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/>
              <a:t>yalnızca bir kesme olduğundan, hiçbir CPU önalımı </a:t>
            </a:r>
            <a:r>
              <a:rPr lang="tr-TR" dirty="0" smtClean="0"/>
              <a:t>(</a:t>
            </a:r>
            <a:r>
              <a:rPr lang="en-US" altLang="zh-CN" dirty="0"/>
              <a:t>preemption </a:t>
            </a:r>
            <a:r>
              <a:rPr lang="tr-TR" dirty="0" smtClean="0"/>
              <a:t>) gerçekleşemez.</a:t>
            </a:r>
          </a:p>
          <a:p>
            <a:pPr lvl="1"/>
            <a:r>
              <a:rPr lang="tr-TR" dirty="0" smtClean="0"/>
              <a:t>Kesmeleri </a:t>
            </a:r>
            <a:r>
              <a:rPr lang="tr-TR" dirty="0"/>
              <a:t>devre dışı bırakmak, işletim sisteminin kendisi için yararlıdır, ancak kullanıcılar için </a:t>
            </a:r>
            <a:r>
              <a:rPr lang="tr-TR" dirty="0" smtClean="0"/>
              <a:t>değildir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Meşgul Bekleme ile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Lock</a:t>
            </a:r>
            <a:r>
              <a:rPr lang="tr-TR" dirty="0" smtClean="0"/>
              <a:t> değişkeni</a:t>
            </a:r>
          </a:p>
          <a:p>
            <a:pPr lvl="1"/>
            <a:r>
              <a:rPr lang="tr-TR" dirty="0" err="1" smtClean="0"/>
              <a:t>Yazılımsal</a:t>
            </a:r>
            <a:r>
              <a:rPr lang="tr-TR" dirty="0" smtClean="0"/>
              <a:t> bir çözüm</a:t>
            </a:r>
          </a:p>
          <a:p>
            <a:pPr lvl="1"/>
            <a:r>
              <a:rPr lang="tr-TR" dirty="0" smtClean="0"/>
              <a:t>Tek ve paylaşımlı bir değişen (</a:t>
            </a:r>
            <a:r>
              <a:rPr lang="tr-TR" dirty="0" err="1" smtClean="0"/>
              <a:t>lock</a:t>
            </a:r>
            <a:r>
              <a:rPr lang="tr-TR" dirty="0" smtClean="0"/>
              <a:t>) tanımlanır</a:t>
            </a:r>
          </a:p>
          <a:p>
            <a:pPr lvl="1"/>
            <a:r>
              <a:rPr lang="tr-TR" dirty="0" smtClean="0"/>
              <a:t>Kritik bölgeye girmeden önce değeri kontrol edilir</a:t>
            </a:r>
          </a:p>
          <a:p>
            <a:pPr lvl="1"/>
            <a:r>
              <a:rPr lang="tr-TR" dirty="0" smtClean="0"/>
              <a:t>Değer 0 ise kritik bölgeye girilmez, beklenir</a:t>
            </a:r>
          </a:p>
          <a:p>
            <a:pPr lvl="1"/>
            <a:r>
              <a:rPr lang="tr-TR" dirty="0" smtClean="0"/>
              <a:t>Değer 1 ise kritik bölgeye girilir.</a:t>
            </a:r>
          </a:p>
          <a:p>
            <a:pPr lvl="1"/>
            <a:endParaRPr lang="tr-TR" dirty="0"/>
          </a:p>
          <a:p>
            <a:r>
              <a:rPr lang="tr-TR" dirty="0" smtClean="0"/>
              <a:t>Sorun ne?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Önerilen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544128"/>
            <a:ext cx="8820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Busy waiting</a:t>
            </a:r>
          </a:p>
          <a:p>
            <a:pPr lvl="1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değer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tr-TR" dirty="0" smtClean="0"/>
              <a:t>ulaşana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 smtClean="0"/>
              <a:t>etme</a:t>
            </a:r>
            <a:endParaRPr lang="tr-TR" dirty="0" smtClean="0"/>
          </a:p>
          <a:p>
            <a:pPr lvl="1"/>
            <a:endParaRPr lang="en-US" dirty="0"/>
          </a:p>
          <a:p>
            <a:r>
              <a:rPr lang="en-US" dirty="0"/>
              <a:t>Spin lock</a:t>
            </a:r>
          </a:p>
          <a:p>
            <a:pPr lvl="1"/>
            <a:r>
              <a:rPr lang="en-US" dirty="0" err="1"/>
              <a:t>Meşgul</a:t>
            </a:r>
            <a:r>
              <a:rPr lang="en-US" dirty="0"/>
              <a:t> </a:t>
            </a:r>
            <a:r>
              <a:rPr lang="en-US" dirty="0" err="1"/>
              <a:t>beklemeyi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kilit</a:t>
            </a:r>
            <a:r>
              <a:rPr lang="en-US" dirty="0"/>
              <a:t>, </a:t>
            </a: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kilidi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/>
              <a:t>adlandırılır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38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69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Non-reproducible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Program 1: </a:t>
            </a:r>
            <a:r>
              <a:rPr lang="tr-TR" dirty="0" err="1" smtClean="0"/>
              <a:t>repeat</a:t>
            </a:r>
            <a:r>
              <a:rPr lang="tr-TR" dirty="0" smtClean="0"/>
              <a:t> n = n + 1;</a:t>
            </a:r>
          </a:p>
          <a:p>
            <a:pPr marL="0" indent="0">
              <a:buNone/>
            </a:pPr>
            <a:r>
              <a:rPr lang="tr-TR" dirty="0" smtClean="0"/>
              <a:t>Program 2: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Yürütme sırası farklı olabilir.</a:t>
            </a:r>
          </a:p>
          <a:p>
            <a:r>
              <a:rPr lang="tr-TR" dirty="0"/>
              <a:t>n</a:t>
            </a:r>
            <a:r>
              <a:rPr lang="tr-TR" dirty="0" smtClean="0"/>
              <a:t> = n + 1;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r>
              <a:rPr lang="tr-TR" dirty="0" err="1"/>
              <a:t>print</a:t>
            </a:r>
            <a:r>
              <a:rPr lang="tr-TR" dirty="0"/>
              <a:t>(n); n = 0</a:t>
            </a:r>
            <a:r>
              <a:rPr lang="tr-TR" dirty="0" smtClean="0"/>
              <a:t>; </a:t>
            </a:r>
            <a:r>
              <a:rPr lang="tr-TR" dirty="0"/>
              <a:t>n = n + 1; </a:t>
            </a:r>
          </a:p>
          <a:p>
            <a:r>
              <a:rPr lang="tr-TR" dirty="0" err="1"/>
              <a:t>print</a:t>
            </a:r>
            <a:r>
              <a:rPr lang="tr-TR" dirty="0"/>
              <a:t>(n</a:t>
            </a:r>
            <a:r>
              <a:rPr lang="tr-TR" dirty="0" smtClean="0"/>
              <a:t>); </a:t>
            </a:r>
            <a:r>
              <a:rPr lang="tr-TR" dirty="0"/>
              <a:t>n = n + 1; n = 0;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ve </a:t>
            </a:r>
            <a:r>
              <a:rPr lang="tr-TR" dirty="0"/>
              <a:t>Program Arasındaki Farklar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Program</a:t>
            </a:r>
            <a:r>
              <a:rPr lang="tr-TR" dirty="0"/>
              <a:t>, bilgisayar kodlarının bir </a:t>
            </a:r>
            <a:r>
              <a:rPr lang="tr-TR" dirty="0" smtClean="0"/>
              <a:t>koleksiyonudur </a:t>
            </a:r>
            <a:r>
              <a:rPr lang="tr-TR" dirty="0"/>
              <a:t>ve çalıştırılabilir bir </a:t>
            </a:r>
            <a:r>
              <a:rPr lang="tr-TR" dirty="0" smtClean="0"/>
              <a:t>dosya halindedir.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program, bir </a:t>
            </a:r>
            <a:r>
              <a:rPr lang="tr-TR" dirty="0" smtClean="0"/>
              <a:t>süreç </a:t>
            </a:r>
            <a:r>
              <a:rPr lang="tr-TR" dirty="0"/>
              <a:t>oluşturulduğunda </a:t>
            </a:r>
            <a:r>
              <a:rPr lang="tr-TR" dirty="0" smtClean="0"/>
              <a:t>çalıştırılır.</a:t>
            </a:r>
          </a:p>
          <a:p>
            <a:r>
              <a:rPr lang="tr-TR" dirty="0" smtClean="0"/>
              <a:t>Süreçler bellekte yer kaplar.</a:t>
            </a:r>
            <a:endParaRPr lang="tr-TR" dirty="0"/>
          </a:p>
          <a:p>
            <a:r>
              <a:rPr lang="tr-TR" dirty="0"/>
              <a:t>Bir program birden fazla </a:t>
            </a:r>
            <a:r>
              <a:rPr lang="tr-TR" dirty="0" smtClean="0"/>
              <a:t>süreç oluşturabilir </a:t>
            </a:r>
            <a:r>
              <a:rPr lang="tr-TR" dirty="0"/>
              <a:t>ve her </a:t>
            </a:r>
            <a:r>
              <a:rPr lang="tr-TR" dirty="0" smtClean="0"/>
              <a:t>süreç ayrı sistem kaynakları </a:t>
            </a:r>
            <a:r>
              <a:rPr lang="tr-TR" dirty="0"/>
              <a:t>kullanır.</a:t>
            </a:r>
          </a:p>
          <a:p>
            <a:r>
              <a:rPr lang="tr-TR" dirty="0" smtClean="0"/>
              <a:t>Süreçler </a:t>
            </a:r>
            <a:r>
              <a:rPr lang="tr-TR" dirty="0"/>
              <a:t>arasında haberleşme, </a:t>
            </a:r>
            <a:r>
              <a:rPr lang="tr-TR" dirty="0" smtClean="0"/>
              <a:t>veri </a:t>
            </a:r>
            <a:r>
              <a:rPr lang="tr-TR" dirty="0"/>
              <a:t>paylaşımı ve </a:t>
            </a:r>
            <a:r>
              <a:rPr lang="tr-TR" dirty="0" smtClean="0"/>
              <a:t>iş </a:t>
            </a:r>
            <a:r>
              <a:rPr lang="tr-TR" dirty="0"/>
              <a:t>bölümü gerçekleşebilir.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Başlatma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oluşturmaya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başlatma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Çalışan </a:t>
            </a:r>
            <a:r>
              <a:rPr lang="tr-TR" dirty="0"/>
              <a:t>bir süreç tarafından bir süreç oluşturma sistem çağrısının yürütülmesi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Yeni </a:t>
            </a:r>
            <a:r>
              <a:rPr lang="tr-TR" dirty="0"/>
              <a:t>bir süreç oluşturmak için bir kullanıcı isteği</a:t>
            </a:r>
            <a:r>
              <a:rPr lang="tr-TR" dirty="0" smtClean="0"/>
              <a:t>.</a:t>
            </a:r>
          </a:p>
          <a:p>
            <a:r>
              <a:rPr lang="tr-TR" dirty="0" smtClean="0"/>
              <a:t>Toplu </a:t>
            </a:r>
            <a:r>
              <a:rPr lang="tr-TR" dirty="0"/>
              <a:t>işin başlatılması</a:t>
            </a:r>
            <a:r>
              <a:rPr lang="tr-TR" dirty="0" smtClean="0"/>
              <a:t>.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Sonlandırma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İşlemin sonlandırılmasına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Normal </a:t>
            </a:r>
            <a:r>
              <a:rPr lang="tr-TR" dirty="0"/>
              <a:t>çıkış 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Hata sonrası çıkış </a:t>
            </a:r>
            <a:r>
              <a:rPr lang="tr-TR" dirty="0"/>
              <a:t>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Ölümcül </a:t>
            </a:r>
            <a:r>
              <a:rPr lang="tr-TR" dirty="0"/>
              <a:t>hata </a:t>
            </a:r>
            <a:r>
              <a:rPr lang="tr-TR" dirty="0" smtClean="0"/>
              <a:t>sonrası çıkış (istem </a:t>
            </a:r>
            <a:r>
              <a:rPr lang="tr-TR" dirty="0"/>
              <a:t>dışı</a:t>
            </a:r>
            <a:r>
              <a:rPr lang="tr-TR" dirty="0" smtClean="0"/>
              <a:t>).</a:t>
            </a:r>
          </a:p>
          <a:p>
            <a:r>
              <a:rPr lang="tr-TR" dirty="0" smtClean="0"/>
              <a:t>Başka </a:t>
            </a:r>
            <a:r>
              <a:rPr lang="tr-TR" dirty="0"/>
              <a:t>bir süreç tarafından </a:t>
            </a:r>
            <a:r>
              <a:rPr lang="tr-TR" dirty="0" smtClean="0"/>
              <a:t>sonlandırılma (</a:t>
            </a:r>
            <a:r>
              <a:rPr lang="tr-TR" dirty="0" err="1" smtClean="0"/>
              <a:t>kill</a:t>
            </a:r>
            <a:r>
              <a:rPr lang="tr-TR" dirty="0" smtClean="0"/>
              <a:t>) (istemsiz</a:t>
            </a:r>
            <a:r>
              <a:rPr lang="tr-TR" dirty="0"/>
              <a:t>).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Durumları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süreç çalışıyor</a:t>
            </a:r>
            <a:r>
              <a:rPr lang="tr-TR" dirty="0"/>
              <a:t>, engellenmiş veya hazır durumda olabilir.</a:t>
            </a:r>
            <a:endParaRPr lang="tr-TR" dirty="0"/>
          </a:p>
        </p:txBody>
      </p:sp>
      <p:pic>
        <p:nvPicPr>
          <p:cNvPr id="4" name="Picture 6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3109983"/>
            <a:ext cx="8591802" cy="199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yapılı bir işletim sisteminin en alt katmanı </a:t>
            </a:r>
            <a:r>
              <a:rPr lang="tr-TR" dirty="0" smtClean="0"/>
              <a:t>kesilmeleri ve çizelgelemeyi yönetir</a:t>
            </a:r>
            <a:r>
              <a:rPr lang="tr-TR" dirty="0"/>
              <a:t>. Bu katmanın üzerinde sıralı süreçler bulunur.</a:t>
            </a:r>
            <a:endParaRPr lang="tr-TR" dirty="0"/>
          </a:p>
        </p:txBody>
      </p:sp>
      <p:pic>
        <p:nvPicPr>
          <p:cNvPr id="4" name="Picture 6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926218"/>
            <a:ext cx="5876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1303</TotalTime>
  <Words>877</Words>
  <Application>Microsoft Office PowerPoint</Application>
  <PresentationFormat>Widescreen</PresentationFormat>
  <Paragraphs>133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宋体</vt:lpstr>
      <vt:lpstr>Arial</vt:lpstr>
      <vt:lpstr>Calibri</vt:lpstr>
      <vt:lpstr>Calibri Light</vt:lpstr>
      <vt:lpstr>Office Theme</vt:lpstr>
      <vt:lpstr>Bölüm 2: Süreçler</vt:lpstr>
      <vt:lpstr>Sözde Paralellik</vt:lpstr>
      <vt:lpstr>Süreç Modeli</vt:lpstr>
      <vt:lpstr>Tekrarlanamaz Yürütme</vt:lpstr>
      <vt:lpstr>Süreç ve Program Arasındaki Farklar</vt:lpstr>
      <vt:lpstr>Süreç Başlatma</vt:lpstr>
      <vt:lpstr>Süreç Sonlandırma</vt:lpstr>
      <vt:lpstr>Süreç Durumları</vt:lpstr>
      <vt:lpstr>Süreçleri Gerçekleştirme</vt:lpstr>
      <vt:lpstr>Süreçleri Gerçekleştirme</vt:lpstr>
      <vt:lpstr>Süreçleri Gerçekleştirme</vt:lpstr>
      <vt:lpstr>Çoklu Programlama Modellemesi</vt:lpstr>
      <vt:lpstr>İş Parçacığı</vt:lpstr>
      <vt:lpstr>İş Parçacığı Kullanımı</vt:lpstr>
      <vt:lpstr>İş Parçacığı Kullanımı</vt:lpstr>
      <vt:lpstr>İş Parçacığı Modeli</vt:lpstr>
      <vt:lpstr>İş Parçacığı</vt:lpstr>
      <vt:lpstr>İş Parçacıkları Arasında Çakışma</vt:lpstr>
      <vt:lpstr>Çoklu İş Parçacıklı Programlama</vt:lpstr>
      <vt:lpstr>İş Parçacıklarının Avantajları</vt:lpstr>
      <vt:lpstr>İş Parçacıklarının Dezavantajları</vt:lpstr>
      <vt:lpstr>Süreçler Arası İletişim</vt:lpstr>
      <vt:lpstr>Yarış Durumu</vt:lpstr>
      <vt:lpstr>Karşılıklı Dışlama</vt:lpstr>
      <vt:lpstr>Kritik Bölge</vt:lpstr>
      <vt:lpstr>Kritik Bölge Kullanarak Karşılıklı Dışlama</vt:lpstr>
      <vt:lpstr>Meşgul Bekleme ile Karşılıklı Dışlama</vt:lpstr>
      <vt:lpstr>Meşgul Bekleme ile Karşılıklı Dışlama</vt:lpstr>
      <vt:lpstr>Önerilen Çözüm</vt:lpstr>
      <vt:lpstr>Kavramlar</vt:lpstr>
      <vt:lpstr>Tekrarlanamaz Yürütme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115</cp:revision>
  <dcterms:created xsi:type="dcterms:W3CDTF">2023-01-12T09:23:55Z</dcterms:created>
  <dcterms:modified xsi:type="dcterms:W3CDTF">2023-01-15T20:34:49Z</dcterms:modified>
</cp:coreProperties>
</file>