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4/28/2022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213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4/28/2022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454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4/28/2022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100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4/28/2022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786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4/28/2022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7442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4/28/2022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699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4/28/2022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957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4/28/2022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640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4/28/2022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915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4/28/2022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18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4/28/2022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5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53000"/>
          </a:srgb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4/28/2022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95372807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Bir üst görünümde degrade pastel renkleri">
            <a:extLst>
              <a:ext uri="{FF2B5EF4-FFF2-40B4-BE49-F238E27FC236}">
                <a16:creationId xmlns:a16="http://schemas.microsoft.com/office/drawing/2014/main" id="{DE522B9C-16B5-9416-CC41-B2CB99DB929F}"/>
              </a:ext>
            </a:extLst>
          </p:cNvPr>
          <p:cNvPicPr>
            <a:picLocks noChangeAspect="1"/>
          </p:cNvPicPr>
          <p:nvPr/>
        </p:nvPicPr>
        <p:blipFill rotWithShape="1">
          <a:blip r:embed="rId2">
            <a:alphaModFix amt="60000"/>
          </a:blip>
          <a:srcRect t="12353" b="3394"/>
          <a:stretch/>
        </p:blipFill>
        <p:spPr>
          <a:xfrm>
            <a:off x="20" y="10"/>
            <a:ext cx="12191980" cy="6856614"/>
          </a:xfrm>
          <a:prstGeom prst="rect">
            <a:avLst/>
          </a:prstGeom>
        </p:spPr>
      </p:pic>
      <p:sp>
        <p:nvSpPr>
          <p:cNvPr id="2" name="Başlık 1">
            <a:extLst>
              <a:ext uri="{FF2B5EF4-FFF2-40B4-BE49-F238E27FC236}">
                <a16:creationId xmlns:a16="http://schemas.microsoft.com/office/drawing/2014/main" id="{D1FD7545-4762-767D-EF6C-108665ABC724}"/>
              </a:ext>
            </a:extLst>
          </p:cNvPr>
          <p:cNvSpPr>
            <a:spLocks noGrp="1"/>
          </p:cNvSpPr>
          <p:nvPr>
            <p:ph type="ctrTitle"/>
          </p:nvPr>
        </p:nvSpPr>
        <p:spPr>
          <a:xfrm>
            <a:off x="838200" y="740211"/>
            <a:ext cx="7530685" cy="3163864"/>
          </a:xfrm>
        </p:spPr>
        <p:txBody>
          <a:bodyPr>
            <a:normAutofit/>
          </a:bodyPr>
          <a:lstStyle/>
          <a:p>
            <a:pPr algn="l"/>
            <a:r>
              <a:rPr lang="tr-TR" sz="5200" dirty="0">
                <a:solidFill>
                  <a:srgbClr val="FFFFFF"/>
                </a:solidFill>
              </a:rPr>
              <a:t>Mesleki Hayaller</a:t>
            </a:r>
          </a:p>
        </p:txBody>
      </p:sp>
      <p:sp>
        <p:nvSpPr>
          <p:cNvPr id="3" name="Alt Başlık 2">
            <a:extLst>
              <a:ext uri="{FF2B5EF4-FFF2-40B4-BE49-F238E27FC236}">
                <a16:creationId xmlns:a16="http://schemas.microsoft.com/office/drawing/2014/main" id="{05481970-F5F1-019B-9CE9-57D96D79858F}"/>
              </a:ext>
            </a:extLst>
          </p:cNvPr>
          <p:cNvSpPr>
            <a:spLocks noGrp="1"/>
          </p:cNvSpPr>
          <p:nvPr>
            <p:ph type="subTitle" idx="1"/>
          </p:nvPr>
        </p:nvSpPr>
        <p:spPr>
          <a:xfrm>
            <a:off x="838200" y="4074515"/>
            <a:ext cx="7583133" cy="1279124"/>
          </a:xfrm>
        </p:spPr>
        <p:txBody>
          <a:bodyPr>
            <a:normAutofit/>
          </a:bodyPr>
          <a:lstStyle/>
          <a:p>
            <a:pPr algn="l"/>
            <a:endParaRPr lang="tr-TR" sz="2200">
              <a:solidFill>
                <a:srgbClr val="FFFFFF"/>
              </a:solidFill>
            </a:endParaRPr>
          </a:p>
        </p:txBody>
      </p:sp>
    </p:spTree>
    <p:extLst>
      <p:ext uri="{BB962C8B-B14F-4D97-AF65-F5344CB8AC3E}">
        <p14:creationId xmlns:p14="http://schemas.microsoft.com/office/powerpoint/2010/main" val="1900058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1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476C0320-7F86-B6E1-F473-3D5852DEAAB5}"/>
              </a:ext>
            </a:extLst>
          </p:cNvPr>
          <p:cNvSpPr>
            <a:spLocks noGrp="1"/>
          </p:cNvSpPr>
          <p:nvPr>
            <p:ph type="title"/>
          </p:nvPr>
        </p:nvSpPr>
        <p:spPr>
          <a:xfrm>
            <a:off x="223838" y="236594"/>
            <a:ext cx="5996619" cy="863543"/>
          </a:xfrm>
        </p:spPr>
        <p:txBody>
          <a:bodyPr vert="horz" lIns="91440" tIns="45720" rIns="91440" bIns="45720" rtlCol="0" anchor="t">
            <a:normAutofit/>
          </a:bodyPr>
          <a:lstStyle/>
          <a:p>
            <a:r>
              <a:rPr lang="en-US" dirty="0"/>
              <a:t>T - Test</a:t>
            </a:r>
          </a:p>
        </p:txBody>
      </p:sp>
      <p:grpSp>
        <p:nvGrpSpPr>
          <p:cNvPr id="25" name="Group 16">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8" name="Picture 17">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9" name="Picture 18">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 name="Resim 3">
            <a:extLst>
              <a:ext uri="{FF2B5EF4-FFF2-40B4-BE49-F238E27FC236}">
                <a16:creationId xmlns:a16="http://schemas.microsoft.com/office/drawing/2014/main" id="{43F4FF20-5366-424F-0738-53F07C49F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23838" y="2761407"/>
            <a:ext cx="7077075" cy="3627881"/>
          </a:xfrm>
          <a:prstGeom prst="rect">
            <a:avLst/>
          </a:prstGeom>
          <a:noFill/>
        </p:spPr>
      </p:pic>
      <p:sp>
        <p:nvSpPr>
          <p:cNvPr id="20" name="Oval 19">
            <a:extLst>
              <a:ext uri="{FF2B5EF4-FFF2-40B4-BE49-F238E27FC236}">
                <a16:creationId xmlns:a16="http://schemas.microsoft.com/office/drawing/2014/main" id="{EE31AACD-889F-0C6D-5630-261FC50B27D6}"/>
              </a:ext>
            </a:extLst>
          </p:cNvPr>
          <p:cNvSpPr/>
          <p:nvPr/>
        </p:nvSpPr>
        <p:spPr>
          <a:xfrm>
            <a:off x="546750" y="1198061"/>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a:extLst>
              <a:ext uri="{FF2B5EF4-FFF2-40B4-BE49-F238E27FC236}">
                <a16:creationId xmlns:a16="http://schemas.microsoft.com/office/drawing/2014/main" id="{29645542-7EC2-B5EE-2621-1C2BF4B7F30B}"/>
              </a:ext>
            </a:extLst>
          </p:cNvPr>
          <p:cNvSpPr/>
          <p:nvPr/>
        </p:nvSpPr>
        <p:spPr>
          <a:xfrm>
            <a:off x="7439680" y="2832233"/>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14415467-0C2E-7C58-592D-99E79798E5EC}"/>
              </a:ext>
            </a:extLst>
          </p:cNvPr>
          <p:cNvSpPr txBox="1"/>
          <p:nvPr/>
        </p:nvSpPr>
        <p:spPr>
          <a:xfrm>
            <a:off x="580800" y="1035327"/>
            <a:ext cx="11726990" cy="1260345"/>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İlk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kısımda</a:t>
            </a:r>
            <a:r>
              <a:rPr lang="en-US" sz="2400" dirty="0">
                <a:effectLst/>
                <a:latin typeface="Calibri" panose="020F0502020204030204" pitchFamily="34" charset="0"/>
                <a:ea typeface="Calibri" panose="020F0502020204030204" pitchFamily="34" charset="0"/>
                <a:cs typeface="Times New Roman" panose="02020603050405020304" pitchFamily="18" charset="0"/>
              </a:rPr>
              <a:t> significance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değeri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0.05’in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altında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varyanslar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arasında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fark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vardır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Aşağıdan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devam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ettik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ikinci</a:t>
            </a:r>
            <a:r>
              <a:rPr lang="en-US" sz="2400" dirty="0">
                <a:effectLst/>
                <a:latin typeface="Calibri" panose="020F0502020204030204" pitchFamily="34" charset="0"/>
                <a:ea typeface="Calibri" panose="020F0502020204030204" pitchFamily="34" charset="0"/>
                <a:cs typeface="Times New Roman" panose="02020603050405020304" pitchFamily="18" charset="0"/>
              </a:rPr>
              <a:t> significance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değeri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de 0.05’in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altında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evliler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ile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bekarlar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arasında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Başka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hayatım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olsun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istemem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sorusuna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verdikleri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cevaplar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bakımından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anlamlı</a:t>
            </a:r>
            <a:r>
              <a:rPr lang="en-US" sz="2400" dirty="0">
                <a:effectLst/>
                <a:latin typeface="Calibri" panose="020F0502020204030204" pitchFamily="34" charset="0"/>
                <a:ea typeface="Calibri" panose="020F0502020204030204" pitchFamily="34" charset="0"/>
                <a:cs typeface="Times New Roman" panose="02020603050405020304" pitchFamily="18" charset="0"/>
              </a:rPr>
              <a:t> fark var.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Metin kutusu 27">
            <a:extLst>
              <a:ext uri="{FF2B5EF4-FFF2-40B4-BE49-F238E27FC236}">
                <a16:creationId xmlns:a16="http://schemas.microsoft.com/office/drawing/2014/main" id="{A7EA8F98-C085-5B69-7590-3C941BE59F25}"/>
              </a:ext>
            </a:extLst>
          </p:cNvPr>
          <p:cNvSpPr txBox="1"/>
          <p:nvPr/>
        </p:nvSpPr>
        <p:spPr>
          <a:xfrm>
            <a:off x="7668288" y="2701553"/>
            <a:ext cx="4243388" cy="4026552"/>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İkinci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kısımda</a:t>
            </a:r>
            <a:r>
              <a:rPr lang="en-US" sz="2400" dirty="0">
                <a:effectLst/>
                <a:latin typeface="Calibri" panose="020F0502020204030204" pitchFamily="34" charset="0"/>
                <a:ea typeface="Calibri" panose="020F0502020204030204" pitchFamily="34" charset="0"/>
                <a:cs typeface="Times New Roman" panose="02020603050405020304" pitchFamily="18" charset="0"/>
              </a:rPr>
              <a:t> significance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değeri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0.05’in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altında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varyanslar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arasında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fark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vardır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Aşağıdan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devam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ettik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ikinci</a:t>
            </a:r>
            <a:r>
              <a:rPr lang="en-US" sz="2400" dirty="0">
                <a:effectLst/>
                <a:latin typeface="Calibri" panose="020F0502020204030204" pitchFamily="34" charset="0"/>
                <a:ea typeface="Calibri" panose="020F0502020204030204" pitchFamily="34" charset="0"/>
                <a:cs typeface="Times New Roman" panose="02020603050405020304" pitchFamily="18" charset="0"/>
              </a:rPr>
              <a:t> significance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değeri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de 0.05’in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altında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evliler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ile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bekarlar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arasında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Mantıklılık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çok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düşünmeye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iter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sorusuna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verdikleri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cevaplar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bakımından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anlamlı</a:t>
            </a:r>
            <a:r>
              <a:rPr lang="en-US" sz="2400" dirty="0">
                <a:effectLst/>
                <a:latin typeface="Calibri" panose="020F0502020204030204" pitchFamily="34" charset="0"/>
                <a:ea typeface="Calibri" panose="020F0502020204030204" pitchFamily="34" charset="0"/>
                <a:cs typeface="Times New Roman" panose="02020603050405020304" pitchFamily="18" charset="0"/>
              </a:rPr>
              <a:t> fark var.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180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4" name="Rectangle 13">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5">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oup 17">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9" name="Picture 18">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graphicFrame>
        <p:nvGraphicFramePr>
          <p:cNvPr id="5" name="Tablo 4">
            <a:extLst>
              <a:ext uri="{FF2B5EF4-FFF2-40B4-BE49-F238E27FC236}">
                <a16:creationId xmlns:a16="http://schemas.microsoft.com/office/drawing/2014/main" id="{6A4937DB-1C58-5A76-2323-73146F2D675D}"/>
              </a:ext>
            </a:extLst>
          </p:cNvPr>
          <p:cNvGraphicFramePr>
            <a:graphicFrameLocks noGrp="1"/>
          </p:cNvGraphicFramePr>
          <p:nvPr>
            <p:extLst>
              <p:ext uri="{D42A27DB-BD31-4B8C-83A1-F6EECF244321}">
                <p14:modId xmlns:p14="http://schemas.microsoft.com/office/powerpoint/2010/main" val="3459419235"/>
              </p:ext>
            </p:extLst>
          </p:nvPr>
        </p:nvGraphicFramePr>
        <p:xfrm>
          <a:off x="428841" y="3077634"/>
          <a:ext cx="6402217" cy="3381211"/>
        </p:xfrm>
        <a:graphic>
          <a:graphicData uri="http://schemas.openxmlformats.org/drawingml/2006/table">
            <a:tbl>
              <a:tblPr/>
              <a:tblGrid>
                <a:gridCol w="1104134">
                  <a:extLst>
                    <a:ext uri="{9D8B030D-6E8A-4147-A177-3AD203B41FA5}">
                      <a16:colId xmlns:a16="http://schemas.microsoft.com/office/drawing/2014/main" val="662227425"/>
                    </a:ext>
                  </a:extLst>
                </a:gridCol>
                <a:gridCol w="1040382">
                  <a:extLst>
                    <a:ext uri="{9D8B030D-6E8A-4147-A177-3AD203B41FA5}">
                      <a16:colId xmlns:a16="http://schemas.microsoft.com/office/drawing/2014/main" val="2476464898"/>
                    </a:ext>
                  </a:extLst>
                </a:gridCol>
                <a:gridCol w="790316">
                  <a:extLst>
                    <a:ext uri="{9D8B030D-6E8A-4147-A177-3AD203B41FA5}">
                      <a16:colId xmlns:a16="http://schemas.microsoft.com/office/drawing/2014/main" val="3957168876"/>
                    </a:ext>
                  </a:extLst>
                </a:gridCol>
                <a:gridCol w="1010153">
                  <a:extLst>
                    <a:ext uri="{9D8B030D-6E8A-4147-A177-3AD203B41FA5}">
                      <a16:colId xmlns:a16="http://schemas.microsoft.com/office/drawing/2014/main" val="3079378987"/>
                    </a:ext>
                  </a:extLst>
                </a:gridCol>
                <a:gridCol w="1447079">
                  <a:extLst>
                    <a:ext uri="{9D8B030D-6E8A-4147-A177-3AD203B41FA5}">
                      <a16:colId xmlns:a16="http://schemas.microsoft.com/office/drawing/2014/main" val="2077174093"/>
                    </a:ext>
                  </a:extLst>
                </a:gridCol>
                <a:gridCol w="1010153">
                  <a:extLst>
                    <a:ext uri="{9D8B030D-6E8A-4147-A177-3AD203B41FA5}">
                      <a16:colId xmlns:a16="http://schemas.microsoft.com/office/drawing/2014/main" val="2786728695"/>
                    </a:ext>
                  </a:extLst>
                </a:gridCol>
              </a:tblGrid>
              <a:tr h="577733">
                <a:tc gridSpan="6">
                  <a:txBody>
                    <a:bodyPr/>
                    <a:lstStyle/>
                    <a:p>
                      <a:pPr marL="36576" marR="36576" algn="ctr" fontAlgn="ctr">
                        <a:lnSpc>
                          <a:spcPts val="1600"/>
                        </a:lnSpc>
                        <a:spcBef>
                          <a:spcPts val="0"/>
                        </a:spcBef>
                        <a:spcAft>
                          <a:spcPts val="800"/>
                        </a:spcAft>
                      </a:pPr>
                      <a:r>
                        <a:rPr lang="en-US" sz="2400" b="1"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Group Statistics</a:t>
                      </a:r>
                      <a:endParaRPr lang="en-US" sz="3100" b="0" i="0" u="none" strike="noStrike">
                        <a:effectLst/>
                        <a:latin typeface="Arial" panose="020B0604020202020204" pitchFamily="34" charset="0"/>
                      </a:endParaRPr>
                    </a:p>
                  </a:txBody>
                  <a:tcPr marL="158283" marR="158283" marT="79141" marB="79141">
                    <a:lnL>
                      <a:noFill/>
                    </a:lnL>
                    <a:lnR>
                      <a:noFill/>
                    </a:lnR>
                    <a:lnT>
                      <a:noFill/>
                    </a:lnT>
                    <a:lnB>
                      <a:noFill/>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230265738"/>
                  </a:ext>
                </a:extLst>
              </a:tr>
              <a:tr h="1077314">
                <a:tc>
                  <a:txBody>
                    <a:bodyPr/>
                    <a:lstStyle/>
                    <a:p>
                      <a:pPr algn="l" fontAlgn="t">
                        <a:lnSpc>
                          <a:spcPct val="107000"/>
                        </a:lnSpc>
                        <a:spcBef>
                          <a:spcPts val="0"/>
                        </a:spcBef>
                        <a:spcAft>
                          <a:spcPts val="800"/>
                        </a:spcAft>
                      </a:pPr>
                      <a:r>
                        <a:rPr lang="en-US" sz="24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 </a:t>
                      </a:r>
                      <a:endParaRPr lang="en-US" sz="3100" b="0" i="0" u="none" strike="noStrike">
                        <a:effectLst/>
                        <a:latin typeface="Arial" panose="020B0604020202020204" pitchFamily="34" charset="0"/>
                      </a:endParaRPr>
                    </a:p>
                  </a:txBody>
                  <a:tcPr marL="16488" marR="16488" marT="16488" marB="0">
                    <a:lnL>
                      <a:noFill/>
                    </a:lnL>
                    <a:lnR>
                      <a:noFill/>
                    </a:lnR>
                    <a:lnT>
                      <a:noFill/>
                    </a:lnT>
                    <a:lnB w="12700" cap="flat" cmpd="sng" algn="ctr">
                      <a:solidFill>
                        <a:srgbClr val="152935"/>
                      </a:solidFill>
                      <a:prstDash val="solid"/>
                      <a:round/>
                      <a:headEnd type="none" w="med" len="med"/>
                      <a:tailEnd type="none" w="med" len="med"/>
                    </a:lnB>
                  </a:tcPr>
                </a:tc>
                <a:tc>
                  <a:txBody>
                    <a:bodyPr/>
                    <a:lstStyle/>
                    <a:p>
                      <a:pPr marL="36576" marR="36576" algn="l" fontAlgn="b">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V4</a:t>
                      </a:r>
                      <a:endParaRPr lang="en-US" sz="3100" b="0" i="0" u="none" strike="noStrike">
                        <a:effectLst/>
                        <a:latin typeface="Arial" panose="020B0604020202020204" pitchFamily="34" charset="0"/>
                      </a:endParaRPr>
                    </a:p>
                  </a:txBody>
                  <a:tcPr marL="16488" marR="16488" marT="16488" marB="0" anchor="b">
                    <a:lnL>
                      <a:noFill/>
                    </a:lnL>
                    <a:lnR>
                      <a:noFill/>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N</a:t>
                      </a:r>
                      <a:endParaRPr lang="en-US" sz="3100" b="0" i="0" u="none" strike="noStrike">
                        <a:effectLst/>
                        <a:latin typeface="Arial" panose="020B0604020202020204" pitchFamily="34" charset="0"/>
                      </a:endParaRPr>
                    </a:p>
                  </a:txBody>
                  <a:tcPr marL="16488" marR="16488" marT="16488" marB="0" anchor="b">
                    <a:lnL>
                      <a:noFill/>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800"/>
                        </a:spcAft>
                      </a:pPr>
                      <a:r>
                        <a:rPr lang="en-US" sz="2100" b="0" i="0" u="none" strike="noStrike" dirty="0">
                          <a:solidFill>
                            <a:srgbClr val="264A60"/>
                          </a:solidFill>
                          <a:effectLst/>
                          <a:latin typeface="Arial" panose="020B0604020202020204" pitchFamily="34" charset="0"/>
                          <a:ea typeface="Calibri" panose="020F0502020204030204" pitchFamily="34" charset="0"/>
                          <a:cs typeface="Times New Roman" panose="02020603050405020304" pitchFamily="18" charset="0"/>
                        </a:rPr>
                        <a:t>Mean</a:t>
                      </a:r>
                      <a:endParaRPr lang="en-US" sz="3100" b="0" i="0" u="none" strike="noStrike" dirty="0">
                        <a:effectLst/>
                        <a:latin typeface="Arial" panose="020B0604020202020204" pitchFamily="34" charset="0"/>
                      </a:endParaRPr>
                    </a:p>
                  </a:txBody>
                  <a:tcPr marL="16488" marR="16488" marT="16488" marB="0"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Std. Deviation</a:t>
                      </a:r>
                      <a:endParaRPr lang="en-US" sz="3100" b="0" i="0" u="none" strike="noStrike">
                        <a:effectLst/>
                        <a:latin typeface="Arial" panose="020B0604020202020204" pitchFamily="34" charset="0"/>
                      </a:endParaRPr>
                    </a:p>
                  </a:txBody>
                  <a:tcPr marL="16488" marR="16488" marT="16488" marB="0" anchor="b">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a:noFill/>
                    </a:lnT>
                    <a:lnB w="12700" cap="flat" cmpd="sng" algn="ctr">
                      <a:solidFill>
                        <a:srgbClr val="152935"/>
                      </a:solidFill>
                      <a:prstDash val="solid"/>
                      <a:round/>
                      <a:headEnd type="none" w="med" len="med"/>
                      <a:tailEnd type="none" w="med" len="med"/>
                    </a:lnB>
                  </a:tcPr>
                </a:tc>
                <a:tc>
                  <a:txBody>
                    <a:bodyPr/>
                    <a:lstStyle/>
                    <a:p>
                      <a:pPr marL="36576" marR="36576" algn="ctr" fontAlgn="b">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Std. Error Mean</a:t>
                      </a:r>
                      <a:endParaRPr lang="en-US" sz="3100" b="0" i="0" u="none" strike="noStrike">
                        <a:effectLst/>
                        <a:latin typeface="Arial" panose="020B0604020202020204" pitchFamily="34" charset="0"/>
                      </a:endParaRPr>
                    </a:p>
                  </a:txBody>
                  <a:tcPr marL="16488" marR="16488" marT="16488" marB="0" anchor="b">
                    <a:lnL w="12700" cap="flat" cmpd="sng" algn="ctr">
                      <a:solidFill>
                        <a:srgbClr val="E0E0E0"/>
                      </a:solidFill>
                      <a:prstDash val="solid"/>
                      <a:round/>
                      <a:headEnd type="none" w="med" len="med"/>
                      <a:tailEnd type="none" w="med" len="med"/>
                    </a:lnL>
                    <a:lnR>
                      <a:noFill/>
                    </a:lnR>
                    <a:lnT>
                      <a:noFill/>
                    </a:lnT>
                    <a:lnB w="12700" cap="flat" cmpd="sng" algn="ctr">
                      <a:solidFill>
                        <a:srgbClr val="152935"/>
                      </a:solidFill>
                      <a:prstDash val="solid"/>
                      <a:round/>
                      <a:headEnd type="none" w="med" len="med"/>
                      <a:tailEnd type="none" w="med" len="med"/>
                    </a:lnB>
                  </a:tcPr>
                </a:tc>
                <a:extLst>
                  <a:ext uri="{0D108BD9-81ED-4DB2-BD59-A6C34878D82A}">
                    <a16:rowId xmlns:a16="http://schemas.microsoft.com/office/drawing/2014/main" val="976842114"/>
                  </a:ext>
                </a:extLst>
              </a:tr>
              <a:tr h="431541">
                <a:tc rowSpan="2">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V15</a:t>
                      </a:r>
                      <a:endParaRPr lang="en-US" sz="3100" b="0" i="0" u="none" strike="noStrike">
                        <a:effectLst/>
                        <a:latin typeface="Arial" panose="020B0604020202020204" pitchFamily="34" charset="0"/>
                      </a:endParaRPr>
                    </a:p>
                  </a:txBody>
                  <a:tcPr marL="158283" marR="158283" marT="79141" marB="79141">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Evli</a:t>
                      </a:r>
                      <a:endParaRPr lang="en-US" sz="3100" b="0" i="0" u="none" strike="noStrike">
                        <a:effectLst/>
                        <a:latin typeface="Arial" panose="020B0604020202020204" pitchFamily="34" charset="0"/>
                      </a:endParaRPr>
                    </a:p>
                  </a:txBody>
                  <a:tcPr marL="16488" marR="16488" marT="16488" marB="0">
                    <a:lnL>
                      <a:noFill/>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204</a:t>
                      </a:r>
                      <a:endParaRPr lang="en-US" sz="3100" b="0" i="0" u="none" strike="noStrike">
                        <a:effectLst/>
                        <a:latin typeface="Arial" panose="020B0604020202020204" pitchFamily="34" charset="0"/>
                      </a:endParaRPr>
                    </a:p>
                  </a:txBody>
                  <a:tcPr marL="16488" marR="16488" marT="16488" marB="0">
                    <a:lnL>
                      <a:noFill/>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3.30</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1.523</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.107</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a:noFill/>
                    </a:lnR>
                    <a:lnT w="12700" cap="flat" cmpd="sng" algn="ctr">
                      <a:solidFill>
                        <a:srgbClr val="152935"/>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extLst>
                  <a:ext uri="{0D108BD9-81ED-4DB2-BD59-A6C34878D82A}">
                    <a16:rowId xmlns:a16="http://schemas.microsoft.com/office/drawing/2014/main" val="359855128"/>
                  </a:ext>
                </a:extLst>
              </a:tr>
              <a:tr h="431541">
                <a:tc vMerge="1">
                  <a:txBody>
                    <a:bodyPr/>
                    <a:lstStyle/>
                    <a:p>
                      <a:endParaRPr lang="tr-TR"/>
                    </a:p>
                  </a:txBody>
                  <a:tcPr/>
                </a:tc>
                <a:tc>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Bekar</a:t>
                      </a:r>
                      <a:endParaRPr lang="en-US" sz="3100" b="0" i="0" u="none" strike="noStrike">
                        <a:effectLst/>
                        <a:latin typeface="Arial" panose="020B0604020202020204" pitchFamily="34" charset="0"/>
                      </a:endParaRPr>
                    </a:p>
                  </a:txBody>
                  <a:tcPr marL="16488" marR="16488" marT="16488" marB="0">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172</a:t>
                      </a:r>
                      <a:endParaRPr lang="en-US" sz="3100" b="0" i="0" u="none" strike="noStrike">
                        <a:effectLst/>
                        <a:latin typeface="Arial" panose="020B0604020202020204" pitchFamily="34" charset="0"/>
                      </a:endParaRPr>
                    </a:p>
                  </a:txBody>
                  <a:tcPr marL="16488" marR="16488" marT="16488" marB="0">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3.87</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1.525</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.116</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extLst>
                  <a:ext uri="{0D108BD9-81ED-4DB2-BD59-A6C34878D82A}">
                    <a16:rowId xmlns:a16="http://schemas.microsoft.com/office/drawing/2014/main" val="74822728"/>
                  </a:ext>
                </a:extLst>
              </a:tr>
              <a:tr h="431541">
                <a:tc rowSpan="2">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V18</a:t>
                      </a:r>
                      <a:endParaRPr lang="en-US" sz="3100" b="0" i="0" u="none" strike="noStrike">
                        <a:effectLst/>
                        <a:latin typeface="Arial" panose="020B0604020202020204" pitchFamily="34" charset="0"/>
                      </a:endParaRPr>
                    </a:p>
                  </a:txBody>
                  <a:tcPr marL="158283" marR="158283" marT="79141" marB="79141">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Evli</a:t>
                      </a:r>
                      <a:endParaRPr lang="en-US" sz="3100" b="0" i="0" u="none" strike="noStrike">
                        <a:effectLst/>
                        <a:latin typeface="Arial" panose="020B0604020202020204" pitchFamily="34" charset="0"/>
                      </a:endParaRPr>
                    </a:p>
                  </a:txBody>
                  <a:tcPr marL="16488" marR="16488" marT="16488" marB="0">
                    <a:lnL>
                      <a:noFill/>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205</a:t>
                      </a:r>
                      <a:endParaRPr lang="en-US" sz="3100" b="0" i="0" u="none" strike="noStrike">
                        <a:effectLst/>
                        <a:latin typeface="Arial" panose="020B0604020202020204" pitchFamily="34" charset="0"/>
                      </a:endParaRPr>
                    </a:p>
                  </a:txBody>
                  <a:tcPr marL="16488" marR="16488" marT="16488" marB="0">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3.78</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1.087</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.076</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AEAEAE"/>
                      </a:solidFill>
                      <a:prstDash val="solid"/>
                      <a:round/>
                      <a:headEnd type="none" w="med" len="med"/>
                      <a:tailEnd type="none" w="med" len="med"/>
                    </a:lnB>
                    <a:solidFill>
                      <a:srgbClr val="F9F9FB"/>
                    </a:solidFill>
                  </a:tcPr>
                </a:tc>
                <a:extLst>
                  <a:ext uri="{0D108BD9-81ED-4DB2-BD59-A6C34878D82A}">
                    <a16:rowId xmlns:a16="http://schemas.microsoft.com/office/drawing/2014/main" val="1530620516"/>
                  </a:ext>
                </a:extLst>
              </a:tr>
              <a:tr h="431541">
                <a:tc vMerge="1">
                  <a:txBody>
                    <a:bodyPr/>
                    <a:lstStyle/>
                    <a:p>
                      <a:endParaRPr lang="tr-TR"/>
                    </a:p>
                  </a:txBody>
                  <a:tcPr/>
                </a:tc>
                <a:tc>
                  <a:txBody>
                    <a:bodyPr/>
                    <a:lstStyle/>
                    <a:p>
                      <a:pPr marL="36576" marR="36576" algn="l" fontAlgn="t">
                        <a:lnSpc>
                          <a:spcPts val="1600"/>
                        </a:lnSpc>
                        <a:spcBef>
                          <a:spcPts val="0"/>
                        </a:spcBef>
                        <a:spcAft>
                          <a:spcPts val="800"/>
                        </a:spcAft>
                      </a:pPr>
                      <a:r>
                        <a:rPr lang="en-US" sz="2100" b="0" i="0" u="none" strike="noStrike">
                          <a:solidFill>
                            <a:srgbClr val="264A60"/>
                          </a:solidFill>
                          <a:effectLst/>
                          <a:latin typeface="Arial" panose="020B0604020202020204" pitchFamily="34" charset="0"/>
                          <a:ea typeface="Calibri" panose="020F0502020204030204" pitchFamily="34" charset="0"/>
                          <a:cs typeface="Times New Roman" panose="02020603050405020304" pitchFamily="18" charset="0"/>
                        </a:rPr>
                        <a:t>Bekar</a:t>
                      </a:r>
                      <a:endParaRPr lang="en-US" sz="3100" b="0" i="0" u="none" strike="noStrike">
                        <a:effectLst/>
                        <a:latin typeface="Arial" panose="020B0604020202020204" pitchFamily="34" charset="0"/>
                      </a:endParaRPr>
                    </a:p>
                  </a:txBody>
                  <a:tcPr marL="16488" marR="16488" marT="16488" marB="0">
                    <a:lnL>
                      <a:noFill/>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E0E0E0"/>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172</a:t>
                      </a:r>
                      <a:endParaRPr lang="en-US" sz="3100" b="0" i="0" u="none" strike="noStrike">
                        <a:effectLst/>
                        <a:latin typeface="Arial" panose="020B0604020202020204" pitchFamily="34" charset="0"/>
                      </a:endParaRPr>
                    </a:p>
                  </a:txBody>
                  <a:tcPr marL="16488" marR="16488" marT="16488" marB="0">
                    <a:lnL>
                      <a:noFill/>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3.34</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1.627</a:t>
                      </a:r>
                      <a:endParaRPr lang="en-US" sz="3100" b="0" i="0" u="none" strike="noStrike">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w="12700" cap="flat" cmpd="sng" algn="ctr">
                      <a:solidFill>
                        <a:srgbClr val="E0E0E0"/>
                      </a:solidFill>
                      <a:prstDash val="solid"/>
                      <a:round/>
                      <a:headEnd type="none" w="med" len="med"/>
                      <a:tailEnd type="none" w="med" len="med"/>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9F9FB"/>
                    </a:solidFill>
                  </a:tcPr>
                </a:tc>
                <a:tc>
                  <a:txBody>
                    <a:bodyPr/>
                    <a:lstStyle/>
                    <a:p>
                      <a:pPr marL="36576" marR="36576" algn="r" fontAlgn="t">
                        <a:lnSpc>
                          <a:spcPts val="1600"/>
                        </a:lnSpc>
                        <a:spcBef>
                          <a:spcPts val="0"/>
                        </a:spcBef>
                        <a:spcAft>
                          <a:spcPts val="800"/>
                        </a:spcAft>
                      </a:pPr>
                      <a:r>
                        <a:rPr lang="en-US" sz="2100" b="0" i="0" u="none" strike="noStrike" dirty="0">
                          <a:solidFill>
                            <a:srgbClr val="010205"/>
                          </a:solidFill>
                          <a:effectLst/>
                          <a:latin typeface="Arial" panose="020B0604020202020204" pitchFamily="34" charset="0"/>
                          <a:ea typeface="Calibri" panose="020F0502020204030204" pitchFamily="34" charset="0"/>
                          <a:cs typeface="Times New Roman" panose="02020603050405020304" pitchFamily="18" charset="0"/>
                        </a:rPr>
                        <a:t>.124</a:t>
                      </a:r>
                      <a:endParaRPr lang="en-US" sz="3100" b="0" i="0" u="none" strike="noStrike" dirty="0">
                        <a:effectLst/>
                        <a:latin typeface="Arial" panose="020B0604020202020204" pitchFamily="34" charset="0"/>
                      </a:endParaRPr>
                    </a:p>
                  </a:txBody>
                  <a:tcPr marL="16488" marR="16488" marT="16488" marB="0">
                    <a:lnL w="12700" cap="flat" cmpd="sng" algn="ctr">
                      <a:solidFill>
                        <a:srgbClr val="E0E0E0"/>
                      </a:solidFill>
                      <a:prstDash val="solid"/>
                      <a:round/>
                      <a:headEnd type="none" w="med" len="med"/>
                      <a:tailEnd type="none" w="med" len="med"/>
                    </a:lnL>
                    <a:lnR>
                      <a:noFill/>
                    </a:lnR>
                    <a:lnT w="12700" cap="flat" cmpd="sng" algn="ctr">
                      <a:solidFill>
                        <a:srgbClr val="AEAEAE"/>
                      </a:solidFill>
                      <a:prstDash val="solid"/>
                      <a:round/>
                      <a:headEnd type="none" w="med" len="med"/>
                      <a:tailEnd type="none" w="med" len="med"/>
                    </a:lnT>
                    <a:lnB w="12700" cap="flat" cmpd="sng" algn="ctr">
                      <a:solidFill>
                        <a:srgbClr val="152935"/>
                      </a:solidFill>
                      <a:prstDash val="solid"/>
                      <a:round/>
                      <a:headEnd type="none" w="med" len="med"/>
                      <a:tailEnd type="none" w="med" len="med"/>
                    </a:lnB>
                    <a:solidFill>
                      <a:srgbClr val="F9F9FB"/>
                    </a:solidFill>
                  </a:tcPr>
                </a:tc>
                <a:extLst>
                  <a:ext uri="{0D108BD9-81ED-4DB2-BD59-A6C34878D82A}">
                    <a16:rowId xmlns:a16="http://schemas.microsoft.com/office/drawing/2014/main" val="2067786360"/>
                  </a:ext>
                </a:extLst>
              </a:tr>
            </a:tbl>
          </a:graphicData>
        </a:graphic>
      </p:graphicFrame>
      <p:sp>
        <p:nvSpPr>
          <p:cNvPr id="21" name="Metin kutusu 20">
            <a:extLst>
              <a:ext uri="{FF2B5EF4-FFF2-40B4-BE49-F238E27FC236}">
                <a16:creationId xmlns:a16="http://schemas.microsoft.com/office/drawing/2014/main" id="{D0776EC9-9F96-0B25-B9F1-26FB643F77E0}"/>
              </a:ext>
            </a:extLst>
          </p:cNvPr>
          <p:cNvSpPr txBox="1"/>
          <p:nvPr/>
        </p:nvSpPr>
        <p:spPr>
          <a:xfrm>
            <a:off x="497146" y="615411"/>
            <a:ext cx="5017172" cy="2708434"/>
          </a:xfrm>
          <a:prstGeom prst="rect">
            <a:avLst/>
          </a:prstGeom>
          <a:noFill/>
        </p:spPr>
        <p:txBody>
          <a:bodyPr wrap="square">
            <a:spAutoFit/>
          </a:bodyPr>
          <a:lstStyle/>
          <a:p>
            <a:pPr>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Evlilerin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Başka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hayatım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olsun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istemem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sorusuna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verdikleri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cevapların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ortalaması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3.30</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Bekarların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3.87</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000"/>
              </a:lnSpc>
              <a:spcAft>
                <a:spcPts val="800"/>
              </a:spcAft>
              <a:tabLst>
                <a:tab pos="1056005"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Metin kutusu 26">
            <a:extLst>
              <a:ext uri="{FF2B5EF4-FFF2-40B4-BE49-F238E27FC236}">
                <a16:creationId xmlns:a16="http://schemas.microsoft.com/office/drawing/2014/main" id="{D51E693E-FACB-929B-F312-D0D5C70B64FB}"/>
              </a:ext>
            </a:extLst>
          </p:cNvPr>
          <p:cNvSpPr txBox="1"/>
          <p:nvPr/>
        </p:nvSpPr>
        <p:spPr>
          <a:xfrm>
            <a:off x="6831058" y="610178"/>
            <a:ext cx="5122471" cy="2349361"/>
          </a:xfrm>
          <a:prstGeom prst="rect">
            <a:avLst/>
          </a:prstGeom>
          <a:noFill/>
        </p:spPr>
        <p:txBody>
          <a:bodyPr wrap="square">
            <a:spAutoFit/>
          </a:bodyPr>
          <a:lstStyle/>
          <a:p>
            <a:pPr>
              <a:spcAft>
                <a:spcPts val="800"/>
              </a:spcAft>
              <a:tabLst>
                <a:tab pos="1056005"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Evlilerin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Mantıklılık</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beni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çok</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düşünmeye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iter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sorusuna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verdikleri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cevapların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puan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ortalaması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3.78</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Bekarların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3.34</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Oval 27">
            <a:extLst>
              <a:ext uri="{FF2B5EF4-FFF2-40B4-BE49-F238E27FC236}">
                <a16:creationId xmlns:a16="http://schemas.microsoft.com/office/drawing/2014/main" id="{D0757048-F59E-489A-7E1C-0FCA2FC487AD}"/>
              </a:ext>
            </a:extLst>
          </p:cNvPr>
          <p:cNvSpPr/>
          <p:nvPr/>
        </p:nvSpPr>
        <p:spPr>
          <a:xfrm>
            <a:off x="7000459" y="4575349"/>
            <a:ext cx="337463" cy="28933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a:extLst>
              <a:ext uri="{FF2B5EF4-FFF2-40B4-BE49-F238E27FC236}">
                <a16:creationId xmlns:a16="http://schemas.microsoft.com/office/drawing/2014/main" id="{815E591B-3A25-FC8C-E5DB-8755D196BBD6}"/>
              </a:ext>
            </a:extLst>
          </p:cNvPr>
          <p:cNvSpPr/>
          <p:nvPr/>
        </p:nvSpPr>
        <p:spPr>
          <a:xfrm>
            <a:off x="6832116" y="780404"/>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C672FDC6-5400-37D1-5479-83AD307F35FD}"/>
              </a:ext>
            </a:extLst>
          </p:cNvPr>
          <p:cNvSpPr/>
          <p:nvPr/>
        </p:nvSpPr>
        <p:spPr>
          <a:xfrm>
            <a:off x="494098" y="780405"/>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Metin kutusu 30">
            <a:extLst>
              <a:ext uri="{FF2B5EF4-FFF2-40B4-BE49-F238E27FC236}">
                <a16:creationId xmlns:a16="http://schemas.microsoft.com/office/drawing/2014/main" id="{F83213CD-43E4-A790-096C-6D4B10ADFA02}"/>
              </a:ext>
            </a:extLst>
          </p:cNvPr>
          <p:cNvSpPr txBox="1"/>
          <p:nvPr/>
        </p:nvSpPr>
        <p:spPr>
          <a:xfrm>
            <a:off x="7126405" y="4429890"/>
            <a:ext cx="4687210" cy="2376997"/>
          </a:xfrm>
          <a:prstGeom prst="rect">
            <a:avLst/>
          </a:prstGeom>
          <a:noFill/>
        </p:spPr>
        <p:txBody>
          <a:bodyPr wrap="square">
            <a:spAutoFit/>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Evliler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Bekarlar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her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iki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soru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birbirlerine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benzer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değerler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vermişlerdir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Dolayısıyla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anlamlı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farkın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sebebi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birlikteliktir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171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8" name="Picture 17">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568D9FA0-5C1D-DC7F-F3A7-B0A332F32F1B}"/>
              </a:ext>
            </a:extLst>
          </p:cNvPr>
          <p:cNvSpPr>
            <a:spLocks noGrp="1"/>
          </p:cNvSpPr>
          <p:nvPr>
            <p:ph type="title"/>
          </p:nvPr>
        </p:nvSpPr>
        <p:spPr>
          <a:xfrm>
            <a:off x="7601659" y="1970027"/>
            <a:ext cx="4323376" cy="2912691"/>
          </a:xfrm>
        </p:spPr>
        <p:txBody>
          <a:bodyPr vert="horz" lIns="91440" tIns="45720" rIns="91440" bIns="45720" rtlCol="0" anchor="b">
            <a:noAutofit/>
          </a:bodyPr>
          <a:lstStyle/>
          <a:p>
            <a:r>
              <a:rPr lang="en-US" sz="2400" dirty="0"/>
              <a:t>    Significance </a:t>
            </a:r>
            <a:r>
              <a:rPr lang="en-US" sz="2400" dirty="0" err="1"/>
              <a:t>değeri</a:t>
            </a:r>
            <a:r>
              <a:rPr lang="en-US" sz="2400" dirty="0"/>
              <a:t> </a:t>
            </a:r>
            <a:r>
              <a:rPr lang="en-US" sz="2400" dirty="0" err="1"/>
              <a:t>iki</a:t>
            </a:r>
            <a:r>
              <a:rPr lang="en-US" sz="2400" dirty="0"/>
              <a:t> </a:t>
            </a:r>
            <a:r>
              <a:rPr lang="en-US" sz="2400" dirty="0" err="1"/>
              <a:t>kısımda</a:t>
            </a:r>
            <a:r>
              <a:rPr lang="en-US" sz="2400" dirty="0"/>
              <a:t> da 0.05’in </a:t>
            </a:r>
            <a:r>
              <a:rPr lang="en-US" sz="2400" dirty="0" err="1"/>
              <a:t>altında</a:t>
            </a:r>
            <a:r>
              <a:rPr lang="en-US" sz="2400" dirty="0"/>
              <a:t>, </a:t>
            </a:r>
            <a:r>
              <a:rPr lang="en-US" sz="2400" dirty="0" err="1"/>
              <a:t>yani</a:t>
            </a:r>
            <a:r>
              <a:rPr lang="en-US" sz="2400" dirty="0"/>
              <a:t> </a:t>
            </a:r>
            <a:r>
              <a:rPr lang="en-US" sz="2400" dirty="0" err="1"/>
              <a:t>insanların</a:t>
            </a:r>
            <a:r>
              <a:rPr lang="en-US" sz="2400" dirty="0"/>
              <a:t> </a:t>
            </a:r>
            <a:r>
              <a:rPr lang="en-US" sz="2400" dirty="0" err="1"/>
              <a:t>mesleklerine</a:t>
            </a:r>
            <a:r>
              <a:rPr lang="en-US" sz="2400" dirty="0"/>
              <a:t> </a:t>
            </a:r>
            <a:r>
              <a:rPr lang="en-US" sz="2400" dirty="0" err="1"/>
              <a:t>göre</a:t>
            </a:r>
            <a:r>
              <a:rPr lang="en-US" sz="2400" dirty="0"/>
              <a:t> “</a:t>
            </a:r>
            <a:r>
              <a:rPr lang="en-US" sz="2400" dirty="0" err="1"/>
              <a:t>Başka</a:t>
            </a:r>
            <a:r>
              <a:rPr lang="en-US" sz="2400" dirty="0"/>
              <a:t> </a:t>
            </a:r>
            <a:r>
              <a:rPr lang="en-US" sz="2400" dirty="0" err="1"/>
              <a:t>hayatım</a:t>
            </a:r>
            <a:r>
              <a:rPr lang="en-US" sz="2400" dirty="0"/>
              <a:t> </a:t>
            </a:r>
            <a:r>
              <a:rPr lang="en-US" sz="2400" dirty="0" err="1"/>
              <a:t>olsun</a:t>
            </a:r>
            <a:r>
              <a:rPr lang="en-US" sz="2400" dirty="0"/>
              <a:t> </a:t>
            </a:r>
            <a:r>
              <a:rPr lang="en-US" sz="2400" dirty="0" err="1"/>
              <a:t>istemem</a:t>
            </a:r>
            <a:r>
              <a:rPr lang="en-US" sz="2400" dirty="0"/>
              <a:t>” </a:t>
            </a:r>
            <a:r>
              <a:rPr lang="en-US" sz="2400" dirty="0" err="1"/>
              <a:t>ve</a:t>
            </a:r>
            <a:r>
              <a:rPr lang="en-US" sz="2400" dirty="0"/>
              <a:t> “</a:t>
            </a:r>
            <a:r>
              <a:rPr lang="en-US" sz="2400" dirty="0" err="1"/>
              <a:t>Hırslı</a:t>
            </a:r>
            <a:r>
              <a:rPr lang="en-US" sz="2400" dirty="0"/>
              <a:t> </a:t>
            </a:r>
            <a:r>
              <a:rPr lang="en-US" sz="2400" dirty="0" err="1"/>
              <a:t>biriyim</a:t>
            </a:r>
            <a:r>
              <a:rPr lang="en-US" sz="2400" dirty="0"/>
              <a:t>” </a:t>
            </a:r>
            <a:r>
              <a:rPr lang="en-US" sz="2400" dirty="0" err="1"/>
              <a:t>sorusuna</a:t>
            </a:r>
            <a:r>
              <a:rPr lang="en-US" sz="2400" dirty="0"/>
              <a:t> </a:t>
            </a:r>
            <a:r>
              <a:rPr lang="en-US" sz="2400" dirty="0" err="1"/>
              <a:t>verdikleri</a:t>
            </a:r>
            <a:r>
              <a:rPr lang="en-US" sz="2400" dirty="0"/>
              <a:t> </a:t>
            </a:r>
            <a:r>
              <a:rPr lang="en-US" sz="2400" dirty="0" err="1"/>
              <a:t>cevaplar</a:t>
            </a:r>
            <a:r>
              <a:rPr lang="en-US" sz="2400" dirty="0"/>
              <a:t> </a:t>
            </a:r>
            <a:r>
              <a:rPr lang="en-US" sz="2400" dirty="0" err="1"/>
              <a:t>bakımından</a:t>
            </a:r>
            <a:r>
              <a:rPr lang="en-US" sz="2400" dirty="0"/>
              <a:t> fark var.</a:t>
            </a:r>
            <a:br>
              <a:rPr lang="tr-TR" sz="2400" dirty="0"/>
            </a:br>
            <a:endParaRPr lang="en-US" sz="2400" dirty="0"/>
          </a:p>
        </p:txBody>
      </p:sp>
      <p:graphicFrame>
        <p:nvGraphicFramePr>
          <p:cNvPr id="4" name="Tablo 3">
            <a:extLst>
              <a:ext uri="{FF2B5EF4-FFF2-40B4-BE49-F238E27FC236}">
                <a16:creationId xmlns:a16="http://schemas.microsoft.com/office/drawing/2014/main" id="{A37DD1D3-E4AF-53AA-035F-0DD84E8938D6}"/>
              </a:ext>
            </a:extLst>
          </p:cNvPr>
          <p:cNvGraphicFramePr>
            <a:graphicFrameLocks noGrp="1"/>
          </p:cNvGraphicFramePr>
          <p:nvPr>
            <p:extLst>
              <p:ext uri="{D42A27DB-BD31-4B8C-83A1-F6EECF244321}">
                <p14:modId xmlns:p14="http://schemas.microsoft.com/office/powerpoint/2010/main" val="603888215"/>
              </p:ext>
            </p:extLst>
          </p:nvPr>
        </p:nvGraphicFramePr>
        <p:xfrm>
          <a:off x="603229" y="919725"/>
          <a:ext cx="6402216" cy="5013302"/>
        </p:xfrm>
        <a:graphic>
          <a:graphicData uri="http://schemas.openxmlformats.org/drawingml/2006/table">
            <a:tbl>
              <a:tblPr firstRow="1" bandRow="1">
                <a:noFill/>
                <a:tableStyleId>{5C22544A-7EE6-4342-B048-85BDC9FD1C3A}</a:tableStyleId>
              </a:tblPr>
              <a:tblGrid>
                <a:gridCol w="891327">
                  <a:extLst>
                    <a:ext uri="{9D8B030D-6E8A-4147-A177-3AD203B41FA5}">
                      <a16:colId xmlns:a16="http://schemas.microsoft.com/office/drawing/2014/main" val="4250585219"/>
                    </a:ext>
                  </a:extLst>
                </a:gridCol>
                <a:gridCol w="1102140">
                  <a:extLst>
                    <a:ext uri="{9D8B030D-6E8A-4147-A177-3AD203B41FA5}">
                      <a16:colId xmlns:a16="http://schemas.microsoft.com/office/drawing/2014/main" val="3948400647"/>
                    </a:ext>
                  </a:extLst>
                </a:gridCol>
                <a:gridCol w="1056740">
                  <a:extLst>
                    <a:ext uri="{9D8B030D-6E8A-4147-A177-3AD203B41FA5}">
                      <a16:colId xmlns:a16="http://schemas.microsoft.com/office/drawing/2014/main" val="1012918045"/>
                    </a:ext>
                  </a:extLst>
                </a:gridCol>
                <a:gridCol w="732673">
                  <a:extLst>
                    <a:ext uri="{9D8B030D-6E8A-4147-A177-3AD203B41FA5}">
                      <a16:colId xmlns:a16="http://schemas.microsoft.com/office/drawing/2014/main" val="1963594024"/>
                    </a:ext>
                  </a:extLst>
                </a:gridCol>
                <a:gridCol w="975519">
                  <a:extLst>
                    <a:ext uri="{9D8B030D-6E8A-4147-A177-3AD203B41FA5}">
                      <a16:colId xmlns:a16="http://schemas.microsoft.com/office/drawing/2014/main" val="3115746273"/>
                    </a:ext>
                  </a:extLst>
                </a:gridCol>
                <a:gridCol w="868875">
                  <a:extLst>
                    <a:ext uri="{9D8B030D-6E8A-4147-A177-3AD203B41FA5}">
                      <a16:colId xmlns:a16="http://schemas.microsoft.com/office/drawing/2014/main" val="2264749764"/>
                    </a:ext>
                  </a:extLst>
                </a:gridCol>
                <a:gridCol w="774942">
                  <a:extLst>
                    <a:ext uri="{9D8B030D-6E8A-4147-A177-3AD203B41FA5}">
                      <a16:colId xmlns:a16="http://schemas.microsoft.com/office/drawing/2014/main" val="3928087264"/>
                    </a:ext>
                  </a:extLst>
                </a:gridCol>
              </a:tblGrid>
              <a:tr h="508175">
                <a:tc gridSpan="7">
                  <a:txBody>
                    <a:bodyPr/>
                    <a:lstStyle/>
                    <a:p>
                      <a:pPr marL="38100" marR="38100" algn="ctr">
                        <a:lnSpc>
                          <a:spcPts val="1600"/>
                        </a:lnSpc>
                        <a:spcAft>
                          <a:spcPts val="800"/>
                        </a:spcAft>
                      </a:pPr>
                      <a:r>
                        <a:rPr lang="en-US" sz="1600" b="0" cap="all" spc="150">
                          <a:solidFill>
                            <a:schemeClr val="lt1"/>
                          </a:solidFill>
                          <a:effectLst/>
                        </a:rPr>
                        <a:t>ANOVA</a:t>
                      </a:r>
                      <a:endParaRPr lang="tr-TR" sz="16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lnL>
                    <a:lnR w="12700" cmpd="sng">
                      <a:noFill/>
                    </a:lnR>
                    <a:lnT w="12700" cmpd="sng">
                      <a:noFill/>
                    </a:lnT>
                    <a:lnB w="38100" cmpd="sng">
                      <a:noFill/>
                    </a:lnB>
                    <a:solidFill>
                      <a:srgbClr val="505356"/>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3052259652"/>
                  </a:ext>
                </a:extLst>
              </a:tr>
              <a:tr h="698983">
                <a:tc gridSpan="2">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tc hMerge="1">
                  <a:txBody>
                    <a:bodyPr/>
                    <a:lstStyle/>
                    <a:p>
                      <a:endParaRPr lang="tr-TR"/>
                    </a:p>
                  </a:txBody>
                  <a:tcPr/>
                </a:tc>
                <a:tc>
                  <a:txBody>
                    <a:bodyPr/>
                    <a:lstStyle/>
                    <a:p>
                      <a:pPr marL="38100" marR="38100" algn="ctr">
                        <a:lnSpc>
                          <a:spcPts val="1600"/>
                        </a:lnSpc>
                        <a:spcAft>
                          <a:spcPts val="800"/>
                        </a:spcAft>
                      </a:pPr>
                      <a:r>
                        <a:rPr lang="en-US" sz="1300" cap="none" spc="0">
                          <a:solidFill>
                            <a:schemeClr val="tx1"/>
                          </a:solidFill>
                          <a:effectLst/>
                        </a:rPr>
                        <a:t>Sum of Squares</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tc>
                  <a:txBody>
                    <a:bodyPr/>
                    <a:lstStyle/>
                    <a:p>
                      <a:pPr marL="38100" marR="38100" algn="ctr">
                        <a:lnSpc>
                          <a:spcPts val="1600"/>
                        </a:lnSpc>
                        <a:spcAft>
                          <a:spcPts val="800"/>
                        </a:spcAft>
                      </a:pPr>
                      <a:r>
                        <a:rPr lang="en-US" sz="1300" cap="none" spc="0">
                          <a:solidFill>
                            <a:schemeClr val="tx1"/>
                          </a:solidFill>
                          <a:effectLst/>
                        </a:rPr>
                        <a:t>df</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tc>
                  <a:txBody>
                    <a:bodyPr/>
                    <a:lstStyle/>
                    <a:p>
                      <a:pPr marL="38100" marR="38100" algn="ctr">
                        <a:lnSpc>
                          <a:spcPts val="1600"/>
                        </a:lnSpc>
                        <a:spcAft>
                          <a:spcPts val="800"/>
                        </a:spcAft>
                      </a:pPr>
                      <a:r>
                        <a:rPr lang="en-US" sz="1300" cap="none" spc="0">
                          <a:solidFill>
                            <a:schemeClr val="tx1"/>
                          </a:solidFill>
                          <a:effectLst/>
                        </a:rPr>
                        <a:t>Mean Square</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tc>
                  <a:txBody>
                    <a:bodyPr/>
                    <a:lstStyle/>
                    <a:p>
                      <a:pPr marL="38100" marR="38100" algn="ctr">
                        <a:lnSpc>
                          <a:spcPts val="1600"/>
                        </a:lnSpc>
                        <a:spcAft>
                          <a:spcPts val="800"/>
                        </a:spcAft>
                      </a:pPr>
                      <a:r>
                        <a:rPr lang="en-US" sz="1300" cap="none" spc="0">
                          <a:solidFill>
                            <a:schemeClr val="tx1"/>
                          </a:solidFill>
                          <a:effectLst/>
                        </a:rPr>
                        <a:t>F</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tc>
                  <a:txBody>
                    <a:bodyPr/>
                    <a:lstStyle/>
                    <a:p>
                      <a:pPr marL="38100" marR="38100" algn="ctr">
                        <a:lnSpc>
                          <a:spcPts val="1600"/>
                        </a:lnSpc>
                        <a:spcAft>
                          <a:spcPts val="800"/>
                        </a:spcAft>
                      </a:pPr>
                      <a:r>
                        <a:rPr lang="en-US" sz="1300" cap="none" spc="0">
                          <a:solidFill>
                            <a:schemeClr val="tx1"/>
                          </a:solidFill>
                          <a:effectLst/>
                        </a:rPr>
                        <a:t>Sig.</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60682091"/>
                  </a:ext>
                </a:extLst>
              </a:tr>
              <a:tr h="698983">
                <a:tc rowSpan="3">
                  <a:txBody>
                    <a:bodyPr/>
                    <a:lstStyle/>
                    <a:p>
                      <a:pPr marL="38100" marR="38100">
                        <a:lnSpc>
                          <a:spcPts val="1600"/>
                        </a:lnSpc>
                        <a:spcAft>
                          <a:spcPts val="800"/>
                        </a:spcAft>
                      </a:pPr>
                      <a:r>
                        <a:rPr lang="en-US" sz="1300" cap="none" spc="0">
                          <a:solidFill>
                            <a:schemeClr val="tx1"/>
                          </a:solidFill>
                          <a:effectLst/>
                        </a:rPr>
                        <a:t>V15</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nSpc>
                          <a:spcPts val="1600"/>
                        </a:lnSpc>
                        <a:spcAft>
                          <a:spcPts val="800"/>
                        </a:spcAft>
                      </a:pPr>
                      <a:r>
                        <a:rPr lang="en-US" sz="1300" cap="none" spc="0">
                          <a:solidFill>
                            <a:schemeClr val="tx1"/>
                          </a:solidFill>
                          <a:effectLst/>
                        </a:rPr>
                        <a:t>Between Groups</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33.961</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3</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11.320</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4.895</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.002</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85825150"/>
                  </a:ext>
                </a:extLst>
              </a:tr>
              <a:tr h="698983">
                <a:tc vMerge="1">
                  <a:txBody>
                    <a:bodyPr/>
                    <a:lstStyle/>
                    <a:p>
                      <a:endParaRPr lang="tr-TR"/>
                    </a:p>
                  </a:txBody>
                  <a:tcPr/>
                </a:tc>
                <a:tc>
                  <a:txBody>
                    <a:bodyPr/>
                    <a:lstStyle/>
                    <a:p>
                      <a:pPr marL="38100" marR="38100">
                        <a:lnSpc>
                          <a:spcPts val="1600"/>
                        </a:lnSpc>
                        <a:spcAft>
                          <a:spcPts val="800"/>
                        </a:spcAft>
                      </a:pPr>
                      <a:r>
                        <a:rPr lang="en-US" sz="1300" cap="none" spc="0">
                          <a:solidFill>
                            <a:schemeClr val="tx1"/>
                          </a:solidFill>
                          <a:effectLst/>
                        </a:rPr>
                        <a:t>Within Groups</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858.055</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371</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2.313</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28361471"/>
                  </a:ext>
                </a:extLst>
              </a:tr>
              <a:tr h="505106">
                <a:tc vMerge="1">
                  <a:txBody>
                    <a:bodyPr/>
                    <a:lstStyle/>
                    <a:p>
                      <a:endParaRPr lang="tr-TR"/>
                    </a:p>
                  </a:txBody>
                  <a:tcPr/>
                </a:tc>
                <a:tc>
                  <a:txBody>
                    <a:bodyPr/>
                    <a:lstStyle/>
                    <a:p>
                      <a:pPr marL="38100" marR="38100">
                        <a:lnSpc>
                          <a:spcPts val="1600"/>
                        </a:lnSpc>
                        <a:spcAft>
                          <a:spcPts val="800"/>
                        </a:spcAft>
                      </a:pPr>
                      <a:r>
                        <a:rPr lang="en-US" sz="1300" cap="none" spc="0">
                          <a:solidFill>
                            <a:schemeClr val="tx1"/>
                          </a:solidFill>
                          <a:effectLst/>
                        </a:rPr>
                        <a:t>Total</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892.016</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374</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149153539"/>
                  </a:ext>
                </a:extLst>
              </a:tr>
              <a:tr h="698983">
                <a:tc rowSpan="3">
                  <a:txBody>
                    <a:bodyPr/>
                    <a:lstStyle/>
                    <a:p>
                      <a:pPr marL="38100" marR="38100">
                        <a:lnSpc>
                          <a:spcPts val="1600"/>
                        </a:lnSpc>
                        <a:spcAft>
                          <a:spcPts val="800"/>
                        </a:spcAft>
                      </a:pPr>
                      <a:r>
                        <a:rPr lang="en-US" sz="1300" cap="none" spc="0">
                          <a:solidFill>
                            <a:schemeClr val="tx1"/>
                          </a:solidFill>
                          <a:effectLst/>
                        </a:rPr>
                        <a:t>V6</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nSpc>
                          <a:spcPts val="1600"/>
                        </a:lnSpc>
                        <a:spcAft>
                          <a:spcPts val="800"/>
                        </a:spcAft>
                      </a:pPr>
                      <a:r>
                        <a:rPr lang="en-US" sz="1300" cap="none" spc="0">
                          <a:solidFill>
                            <a:schemeClr val="tx1"/>
                          </a:solidFill>
                          <a:effectLst/>
                        </a:rPr>
                        <a:t>Between Groups</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13.315</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3</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4.438</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3.199</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.023</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08714118"/>
                  </a:ext>
                </a:extLst>
              </a:tr>
              <a:tr h="698983">
                <a:tc vMerge="1">
                  <a:txBody>
                    <a:bodyPr/>
                    <a:lstStyle/>
                    <a:p>
                      <a:endParaRPr lang="tr-TR"/>
                    </a:p>
                  </a:txBody>
                  <a:tcPr/>
                </a:tc>
                <a:tc>
                  <a:txBody>
                    <a:bodyPr/>
                    <a:lstStyle/>
                    <a:p>
                      <a:pPr marL="38100" marR="38100">
                        <a:lnSpc>
                          <a:spcPts val="1600"/>
                        </a:lnSpc>
                        <a:spcAft>
                          <a:spcPts val="800"/>
                        </a:spcAft>
                      </a:pPr>
                      <a:r>
                        <a:rPr lang="en-US" sz="1300" cap="none" spc="0">
                          <a:solidFill>
                            <a:schemeClr val="tx1"/>
                          </a:solidFill>
                          <a:effectLst/>
                        </a:rPr>
                        <a:t>Within Groups</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514.701</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371</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38100" marR="38100" algn="r">
                        <a:lnSpc>
                          <a:spcPts val="1600"/>
                        </a:lnSpc>
                        <a:spcAft>
                          <a:spcPts val="800"/>
                        </a:spcAft>
                      </a:pPr>
                      <a:r>
                        <a:rPr lang="en-US" sz="1300" cap="none" spc="0">
                          <a:solidFill>
                            <a:schemeClr val="tx1"/>
                          </a:solidFill>
                          <a:effectLst/>
                        </a:rPr>
                        <a:t>1.387</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959415075"/>
                  </a:ext>
                </a:extLst>
              </a:tr>
              <a:tr h="505106">
                <a:tc vMerge="1">
                  <a:txBody>
                    <a:bodyPr/>
                    <a:lstStyle/>
                    <a:p>
                      <a:endParaRPr lang="tr-TR"/>
                    </a:p>
                  </a:txBody>
                  <a:tcPr/>
                </a:tc>
                <a:tc>
                  <a:txBody>
                    <a:bodyPr/>
                    <a:lstStyle/>
                    <a:p>
                      <a:pPr marL="38100" marR="38100">
                        <a:lnSpc>
                          <a:spcPts val="1600"/>
                        </a:lnSpc>
                        <a:spcAft>
                          <a:spcPts val="800"/>
                        </a:spcAft>
                      </a:pPr>
                      <a:r>
                        <a:rPr lang="en-US" sz="1300" cap="none" spc="0">
                          <a:solidFill>
                            <a:schemeClr val="tx1"/>
                          </a:solidFill>
                          <a:effectLst/>
                        </a:rPr>
                        <a:t>Total</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528.016</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marL="38100" marR="38100" algn="r">
                        <a:lnSpc>
                          <a:spcPts val="1600"/>
                        </a:lnSpc>
                        <a:spcAft>
                          <a:spcPts val="800"/>
                        </a:spcAft>
                      </a:pPr>
                      <a:r>
                        <a:rPr lang="en-US" sz="1300" cap="none" spc="0">
                          <a:solidFill>
                            <a:schemeClr val="tx1"/>
                          </a:solidFill>
                          <a:effectLst/>
                        </a:rPr>
                        <a:t>374</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US" sz="1300" cap="none" spc="0">
                          <a:solidFill>
                            <a:schemeClr val="tx1"/>
                          </a:solidFill>
                          <a:effectLst/>
                        </a:rPr>
                        <a:t> </a:t>
                      </a:r>
                      <a:endParaRPr lang="tr-TR" sz="13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5263" marR="135263" marT="135263" marB="1352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16460338"/>
                  </a:ext>
                </a:extLst>
              </a:tr>
            </a:tbl>
          </a:graphicData>
        </a:graphic>
      </p:graphicFrame>
      <p:sp>
        <p:nvSpPr>
          <p:cNvPr id="12" name="Oval 11">
            <a:extLst>
              <a:ext uri="{FF2B5EF4-FFF2-40B4-BE49-F238E27FC236}">
                <a16:creationId xmlns:a16="http://schemas.microsoft.com/office/drawing/2014/main" id="{59CD125B-26D5-45A1-62E1-9C3B5817B74F}"/>
              </a:ext>
            </a:extLst>
          </p:cNvPr>
          <p:cNvSpPr/>
          <p:nvPr/>
        </p:nvSpPr>
        <p:spPr>
          <a:xfrm>
            <a:off x="7560306" y="1967396"/>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4117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7DA29CF3-8B8B-4DDF-A19B-72E0059DD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7AFE7A50-2D5F-4DF3-B28D-A8F7E624D8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8" name="Picture 17">
              <a:extLst>
                <a:ext uri="{FF2B5EF4-FFF2-40B4-BE49-F238E27FC236}">
                  <a16:creationId xmlns:a16="http://schemas.microsoft.com/office/drawing/2014/main" id="{326F236B-5DB7-4DCD-947A-8DDD0C769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6CC716D4-FE59-42BE-AA9B-254EF6C1BC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graphicFrame>
        <p:nvGraphicFramePr>
          <p:cNvPr id="4" name="Tablo 3">
            <a:extLst>
              <a:ext uri="{FF2B5EF4-FFF2-40B4-BE49-F238E27FC236}">
                <a16:creationId xmlns:a16="http://schemas.microsoft.com/office/drawing/2014/main" id="{B17EE363-9A49-222C-05AC-E0E2F7527329}"/>
              </a:ext>
            </a:extLst>
          </p:cNvPr>
          <p:cNvGraphicFramePr>
            <a:graphicFrameLocks noGrp="1"/>
          </p:cNvGraphicFramePr>
          <p:nvPr>
            <p:extLst>
              <p:ext uri="{D42A27DB-BD31-4B8C-83A1-F6EECF244321}">
                <p14:modId xmlns:p14="http://schemas.microsoft.com/office/powerpoint/2010/main" val="3567123893"/>
              </p:ext>
            </p:extLst>
          </p:nvPr>
        </p:nvGraphicFramePr>
        <p:xfrm>
          <a:off x="6629400" y="357187"/>
          <a:ext cx="4817469" cy="6129325"/>
        </p:xfrm>
        <a:graphic>
          <a:graphicData uri="http://schemas.openxmlformats.org/drawingml/2006/table">
            <a:tbl>
              <a:tblPr firstRow="1" bandRow="1">
                <a:tableStyleId>{3B4B98B0-60AC-42C2-AFA5-B58CD77FA1E5}</a:tableStyleId>
              </a:tblPr>
              <a:tblGrid>
                <a:gridCol w="633299">
                  <a:extLst>
                    <a:ext uri="{9D8B030D-6E8A-4147-A177-3AD203B41FA5}">
                      <a16:colId xmlns:a16="http://schemas.microsoft.com/office/drawing/2014/main" val="2839502868"/>
                    </a:ext>
                  </a:extLst>
                </a:gridCol>
                <a:gridCol w="384377">
                  <a:extLst>
                    <a:ext uri="{9D8B030D-6E8A-4147-A177-3AD203B41FA5}">
                      <a16:colId xmlns:a16="http://schemas.microsoft.com/office/drawing/2014/main" val="776068871"/>
                    </a:ext>
                  </a:extLst>
                </a:gridCol>
                <a:gridCol w="407121">
                  <a:extLst>
                    <a:ext uri="{9D8B030D-6E8A-4147-A177-3AD203B41FA5}">
                      <a16:colId xmlns:a16="http://schemas.microsoft.com/office/drawing/2014/main" val="1517547306"/>
                    </a:ext>
                  </a:extLst>
                </a:gridCol>
                <a:gridCol w="976988">
                  <a:extLst>
                    <a:ext uri="{9D8B030D-6E8A-4147-A177-3AD203B41FA5}">
                      <a16:colId xmlns:a16="http://schemas.microsoft.com/office/drawing/2014/main" val="2546656765"/>
                    </a:ext>
                  </a:extLst>
                </a:gridCol>
                <a:gridCol w="568857">
                  <a:extLst>
                    <a:ext uri="{9D8B030D-6E8A-4147-A177-3AD203B41FA5}">
                      <a16:colId xmlns:a16="http://schemas.microsoft.com/office/drawing/2014/main" val="146503313"/>
                    </a:ext>
                  </a:extLst>
                </a:gridCol>
                <a:gridCol w="388167">
                  <a:extLst>
                    <a:ext uri="{9D8B030D-6E8A-4147-A177-3AD203B41FA5}">
                      <a16:colId xmlns:a16="http://schemas.microsoft.com/office/drawing/2014/main" val="3922125467"/>
                    </a:ext>
                  </a:extLst>
                </a:gridCol>
                <a:gridCol w="729330">
                  <a:extLst>
                    <a:ext uri="{9D8B030D-6E8A-4147-A177-3AD203B41FA5}">
                      <a16:colId xmlns:a16="http://schemas.microsoft.com/office/drawing/2014/main" val="83260555"/>
                    </a:ext>
                  </a:extLst>
                </a:gridCol>
                <a:gridCol w="729330">
                  <a:extLst>
                    <a:ext uri="{9D8B030D-6E8A-4147-A177-3AD203B41FA5}">
                      <a16:colId xmlns:a16="http://schemas.microsoft.com/office/drawing/2014/main" val="448682296"/>
                    </a:ext>
                  </a:extLst>
                </a:gridCol>
              </a:tblGrid>
              <a:tr h="217932">
                <a:tc gridSpan="8">
                  <a:txBody>
                    <a:bodyPr/>
                    <a:lstStyle/>
                    <a:p>
                      <a:pPr marL="38100" marR="38100" algn="ctr">
                        <a:lnSpc>
                          <a:spcPts val="1600"/>
                        </a:lnSpc>
                        <a:spcAft>
                          <a:spcPts val="800"/>
                        </a:spcAft>
                      </a:pPr>
                      <a:r>
                        <a:rPr lang="en-US" sz="1000">
                          <a:effectLst/>
                        </a:rPr>
                        <a:t>Multiple Comparisons</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17424649"/>
                  </a:ext>
                </a:extLst>
              </a:tr>
              <a:tr h="210098">
                <a:tc gridSpan="8">
                  <a:txBody>
                    <a:bodyPr/>
                    <a:lstStyle/>
                    <a:p>
                      <a:pPr>
                        <a:lnSpc>
                          <a:spcPts val="1600"/>
                        </a:lnSpc>
                        <a:spcAft>
                          <a:spcPts val="800"/>
                        </a:spcAft>
                      </a:pPr>
                      <a:r>
                        <a:rPr lang="en-US" sz="800">
                          <a:effectLst/>
                        </a:rPr>
                        <a:t>Tukey HSD  </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636809508"/>
                  </a:ext>
                </a:extLst>
              </a:tr>
              <a:tr h="210098">
                <a:tc rowSpan="2">
                  <a:txBody>
                    <a:bodyPr/>
                    <a:lstStyle/>
                    <a:p>
                      <a:pPr marL="38100" marR="38100">
                        <a:lnSpc>
                          <a:spcPts val="1600"/>
                        </a:lnSpc>
                        <a:spcAft>
                          <a:spcPts val="800"/>
                        </a:spcAft>
                      </a:pPr>
                      <a:r>
                        <a:rPr lang="en-US" sz="800">
                          <a:effectLst/>
                        </a:rPr>
                        <a:t>Dependent Variable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nSpc>
                          <a:spcPts val="1600"/>
                        </a:lnSpc>
                        <a:spcAft>
                          <a:spcPts val="800"/>
                        </a:spcAft>
                      </a:pPr>
                      <a:r>
                        <a:rPr lang="en-US" sz="800">
                          <a:effectLst/>
                        </a:rPr>
                        <a:t>(I) V3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nSpc>
                          <a:spcPts val="1600"/>
                        </a:lnSpc>
                        <a:spcAft>
                          <a:spcPts val="800"/>
                        </a:spcAft>
                      </a:pPr>
                      <a:r>
                        <a:rPr lang="en-US" sz="800">
                          <a:effectLst/>
                        </a:rPr>
                        <a:t>(J) V3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800"/>
                        </a:spcAft>
                      </a:pPr>
                      <a:r>
                        <a:rPr lang="en-US" sz="800">
                          <a:effectLst/>
                        </a:rPr>
                        <a:t>Mean Difference (I-J)</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800"/>
                        </a:spcAft>
                      </a:pPr>
                      <a:r>
                        <a:rPr lang="en-US" sz="800">
                          <a:effectLst/>
                        </a:rPr>
                        <a:t>Std. Error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a:txBody>
                    <a:bodyPr/>
                    <a:lstStyle/>
                    <a:p>
                      <a:pPr marL="38100" marR="38100" algn="ctr">
                        <a:lnSpc>
                          <a:spcPts val="1600"/>
                        </a:lnSpc>
                        <a:spcAft>
                          <a:spcPts val="800"/>
                        </a:spcAft>
                      </a:pPr>
                      <a:r>
                        <a:rPr lang="en-US" sz="800">
                          <a:effectLst/>
                        </a:rPr>
                        <a:t>Sig.</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gridSpan="2">
                  <a:txBody>
                    <a:bodyPr/>
                    <a:lstStyle/>
                    <a:p>
                      <a:pPr marL="38100" marR="38100" algn="ctr">
                        <a:lnSpc>
                          <a:spcPts val="1600"/>
                        </a:lnSpc>
                        <a:spcAft>
                          <a:spcPts val="800"/>
                        </a:spcAft>
                      </a:pPr>
                      <a:r>
                        <a:rPr lang="en-US" sz="800">
                          <a:effectLst/>
                        </a:rPr>
                        <a:t>95% Confidence Interval</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extLst>
                  <a:ext uri="{0D108BD9-81ED-4DB2-BD59-A6C34878D82A}">
                    <a16:rowId xmlns:a16="http://schemas.microsoft.com/office/drawing/2014/main" val="2556487874"/>
                  </a:ext>
                </a:extLst>
              </a:tr>
              <a:tr h="238747">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a:txBody>
                    <a:bodyPr/>
                    <a:lstStyle/>
                    <a:p>
                      <a:pPr marL="38100" marR="38100" algn="ctr">
                        <a:lnSpc>
                          <a:spcPts val="1600"/>
                        </a:lnSpc>
                        <a:spcAft>
                          <a:spcPts val="800"/>
                        </a:spcAft>
                      </a:pPr>
                      <a:r>
                        <a:rPr lang="en-US" sz="800">
                          <a:effectLst/>
                        </a:rPr>
                        <a:t>Lower Bound</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800">
                          <a:effectLst/>
                        </a:rPr>
                        <a:t>Upper Bound</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741291549"/>
                  </a:ext>
                </a:extLst>
              </a:tr>
              <a:tr h="210098">
                <a:tc rowSpan="12">
                  <a:txBody>
                    <a:bodyPr/>
                    <a:lstStyle/>
                    <a:p>
                      <a:pPr marL="38100" marR="38100">
                        <a:lnSpc>
                          <a:spcPts val="1600"/>
                        </a:lnSpc>
                        <a:spcAft>
                          <a:spcPts val="800"/>
                        </a:spcAft>
                      </a:pPr>
                      <a:r>
                        <a:rPr lang="en-US" sz="800" dirty="0">
                          <a:effectLst/>
                        </a:rPr>
                        <a:t>V15</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3">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-.769</a:t>
                      </a:r>
                      <a:r>
                        <a:rPr lang="en-US" sz="800" baseline="30000">
                          <a:effectLst/>
                        </a:rPr>
                        <a: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.243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.009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-1.40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50279570"/>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-.499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.204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.071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67063407"/>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-.532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.265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.187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-1.22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71062808"/>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.769</a:t>
                      </a:r>
                      <a:r>
                        <a:rPr lang="en-US" sz="800" baseline="30000">
                          <a:effectLst/>
                        </a:rPr>
                        <a: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.243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.009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1.40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92782702"/>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.270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.772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-.46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59972839"/>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.237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.328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.888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21664276"/>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.499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.204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.071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7209301"/>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-.270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.772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.46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54048170"/>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-.033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94447439"/>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.532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.265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.187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1.22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16639518"/>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-.237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.328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.888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11586528"/>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.033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1.000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75472557"/>
                  </a:ext>
                </a:extLst>
              </a:tr>
              <a:tr h="210098">
                <a:tc rowSpan="12">
                  <a:txBody>
                    <a:bodyPr/>
                    <a:lstStyle/>
                    <a:p>
                      <a:pPr marL="38100" marR="38100">
                        <a:lnSpc>
                          <a:spcPts val="1600"/>
                        </a:lnSpc>
                        <a:spcAft>
                          <a:spcPts val="800"/>
                        </a:spcAft>
                      </a:pPr>
                      <a:r>
                        <a:rPr lang="en-US" sz="800">
                          <a:effectLst/>
                        </a:rPr>
                        <a:t>V6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rowSpan="3">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-.546</a:t>
                      </a:r>
                      <a:r>
                        <a:rPr lang="en-US" sz="800" baseline="30000">
                          <a:effectLst/>
                        </a:rPr>
                        <a: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.188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.021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25694526"/>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-.259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.360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10213031"/>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-.212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.723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0628825"/>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.546</a:t>
                      </a:r>
                      <a:r>
                        <a:rPr lang="en-US" sz="800" baseline="30000">
                          <a:effectLst/>
                        </a:rPr>
                        <a: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.188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.021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20950425"/>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.218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39413609"/>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.333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.252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.98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24323164"/>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.259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.360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96838730"/>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.218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-.85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28401884"/>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.047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.231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.997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47925879"/>
                  </a:ext>
                </a:extLst>
              </a:tr>
              <a:tr h="210098">
                <a:tc vMerge="1">
                  <a:txBody>
                    <a:bodyPr/>
                    <a:lstStyle/>
                    <a:p>
                      <a:endParaRPr lang="tr-TR"/>
                    </a:p>
                  </a:txBody>
                  <a:tcPr/>
                </a:tc>
                <a:tc rowSpan="3">
                  <a:txBody>
                    <a:bodyPr/>
                    <a:lstStyle/>
                    <a:p>
                      <a:pPr marL="38100" marR="38100">
                        <a:lnSpc>
                          <a:spcPts val="1600"/>
                        </a:lnSpc>
                        <a:spcAft>
                          <a:spcPts val="800"/>
                        </a:spcAft>
                      </a:pPr>
                      <a:r>
                        <a:rPr lang="en-US" sz="800">
                          <a:effectLst/>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800">
                          <a:effectLst/>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.212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.203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.723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.74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83327050"/>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-.333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.252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-.98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.32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72279514"/>
                  </a:ext>
                </a:extLst>
              </a:tr>
              <a:tr h="210098">
                <a:tc vMerge="1">
                  <a:txBody>
                    <a:bodyPr/>
                    <a:lstStyle/>
                    <a:p>
                      <a:endParaRPr lang="tr-TR"/>
                    </a:p>
                  </a:txBody>
                  <a:tcPr/>
                </a:tc>
                <a:tc vMerge="1">
                  <a:txBody>
                    <a:bodyPr/>
                    <a:lstStyle/>
                    <a:p>
                      <a:endParaRPr lang="tr-TR"/>
                    </a:p>
                  </a:txBody>
                  <a:tcPr/>
                </a:tc>
                <a:tc>
                  <a:txBody>
                    <a:bodyPr/>
                    <a:lstStyle/>
                    <a:p>
                      <a:pPr marL="38100" marR="38100">
                        <a:lnSpc>
                          <a:spcPts val="1600"/>
                        </a:lnSpc>
                        <a:spcAft>
                          <a:spcPts val="800"/>
                        </a:spcAft>
                      </a:pPr>
                      <a:r>
                        <a:rPr lang="en-US" sz="800">
                          <a:effectLst/>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-.047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.231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.997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-.64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800">
                          <a:effectLst/>
                        </a:rPr>
                        <a:t>.55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91754514"/>
                  </a:ext>
                </a:extLst>
              </a:tr>
              <a:tr h="210098">
                <a:tc gridSpan="8">
                  <a:txBody>
                    <a:bodyPr/>
                    <a:lstStyle/>
                    <a:p>
                      <a:pPr marL="38100" marR="38100">
                        <a:lnSpc>
                          <a:spcPts val="1600"/>
                        </a:lnSpc>
                        <a:spcAft>
                          <a:spcPts val="800"/>
                        </a:spcAft>
                      </a:pPr>
                      <a:r>
                        <a:rPr lang="en-US" sz="800" dirty="0">
                          <a:effectLst/>
                        </a:rPr>
                        <a:t>*. The mean difference is significant at the 0.05 level.</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812800148"/>
                  </a:ext>
                </a:extLst>
              </a:tr>
            </a:tbl>
          </a:graphicData>
        </a:graphic>
      </p:graphicFrame>
      <p:sp>
        <p:nvSpPr>
          <p:cNvPr id="20" name="Metin kutusu 19">
            <a:extLst>
              <a:ext uri="{FF2B5EF4-FFF2-40B4-BE49-F238E27FC236}">
                <a16:creationId xmlns:a16="http://schemas.microsoft.com/office/drawing/2014/main" id="{E0286E80-78DF-48B0-59FA-08EFA8736D98}"/>
              </a:ext>
            </a:extLst>
          </p:cNvPr>
          <p:cNvSpPr txBox="1"/>
          <p:nvPr/>
        </p:nvSpPr>
        <p:spPr>
          <a:xfrm>
            <a:off x="389185" y="708288"/>
            <a:ext cx="5854079" cy="3236207"/>
          </a:xfrm>
          <a:prstGeom prst="rect">
            <a:avLst/>
          </a:prstGeom>
          <a:noFill/>
        </p:spPr>
        <p:txBody>
          <a:bodyPr wrap="square">
            <a:spAutoFit/>
          </a:bodyPr>
          <a:lstStyle/>
          <a:p>
            <a:pPr>
              <a:lnSpc>
                <a:spcPct val="107000"/>
              </a:lnSpc>
              <a:spcAft>
                <a:spcPts val="800"/>
              </a:spcAft>
            </a:pPr>
            <a:r>
              <a:rPr lang="tr-TR" sz="2400" dirty="0">
                <a:effectLst/>
                <a:latin typeface="Calibri" panose="020F0502020204030204" pitchFamily="34" charset="0"/>
                <a:ea typeface="Calibri" panose="020F0502020204030204" pitchFamily="34" charset="0"/>
                <a:cs typeface="Calibri" panose="020F0502020204030204" pitchFamily="34" charset="0"/>
              </a:rPr>
              <a:t>    Yandaki Post Hoc tablosuna baktığımızda bu farkın sebebinin ilk kısım için 1 numara ve 2 numara arasındaki </a:t>
            </a:r>
            <a:r>
              <a:rPr lang="tr-TR" sz="2400" dirty="0" err="1">
                <a:effectLst/>
                <a:latin typeface="Calibri" panose="020F0502020204030204" pitchFamily="34" charset="0"/>
                <a:ea typeface="Calibri" panose="020F0502020204030204" pitchFamily="34" charset="0"/>
                <a:cs typeface="Calibri" panose="020F0502020204030204" pitchFamily="34" charset="0"/>
              </a:rPr>
              <a:t>Significance</a:t>
            </a:r>
            <a:r>
              <a:rPr lang="tr-TR" sz="2400" dirty="0">
                <a:effectLst/>
                <a:latin typeface="Calibri" panose="020F0502020204030204" pitchFamily="34" charset="0"/>
                <a:ea typeface="Calibri" panose="020F0502020204030204" pitchFamily="34" charset="0"/>
                <a:cs typeface="Calibri" panose="020F0502020204030204" pitchFamily="34" charset="0"/>
              </a:rPr>
              <a:t> değerinin 0.05’in altında olmasından anlıyoruz. Buna göre Devlet Çalışanı ile Özel Sektör Çalışanının “Başka hayatım olsun istemem” sorusuna verdikleri cevaplar bakımından fark var. Yani üstteki tablodaki fark buradan kaynaklanıyor.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Oval 25">
            <a:extLst>
              <a:ext uri="{FF2B5EF4-FFF2-40B4-BE49-F238E27FC236}">
                <a16:creationId xmlns:a16="http://schemas.microsoft.com/office/drawing/2014/main" id="{3E1CADA7-9189-C455-F352-A4D0AE8EE7A9}"/>
              </a:ext>
            </a:extLst>
          </p:cNvPr>
          <p:cNvSpPr/>
          <p:nvPr/>
        </p:nvSpPr>
        <p:spPr>
          <a:xfrm>
            <a:off x="386137" y="833115"/>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a:extLst>
              <a:ext uri="{FF2B5EF4-FFF2-40B4-BE49-F238E27FC236}">
                <a16:creationId xmlns:a16="http://schemas.microsoft.com/office/drawing/2014/main" id="{BDC9C1D1-0A9B-909F-FB49-E1646EF3ADF7}"/>
              </a:ext>
            </a:extLst>
          </p:cNvPr>
          <p:cNvSpPr/>
          <p:nvPr/>
        </p:nvSpPr>
        <p:spPr>
          <a:xfrm>
            <a:off x="386137" y="4440404"/>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Metin kutusu 27">
            <a:extLst>
              <a:ext uri="{FF2B5EF4-FFF2-40B4-BE49-F238E27FC236}">
                <a16:creationId xmlns:a16="http://schemas.microsoft.com/office/drawing/2014/main" id="{736CB772-5319-06DC-ABA2-AEE307EAA6A9}"/>
              </a:ext>
            </a:extLst>
          </p:cNvPr>
          <p:cNvSpPr txBox="1"/>
          <p:nvPr/>
        </p:nvSpPr>
        <p:spPr>
          <a:xfrm>
            <a:off x="487771" y="4335936"/>
            <a:ext cx="6100762" cy="2445862"/>
          </a:xfrm>
          <a:prstGeom prst="rect">
            <a:avLst/>
          </a:prstGeom>
          <a:noFill/>
        </p:spPr>
        <p:txBody>
          <a:bodyPr wrap="square">
            <a:spAutoFit/>
          </a:bodyPr>
          <a:lstStyle/>
          <a:p>
            <a:pPr>
              <a:lnSpc>
                <a:spcPct val="107000"/>
              </a:lnSpc>
              <a:spcAft>
                <a:spcPts val="800"/>
              </a:spcAft>
            </a:pPr>
            <a:r>
              <a:rPr lang="tr-TR" sz="2400" dirty="0">
                <a:effectLst/>
                <a:latin typeface="Calibri" panose="020F0502020204030204" pitchFamily="34" charset="0"/>
                <a:ea typeface="Calibri" panose="020F0502020204030204" pitchFamily="34" charset="0"/>
                <a:cs typeface="Calibri" panose="020F0502020204030204" pitchFamily="34" charset="0"/>
              </a:rPr>
              <a:t>   İkinci kısımda ise 1 numara ve 2 numara arasındaki </a:t>
            </a:r>
            <a:r>
              <a:rPr lang="tr-TR" sz="2400" dirty="0" err="1">
                <a:effectLst/>
                <a:latin typeface="Calibri" panose="020F0502020204030204" pitchFamily="34" charset="0"/>
                <a:ea typeface="Calibri" panose="020F0502020204030204" pitchFamily="34" charset="0"/>
                <a:cs typeface="Calibri" panose="020F0502020204030204" pitchFamily="34" charset="0"/>
              </a:rPr>
              <a:t>Significance</a:t>
            </a:r>
            <a:r>
              <a:rPr lang="tr-TR" sz="2400" dirty="0">
                <a:effectLst/>
                <a:latin typeface="Calibri" panose="020F0502020204030204" pitchFamily="34" charset="0"/>
                <a:ea typeface="Calibri" panose="020F0502020204030204" pitchFamily="34" charset="0"/>
                <a:cs typeface="Calibri" panose="020F0502020204030204" pitchFamily="34" charset="0"/>
              </a:rPr>
              <a:t> değeri 0.05’in altında, yani devlet çalışanı ile özel sektör çalışanı arasında “hırslı biriyim” sorusuna verdikleri cevaplar bakımından fark var. Yani önceki tablodaki fark buradan kaynaklanıyor.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394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alpha val="53000"/>
          </a:srgb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9E6FA0-3CDC-2B2D-9675-EF489EE07E81}"/>
              </a:ext>
            </a:extLst>
          </p:cNvPr>
          <p:cNvSpPr>
            <a:spLocks noGrp="1"/>
          </p:cNvSpPr>
          <p:nvPr>
            <p:ph type="title"/>
          </p:nvPr>
        </p:nvSpPr>
        <p:spPr>
          <a:xfrm>
            <a:off x="458694" y="365760"/>
            <a:ext cx="10895106" cy="1105853"/>
          </a:xfrm>
        </p:spPr>
        <p:txBody>
          <a:bodyPr>
            <a:normAutofit fontScale="90000"/>
          </a:bodyPr>
          <a:lstStyle/>
          <a:p>
            <a:r>
              <a:rPr lang="en-US" b="1" dirty="0" err="1"/>
              <a:t>Regresyon</a:t>
            </a:r>
            <a:r>
              <a:rPr lang="en-US" b="1" dirty="0"/>
              <a:t> </a:t>
            </a:r>
            <a:r>
              <a:rPr lang="en-US" b="1" dirty="0" err="1"/>
              <a:t>Analizi</a:t>
            </a:r>
            <a:br>
              <a:rPr lang="tr-TR" dirty="0"/>
            </a:br>
            <a:endParaRPr lang="tr-TR" dirty="0"/>
          </a:p>
        </p:txBody>
      </p:sp>
      <p:sp>
        <p:nvSpPr>
          <p:cNvPr id="4" name="Oval 3">
            <a:extLst>
              <a:ext uri="{FF2B5EF4-FFF2-40B4-BE49-F238E27FC236}">
                <a16:creationId xmlns:a16="http://schemas.microsoft.com/office/drawing/2014/main" id="{5541506B-ED9F-88CA-2121-02F6596A2160}"/>
              </a:ext>
            </a:extLst>
          </p:cNvPr>
          <p:cNvSpPr/>
          <p:nvPr/>
        </p:nvSpPr>
        <p:spPr>
          <a:xfrm>
            <a:off x="543910" y="4014934"/>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640F844E-8A6A-9E15-86A5-33BEEBCAAC25}"/>
              </a:ext>
            </a:extLst>
          </p:cNvPr>
          <p:cNvSpPr/>
          <p:nvPr/>
        </p:nvSpPr>
        <p:spPr>
          <a:xfrm>
            <a:off x="543911" y="1336669"/>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a:extLst>
              <a:ext uri="{FF2B5EF4-FFF2-40B4-BE49-F238E27FC236}">
                <a16:creationId xmlns:a16="http://schemas.microsoft.com/office/drawing/2014/main" id="{D4617218-FFB0-039E-AC6A-C323EC1109DA}"/>
              </a:ext>
            </a:extLst>
          </p:cNvPr>
          <p:cNvSpPr txBox="1"/>
          <p:nvPr/>
        </p:nvSpPr>
        <p:spPr>
          <a:xfrm>
            <a:off x="543912" y="1228143"/>
            <a:ext cx="10895105" cy="1815882"/>
          </a:xfrm>
          <a:prstGeom prst="rect">
            <a:avLst/>
          </a:prstGeom>
          <a:noFill/>
        </p:spPr>
        <p:txBody>
          <a:bodyPr wrap="square">
            <a:spAutoFit/>
          </a:bodyPr>
          <a:lstStyle/>
          <a:p>
            <a:pPr>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Adjusted R Square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0.058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 square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0.060,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yani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bağımlı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değişkeni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açıklamada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başka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bağımlı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değişkeni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kullandığımız</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 square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değerine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bakıyoruz</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Gelecek</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Kaygısı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Hırsın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0.060’ını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açıklayabiliyor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Significance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&lt;0.001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yani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sonuç</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anlamlı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Metin kutusu 8">
            <a:extLst>
              <a:ext uri="{FF2B5EF4-FFF2-40B4-BE49-F238E27FC236}">
                <a16:creationId xmlns:a16="http://schemas.microsoft.com/office/drawing/2014/main" id="{72CDB81F-BC08-47E2-EEA2-2BF0CDF3695A}"/>
              </a:ext>
            </a:extLst>
          </p:cNvPr>
          <p:cNvSpPr txBox="1"/>
          <p:nvPr/>
        </p:nvSpPr>
        <p:spPr>
          <a:xfrm>
            <a:off x="543910" y="3886398"/>
            <a:ext cx="10460798" cy="2605842"/>
          </a:xfrm>
          <a:prstGeom prst="rect">
            <a:avLst/>
          </a:prstGeom>
          <a:noFill/>
        </p:spPr>
        <p:txBody>
          <a:bodyPr wrap="square">
            <a:spAutoFit/>
          </a:bodyPr>
          <a:lstStyle/>
          <a:p>
            <a:pPr>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Adjusted R Square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0.117,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yani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bağımlı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değişkeni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açıklamada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başka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bağımsız</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değişkenleri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kullandığımız</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için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Adjested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 Square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değerine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bakıyoruz</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gelecek</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kaygısı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ilgili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sorular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Hırsın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0.117’sini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açıklıyor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Significance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değeri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ise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&lt;0.001(b)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yani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sonuç</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anlamlı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137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alpha val="53000"/>
          </a:srgb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56C1-2793-BAC2-6E25-EF0204B557C2}"/>
              </a:ext>
            </a:extLst>
          </p:cNvPr>
          <p:cNvSpPr>
            <a:spLocks noGrp="1"/>
          </p:cNvSpPr>
          <p:nvPr>
            <p:ph type="title"/>
          </p:nvPr>
        </p:nvSpPr>
        <p:spPr>
          <a:xfrm>
            <a:off x="387256" y="-205741"/>
            <a:ext cx="10895106" cy="1325563"/>
          </a:xfrm>
        </p:spPr>
        <p:txBody>
          <a:bodyPr/>
          <a:lstStyle/>
          <a:p>
            <a:r>
              <a:rPr lang="tr-TR" dirty="0"/>
              <a:t>Sonuç</a:t>
            </a:r>
          </a:p>
        </p:txBody>
      </p:sp>
      <p:sp>
        <p:nvSpPr>
          <p:cNvPr id="5" name="Metin kutusu 4">
            <a:extLst>
              <a:ext uri="{FF2B5EF4-FFF2-40B4-BE49-F238E27FC236}">
                <a16:creationId xmlns:a16="http://schemas.microsoft.com/office/drawing/2014/main" id="{B347D06B-514C-B5D9-0252-96CDB9762045}"/>
              </a:ext>
            </a:extLst>
          </p:cNvPr>
          <p:cNvSpPr txBox="1"/>
          <p:nvPr/>
        </p:nvSpPr>
        <p:spPr>
          <a:xfrm>
            <a:off x="192880" y="965009"/>
            <a:ext cx="12137232" cy="5607241"/>
          </a:xfrm>
          <a:prstGeom prst="rect">
            <a:avLst/>
          </a:prstGeom>
          <a:noFill/>
        </p:spPr>
        <p:txBody>
          <a:bodyPr wrap="square">
            <a:spAutoFit/>
          </a:bodyPr>
          <a:lstStyle/>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       Konuyu özetlemek gerekirse önce güvenilirlik analizini yaptık. Katılımcı oranlarını özetleyen grafikler gösterdik.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400" dirty="0">
                <a:effectLst/>
                <a:latin typeface="Calibri" panose="020F0502020204030204" pitchFamily="34" charset="0"/>
                <a:ea typeface="Calibri" panose="020F0502020204030204" pitchFamily="34" charset="0"/>
                <a:cs typeface="Times New Roman" panose="02020603050405020304" pitchFamily="18" charset="0"/>
              </a:rPr>
              <a:t> analizini yaparak bazı sorular için evli ve bekarların farkını inceledik. Evliler ile bekarların verdikleri cevaplar birbirlerine benzemekteydi. Öyle ki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400" dirty="0">
                <a:effectLst/>
                <a:latin typeface="Calibri" panose="020F0502020204030204" pitchFamily="34" charset="0"/>
                <a:ea typeface="Calibri" panose="020F0502020204030204" pitchFamily="34" charset="0"/>
                <a:cs typeface="Times New Roman" panose="02020603050405020304" pitchFamily="18" charset="0"/>
              </a:rPr>
              <a:t> oranı 0.05’in altında çıktığı için ikisi arasında anlamlı fark olduğu yorumunu yapabildik. Belki sorduğumuz sorunun niteliğinden dolayı kişiler, soruya ne cevap vereceklerini bilmediklerinden ötürü 1 ve 5 numara arasında 3 numarayı da fazla işaretlediler. Ama yaptığımız analiz sonucunda bazı bilgiler elde ettik.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400" dirty="0">
                <a:effectLst/>
                <a:latin typeface="Calibri" panose="020F0502020204030204" pitchFamily="34" charset="0"/>
                <a:ea typeface="Calibri" panose="020F0502020204030204" pitchFamily="34" charset="0"/>
                <a:cs typeface="Times New Roman" panose="02020603050405020304" pitchFamily="18" charset="0"/>
              </a:rPr>
              <a:t> testinden sonra T-Test yaptık. T-</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Test’te</a:t>
            </a:r>
            <a:r>
              <a:rPr lang="tr-TR" sz="2400" dirty="0">
                <a:effectLst/>
                <a:latin typeface="Calibri" panose="020F0502020204030204" pitchFamily="34" charset="0"/>
                <a:ea typeface="Calibri" panose="020F0502020204030204" pitchFamily="34" charset="0"/>
                <a:cs typeface="Times New Roman" panose="02020603050405020304" pitchFamily="18" charset="0"/>
              </a:rPr>
              <a:t> de evliler ve bekarlar arasındaki durumu inceledik. Öyle ki bu kısımda da evliler ile bekarlar benzer cevapları verdiler. Ve anlamlı farkın sebebini bu benzerliğe yorumladık. T-</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Test’ten</a:t>
            </a:r>
            <a:r>
              <a:rPr lang="tr-TR" sz="2400" dirty="0">
                <a:effectLst/>
                <a:latin typeface="Calibri" panose="020F0502020204030204" pitchFamily="34" charset="0"/>
                <a:ea typeface="Calibri" panose="020F0502020204030204" pitchFamily="34" charset="0"/>
                <a:cs typeface="Times New Roman" panose="02020603050405020304" pitchFamily="18" charset="0"/>
              </a:rPr>
              <a:t> sonra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Anova</a:t>
            </a:r>
            <a:r>
              <a:rPr lang="tr-TR" sz="2400" dirty="0">
                <a:effectLst/>
                <a:latin typeface="Calibri" panose="020F0502020204030204" pitchFamily="34" charset="0"/>
                <a:ea typeface="Calibri" panose="020F0502020204030204" pitchFamily="34" charset="0"/>
                <a:cs typeface="Times New Roman" panose="02020603050405020304" pitchFamily="18" charset="0"/>
              </a:rPr>
              <a:t> analizini yaptık. Burada kişilerin mesleklerine göre bazı sorulara verdikleri cevapları inceledik. Farklı meslekteki insanlar hırs ve mutluluk ile ilgili sorduğumuz soruya farklı cevaplar verdiler. Bu farkın sebebini anlamak için Post Hoc tablosuna baktığımızda iki soruda da farklı cevapların sebebinin </a:t>
            </a:r>
            <a:r>
              <a:rPr lang="tr-TR" sz="2400" dirty="0">
                <a:effectLst/>
                <a:latin typeface="Calibri" panose="020F0502020204030204" pitchFamily="34" charset="0"/>
                <a:ea typeface="Calibri" panose="020F0502020204030204" pitchFamily="34" charset="0"/>
                <a:cs typeface="Calibri" panose="020F0502020204030204" pitchFamily="34" charset="0"/>
              </a:rPr>
              <a:t>devlet çalışanları ile özel sektör çalışanlarının verdiği cevaplar olduğunu gördük. En son olarak da Regresyon analizi yaptık.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6705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4"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oup 14">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7" name="Picture 16">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5E76FC39-86EF-3E32-2A20-58E45320018D}"/>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a:solidFill>
                  <a:srgbClr val="FFFFFF"/>
                </a:solidFill>
              </a:rPr>
              <a:t>Dinlediğiniz için Teşekkürler</a:t>
            </a:r>
          </a:p>
        </p:txBody>
      </p:sp>
    </p:spTree>
    <p:extLst>
      <p:ext uri="{BB962C8B-B14F-4D97-AF65-F5344CB8AC3E}">
        <p14:creationId xmlns:p14="http://schemas.microsoft.com/office/powerpoint/2010/main" val="2696825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Başlık 1">
            <a:extLst>
              <a:ext uri="{FF2B5EF4-FFF2-40B4-BE49-F238E27FC236}">
                <a16:creationId xmlns:a16="http://schemas.microsoft.com/office/drawing/2014/main" id="{C95E5F46-B4A0-EBEA-AAEF-0A0B35338097}"/>
              </a:ext>
            </a:extLst>
          </p:cNvPr>
          <p:cNvSpPr>
            <a:spLocks noGrp="1"/>
          </p:cNvSpPr>
          <p:nvPr>
            <p:ph type="title"/>
          </p:nvPr>
        </p:nvSpPr>
        <p:spPr>
          <a:xfrm>
            <a:off x="838200" y="43485"/>
            <a:ext cx="1547648" cy="701428"/>
          </a:xfrm>
        </p:spPr>
        <p:txBody>
          <a:bodyPr>
            <a:normAutofit fontScale="90000"/>
          </a:bodyPr>
          <a:lstStyle/>
          <a:p>
            <a:r>
              <a:rPr lang="tr-TR" dirty="0"/>
              <a:t>Giriş</a:t>
            </a:r>
          </a:p>
        </p:txBody>
      </p:sp>
      <p:sp>
        <p:nvSpPr>
          <p:cNvPr id="3" name="İçerik Yer Tutucusu 2">
            <a:extLst>
              <a:ext uri="{FF2B5EF4-FFF2-40B4-BE49-F238E27FC236}">
                <a16:creationId xmlns:a16="http://schemas.microsoft.com/office/drawing/2014/main" id="{2C753FEB-87A3-AA70-4572-23FA9F627D0C}"/>
              </a:ext>
            </a:extLst>
          </p:cNvPr>
          <p:cNvSpPr>
            <a:spLocks noGrp="1"/>
          </p:cNvSpPr>
          <p:nvPr>
            <p:ph idx="1"/>
          </p:nvPr>
        </p:nvSpPr>
        <p:spPr>
          <a:xfrm>
            <a:off x="449317" y="1008994"/>
            <a:ext cx="10912366" cy="5199790"/>
          </a:xfrm>
        </p:spPr>
        <p:txBody>
          <a:bodyPr>
            <a:normAutofit/>
          </a:bodyPr>
          <a:lstStyle/>
          <a:p>
            <a:r>
              <a:rPr lang="tr-TR" dirty="0"/>
              <a:t> Mesleki hayallerle ilgili olarak yaptığımız ankette hırs, gelecek kaygısı, mutluluk, </a:t>
            </a:r>
            <a:r>
              <a:rPr lang="tr-TR" dirty="0" err="1"/>
              <a:t>mantıklılık</a:t>
            </a:r>
            <a:r>
              <a:rPr lang="tr-TR" dirty="0"/>
              <a:t> ve mesleki idealler üzerine kişilere sorular sorduk. Bu soruların cevaplarının mantıklı olması için ters sorulara da yer verdik. </a:t>
            </a:r>
          </a:p>
          <a:p>
            <a:endParaRPr lang="tr-TR" sz="1800" dirty="0">
              <a:solidFill>
                <a:srgbClr val="FFFFFF"/>
              </a:solidFill>
            </a:endParaRPr>
          </a:p>
          <a:p>
            <a:r>
              <a:rPr lang="tr-TR" dirty="0"/>
              <a:t>  Kişiler cevap verirken belki ne demeleri gerektiğini bilmedikleri için yer yer “Kesinlikle katılıyorum” ve “Kesinlikle katılmıyorum” arasında orta değerde kaldıkları olsa da yaptığımız analizlerin yeterli sonuçları vermesi istediğimiz bir durum oldu. </a:t>
            </a:r>
            <a:endParaRPr lang="tr-TR" sz="1800" dirty="0">
              <a:solidFill>
                <a:srgbClr val="FFFFFF"/>
              </a:solidFill>
            </a:endParaRPr>
          </a:p>
        </p:txBody>
      </p:sp>
      <p:sp>
        <p:nvSpPr>
          <p:cNvPr id="4" name="Oval 3">
            <a:extLst>
              <a:ext uri="{FF2B5EF4-FFF2-40B4-BE49-F238E27FC236}">
                <a16:creationId xmlns:a16="http://schemas.microsoft.com/office/drawing/2014/main" id="{57B2D899-54C3-C79D-9DCA-A3583656BBEC}"/>
              </a:ext>
            </a:extLst>
          </p:cNvPr>
          <p:cNvSpPr/>
          <p:nvPr/>
        </p:nvSpPr>
        <p:spPr>
          <a:xfrm>
            <a:off x="512380" y="1149009"/>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Oval 18">
            <a:extLst>
              <a:ext uri="{FF2B5EF4-FFF2-40B4-BE49-F238E27FC236}">
                <a16:creationId xmlns:a16="http://schemas.microsoft.com/office/drawing/2014/main" id="{DD914168-131F-625B-41FD-D1FCFE0F46CC}"/>
              </a:ext>
            </a:extLst>
          </p:cNvPr>
          <p:cNvSpPr/>
          <p:nvPr/>
        </p:nvSpPr>
        <p:spPr>
          <a:xfrm>
            <a:off x="562304" y="3608889"/>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923402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2" name="Rectangle 11">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3" name="Metin kutusu 12">
            <a:extLst>
              <a:ext uri="{FF2B5EF4-FFF2-40B4-BE49-F238E27FC236}">
                <a16:creationId xmlns:a16="http://schemas.microsoft.com/office/drawing/2014/main" id="{AB70960D-A8C9-8341-8258-B3BD629B2774}"/>
              </a:ext>
            </a:extLst>
          </p:cNvPr>
          <p:cNvSpPr txBox="1"/>
          <p:nvPr/>
        </p:nvSpPr>
        <p:spPr>
          <a:xfrm>
            <a:off x="741115" y="473894"/>
            <a:ext cx="10055907" cy="1915974"/>
          </a:xfrm>
          <a:prstGeom prst="rect">
            <a:avLst/>
          </a:prstGeom>
          <a:noFill/>
        </p:spPr>
        <p:txBody>
          <a:bodyPr wrap="square">
            <a:spAutoFit/>
          </a:bodyPr>
          <a:lstStyle/>
          <a:p>
            <a:pPr algn="just">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   Soruları seçerken analiz yapmamızdan, birbiriyle bağlantısı olabilecek kavramları kullanmamızdan ve konu bütünlüğünden dolayı kişileri bu yöne odakladığımızdan ötürü daha rahat bir şekilde analizlerden sonuç alabildik.</a:t>
            </a:r>
          </a:p>
        </p:txBody>
      </p:sp>
      <p:sp>
        <p:nvSpPr>
          <p:cNvPr id="15" name="Oval 14">
            <a:extLst>
              <a:ext uri="{FF2B5EF4-FFF2-40B4-BE49-F238E27FC236}">
                <a16:creationId xmlns:a16="http://schemas.microsoft.com/office/drawing/2014/main" id="{68D9C015-80B7-3CAA-8B2B-55522EF7F5DF}"/>
              </a:ext>
            </a:extLst>
          </p:cNvPr>
          <p:cNvSpPr/>
          <p:nvPr/>
        </p:nvSpPr>
        <p:spPr>
          <a:xfrm>
            <a:off x="633964" y="620110"/>
            <a:ext cx="294289" cy="28377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Metin kutusu 18">
            <a:extLst>
              <a:ext uri="{FF2B5EF4-FFF2-40B4-BE49-F238E27FC236}">
                <a16:creationId xmlns:a16="http://schemas.microsoft.com/office/drawing/2014/main" id="{01CBDC40-B909-2980-F693-99C77B4AEE75}"/>
              </a:ext>
            </a:extLst>
          </p:cNvPr>
          <p:cNvSpPr txBox="1"/>
          <p:nvPr/>
        </p:nvSpPr>
        <p:spPr>
          <a:xfrm>
            <a:off x="886420" y="3009978"/>
            <a:ext cx="10055907" cy="2838021"/>
          </a:xfrm>
          <a:prstGeom prst="rect">
            <a:avLst/>
          </a:prstGeom>
          <a:noFill/>
        </p:spPr>
        <p:txBody>
          <a:bodyPr wrap="square">
            <a:spAutoFit/>
          </a:bodyPr>
          <a:lstStyle/>
          <a:p>
            <a:pPr algn="just">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   Burada Güvenilirlik Analizine, Frekans Tablosuna, Çapraz Tabloya,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800" dirty="0">
                <a:effectLst/>
                <a:latin typeface="Calibri" panose="020F0502020204030204" pitchFamily="34" charset="0"/>
                <a:ea typeface="Calibri" panose="020F0502020204030204" pitchFamily="34" charset="0"/>
                <a:cs typeface="Times New Roman" panose="02020603050405020304" pitchFamily="18" charset="0"/>
              </a:rPr>
              <a:t> oranına, 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Test’e</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Anova’ya</a:t>
            </a:r>
            <a:r>
              <a:rPr lang="tr-TR" sz="2800" dirty="0">
                <a:effectLst/>
                <a:latin typeface="Calibri" panose="020F0502020204030204" pitchFamily="34" charset="0"/>
                <a:ea typeface="Calibri" panose="020F0502020204030204" pitchFamily="34" charset="0"/>
                <a:cs typeface="Times New Roman" panose="02020603050405020304" pitchFamily="18" charset="0"/>
              </a:rPr>
              <a:t>, Regresyon analizine ve bunların yorumlamalarına yer verdik. Anketlere katılanların mesleki durumları, medeni durumları, gelir durumları ya da yaşlarına göre verdikleri cevapları inceledik. Katılım yüksek olduğu için her kesimden biraz bilgi toplayabildik. </a:t>
            </a:r>
          </a:p>
        </p:txBody>
      </p:sp>
      <p:sp>
        <p:nvSpPr>
          <p:cNvPr id="20" name="Oval 19">
            <a:extLst>
              <a:ext uri="{FF2B5EF4-FFF2-40B4-BE49-F238E27FC236}">
                <a16:creationId xmlns:a16="http://schemas.microsoft.com/office/drawing/2014/main" id="{F050D83D-A25C-9B40-2590-E3A66D133D6D}"/>
              </a:ext>
            </a:extLst>
          </p:cNvPr>
          <p:cNvSpPr/>
          <p:nvPr/>
        </p:nvSpPr>
        <p:spPr>
          <a:xfrm>
            <a:off x="807520" y="3159113"/>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3670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83291"/>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20199A91-8AE3-43EC-4C98-56126323C131}"/>
              </a:ext>
            </a:extLst>
          </p:cNvPr>
          <p:cNvSpPr>
            <a:spLocks noGrp="1"/>
          </p:cNvSpPr>
          <p:nvPr>
            <p:ph type="title"/>
          </p:nvPr>
        </p:nvSpPr>
        <p:spPr>
          <a:xfrm>
            <a:off x="1094391" y="381000"/>
            <a:ext cx="10003218" cy="2057400"/>
          </a:xfrm>
        </p:spPr>
        <p:txBody>
          <a:bodyPr>
            <a:normAutofit/>
          </a:bodyPr>
          <a:lstStyle/>
          <a:p>
            <a:pPr algn="ctr"/>
            <a:r>
              <a:rPr lang="tr-TR" b="1" dirty="0"/>
              <a:t>Güvenilirlik Analizi</a:t>
            </a:r>
            <a:br>
              <a:rPr lang="tr-TR" dirty="0"/>
            </a:br>
            <a:endParaRPr lang="tr-TR" dirty="0"/>
          </a:p>
        </p:txBody>
      </p:sp>
      <p:graphicFrame>
        <p:nvGraphicFramePr>
          <p:cNvPr id="4" name="İçerik Yer Tutucusu 3">
            <a:extLst>
              <a:ext uri="{FF2B5EF4-FFF2-40B4-BE49-F238E27FC236}">
                <a16:creationId xmlns:a16="http://schemas.microsoft.com/office/drawing/2014/main" id="{328FC9F8-8CD6-188E-5913-4E593F89B34B}"/>
              </a:ext>
            </a:extLst>
          </p:cNvPr>
          <p:cNvGraphicFramePr>
            <a:graphicFrameLocks noGrp="1"/>
          </p:cNvGraphicFramePr>
          <p:nvPr>
            <p:ph idx="1"/>
            <p:extLst>
              <p:ext uri="{D42A27DB-BD31-4B8C-83A1-F6EECF244321}">
                <p14:modId xmlns:p14="http://schemas.microsoft.com/office/powerpoint/2010/main" val="2450524521"/>
              </p:ext>
            </p:extLst>
          </p:nvPr>
        </p:nvGraphicFramePr>
        <p:xfrm>
          <a:off x="309684" y="2362200"/>
          <a:ext cx="6918593" cy="3662364"/>
        </p:xfrm>
        <a:graphic>
          <a:graphicData uri="http://schemas.openxmlformats.org/drawingml/2006/table">
            <a:tbl>
              <a:tblPr firstRow="1" firstCol="1" bandRow="1"/>
              <a:tblGrid>
                <a:gridCol w="6918593">
                  <a:extLst>
                    <a:ext uri="{9D8B030D-6E8A-4147-A177-3AD203B41FA5}">
                      <a16:colId xmlns:a16="http://schemas.microsoft.com/office/drawing/2014/main" val="2583226635"/>
                    </a:ext>
                  </a:extLst>
                </a:gridCol>
              </a:tblGrid>
              <a:tr h="610394">
                <a:tc>
                  <a:txBody>
                    <a:bodyPr/>
                    <a:lstStyle/>
                    <a:p>
                      <a:pPr algn="l" fontAlgn="t">
                        <a:lnSpc>
                          <a:spcPct val="107000"/>
                        </a:lnSpc>
                        <a:spcBef>
                          <a:spcPts val="0"/>
                        </a:spcBef>
                        <a:spcAft>
                          <a:spcPts val="800"/>
                        </a:spcAft>
                      </a:pPr>
                      <a:r>
                        <a:rPr lang="tr-TR" sz="30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r>
                        <a:rPr lang="tr-TR" sz="3000" b="1" i="0" u="none" strike="noStrike"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Cronbach’s</a:t>
                      </a:r>
                      <a:r>
                        <a:rPr lang="tr-TR" sz="3000" b="1" i="0" u="none" strike="noStrik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Alpha</a:t>
                      </a:r>
                      <a:endParaRPr lang="tr-TR" sz="4500" b="1" i="0" u="none" strike="noStrike" dirty="0">
                        <a:solidFill>
                          <a:srgbClr val="FF0000"/>
                        </a:solidFill>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391589"/>
                  </a:ext>
                </a:extLst>
              </a:tr>
              <a:tr h="610394">
                <a:tc>
                  <a:txBody>
                    <a:bodyPr/>
                    <a:lstStyle/>
                    <a:p>
                      <a:pPr algn="l" fontAlgn="t">
                        <a:lnSpc>
                          <a:spcPct val="107000"/>
                        </a:lnSpc>
                        <a:spcBef>
                          <a:spcPts val="0"/>
                        </a:spcBef>
                        <a:spcAft>
                          <a:spcPts val="800"/>
                        </a:spcAft>
                      </a:pPr>
                      <a:r>
                        <a:rPr lang="tr-TR" sz="3000" b="0" i="0" u="none" strike="noStrike">
                          <a:effectLst/>
                          <a:latin typeface="Calibri" panose="020F0502020204030204" pitchFamily="34" charset="0"/>
                          <a:ea typeface="Calibri" panose="020F0502020204030204" pitchFamily="34" charset="0"/>
                          <a:cs typeface="Times New Roman" panose="02020603050405020304" pitchFamily="18" charset="0"/>
                        </a:rPr>
                        <a:t>Hırs                                            0.715</a:t>
                      </a:r>
                      <a:endParaRPr lang="tr-TR" sz="4500" b="0" i="0" u="none" strike="noStrike">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928054"/>
                  </a:ext>
                </a:extLst>
              </a:tr>
              <a:tr h="610394">
                <a:tc>
                  <a:txBody>
                    <a:bodyPr/>
                    <a:lstStyle/>
                    <a:p>
                      <a:pPr algn="l" fontAlgn="t">
                        <a:lnSpc>
                          <a:spcPct val="107000"/>
                        </a:lnSpc>
                        <a:spcBef>
                          <a:spcPts val="0"/>
                        </a:spcBef>
                        <a:spcAft>
                          <a:spcPts val="800"/>
                        </a:spcAft>
                      </a:pPr>
                      <a:r>
                        <a:rPr lang="tr-TR" sz="3000" b="0" i="0" u="none" strike="noStrike">
                          <a:effectLst/>
                          <a:latin typeface="Calibri" panose="020F0502020204030204" pitchFamily="34" charset="0"/>
                          <a:ea typeface="Calibri" panose="020F0502020204030204" pitchFamily="34" charset="0"/>
                          <a:cs typeface="Times New Roman" panose="02020603050405020304" pitchFamily="18" charset="0"/>
                        </a:rPr>
                        <a:t>Gelecek Kaygısı                       0.820</a:t>
                      </a:r>
                      <a:endParaRPr lang="tr-TR" sz="4500" b="0" i="0" u="none" strike="noStrike">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845676"/>
                  </a:ext>
                </a:extLst>
              </a:tr>
              <a:tr h="610394">
                <a:tc>
                  <a:txBody>
                    <a:bodyPr/>
                    <a:lstStyle/>
                    <a:p>
                      <a:pPr algn="l" fontAlgn="t">
                        <a:lnSpc>
                          <a:spcPct val="107000"/>
                        </a:lnSpc>
                        <a:spcBef>
                          <a:spcPts val="0"/>
                        </a:spcBef>
                        <a:spcAft>
                          <a:spcPts val="800"/>
                        </a:spcAft>
                      </a:pPr>
                      <a:r>
                        <a:rPr lang="tr-TR" sz="3000" b="0" i="0" u="none" strike="noStrike">
                          <a:effectLst/>
                          <a:latin typeface="Calibri" panose="020F0502020204030204" pitchFamily="34" charset="0"/>
                          <a:ea typeface="Calibri" panose="020F0502020204030204" pitchFamily="34" charset="0"/>
                          <a:cs typeface="Times New Roman" panose="02020603050405020304" pitchFamily="18" charset="0"/>
                        </a:rPr>
                        <a:t>Mutluluk                                  0.733</a:t>
                      </a:r>
                      <a:endParaRPr lang="tr-TR" sz="4500" b="0" i="0" u="none" strike="noStrike">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8027648"/>
                  </a:ext>
                </a:extLst>
              </a:tr>
              <a:tr h="610394">
                <a:tc>
                  <a:txBody>
                    <a:bodyPr/>
                    <a:lstStyle/>
                    <a:p>
                      <a:pPr algn="l" fontAlgn="t">
                        <a:lnSpc>
                          <a:spcPct val="107000"/>
                        </a:lnSpc>
                        <a:spcBef>
                          <a:spcPts val="0"/>
                        </a:spcBef>
                        <a:spcAft>
                          <a:spcPts val="800"/>
                        </a:spcAft>
                      </a:pPr>
                      <a:r>
                        <a:rPr lang="tr-TR" sz="3000" b="0" i="0" u="none" strike="noStrike">
                          <a:effectLst/>
                          <a:latin typeface="Calibri" panose="020F0502020204030204" pitchFamily="34" charset="0"/>
                          <a:ea typeface="Calibri" panose="020F0502020204030204" pitchFamily="34" charset="0"/>
                          <a:cs typeface="Times New Roman" panose="02020603050405020304" pitchFamily="18" charset="0"/>
                        </a:rPr>
                        <a:t>Mantıklılık                                0.918</a:t>
                      </a:r>
                      <a:endParaRPr lang="tr-TR" sz="4500" b="0" i="0" u="none" strike="noStrike">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194378"/>
                  </a:ext>
                </a:extLst>
              </a:tr>
              <a:tr h="610394">
                <a:tc>
                  <a:txBody>
                    <a:bodyPr/>
                    <a:lstStyle/>
                    <a:p>
                      <a:pPr algn="l" fontAlgn="t">
                        <a:lnSpc>
                          <a:spcPct val="107000"/>
                        </a:lnSpc>
                        <a:spcBef>
                          <a:spcPts val="0"/>
                        </a:spcBef>
                        <a:spcAft>
                          <a:spcPts val="800"/>
                        </a:spcAft>
                      </a:pPr>
                      <a:r>
                        <a:rPr lang="tr-TR" sz="3000" b="0" i="0" u="none" strike="noStrike" dirty="0">
                          <a:effectLst/>
                          <a:latin typeface="Calibri" panose="020F0502020204030204" pitchFamily="34" charset="0"/>
                          <a:ea typeface="Calibri" panose="020F0502020204030204" pitchFamily="34" charset="0"/>
                          <a:cs typeface="Times New Roman" panose="02020603050405020304" pitchFamily="18" charset="0"/>
                        </a:rPr>
                        <a:t>Mesleki İdealler                      0.929</a:t>
                      </a:r>
                      <a:endParaRPr lang="tr-TR" sz="4500" b="0" i="0" u="none" strike="noStrike" dirty="0">
                        <a:effectLst/>
                        <a:latin typeface="Arial" panose="020B0604020202020204" pitchFamily="34" charset="0"/>
                      </a:endParaRPr>
                    </a:p>
                  </a:txBody>
                  <a:tcPr marL="173116" marR="173116" marT="24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548178"/>
                  </a:ext>
                </a:extLst>
              </a:tr>
            </a:tbl>
          </a:graphicData>
        </a:graphic>
      </p:graphicFrame>
      <p:sp>
        <p:nvSpPr>
          <p:cNvPr id="12" name="Metin kutusu 11">
            <a:extLst>
              <a:ext uri="{FF2B5EF4-FFF2-40B4-BE49-F238E27FC236}">
                <a16:creationId xmlns:a16="http://schemas.microsoft.com/office/drawing/2014/main" id="{320C71C3-4F7E-790A-C4D4-2B943F71707F}"/>
              </a:ext>
            </a:extLst>
          </p:cNvPr>
          <p:cNvSpPr txBox="1"/>
          <p:nvPr/>
        </p:nvSpPr>
        <p:spPr>
          <a:xfrm>
            <a:off x="7490828" y="2362200"/>
            <a:ext cx="3962400" cy="2376997"/>
          </a:xfrm>
          <a:prstGeom prst="rect">
            <a:avLst/>
          </a:prstGeom>
          <a:noFill/>
        </p:spPr>
        <p:txBody>
          <a:bodyPr wrap="square">
            <a:spAutoFit/>
          </a:bodyPr>
          <a:lstStyle/>
          <a:p>
            <a:pPr>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    Görüldüğü gibi bütün kavramların değerleri 0.7’nin üzerinde olduğu için bu kavramlar güvenilirdir.</a:t>
            </a:r>
          </a:p>
        </p:txBody>
      </p:sp>
      <p:sp>
        <p:nvSpPr>
          <p:cNvPr id="16" name="Oval 15">
            <a:extLst>
              <a:ext uri="{FF2B5EF4-FFF2-40B4-BE49-F238E27FC236}">
                <a16:creationId xmlns:a16="http://schemas.microsoft.com/office/drawing/2014/main" id="{AA1D43F4-02E1-46C9-CD8C-238810FE6A6D}"/>
              </a:ext>
            </a:extLst>
          </p:cNvPr>
          <p:cNvSpPr/>
          <p:nvPr/>
        </p:nvSpPr>
        <p:spPr>
          <a:xfrm>
            <a:off x="7495242" y="2511411"/>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89490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6" name="Picture 3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8" name="Rectangle 37">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Group 41">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3" name="Picture 42">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4" name="Picture 43">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Başlık 1">
            <a:extLst>
              <a:ext uri="{FF2B5EF4-FFF2-40B4-BE49-F238E27FC236}">
                <a16:creationId xmlns:a16="http://schemas.microsoft.com/office/drawing/2014/main" id="{BDF2224A-1A7C-47BC-6958-50A677B6DCFA}"/>
              </a:ext>
            </a:extLst>
          </p:cNvPr>
          <p:cNvSpPr>
            <a:spLocks noGrp="1"/>
          </p:cNvSpPr>
          <p:nvPr>
            <p:ph type="title"/>
          </p:nvPr>
        </p:nvSpPr>
        <p:spPr>
          <a:xfrm>
            <a:off x="603229" y="189684"/>
            <a:ext cx="4323376" cy="785812"/>
          </a:xfrm>
        </p:spPr>
        <p:txBody>
          <a:bodyPr vert="horz" lIns="91440" tIns="45720" rIns="91440" bIns="45720" rtlCol="0" anchor="b">
            <a:normAutofit/>
          </a:bodyPr>
          <a:lstStyle/>
          <a:p>
            <a:r>
              <a:rPr lang="en-US" dirty="0" err="1"/>
              <a:t>Frekans</a:t>
            </a:r>
            <a:r>
              <a:rPr lang="en-US" dirty="0"/>
              <a:t> </a:t>
            </a:r>
            <a:r>
              <a:rPr lang="en-US" dirty="0" err="1"/>
              <a:t>Tablosu</a:t>
            </a:r>
            <a:endParaRPr lang="en-US" dirty="0"/>
          </a:p>
        </p:txBody>
      </p:sp>
      <p:graphicFrame>
        <p:nvGraphicFramePr>
          <p:cNvPr id="7" name="Tablo 6">
            <a:extLst>
              <a:ext uri="{FF2B5EF4-FFF2-40B4-BE49-F238E27FC236}">
                <a16:creationId xmlns:a16="http://schemas.microsoft.com/office/drawing/2014/main" id="{E35D8598-CDBB-75DB-9FC6-F2208073E6BA}"/>
              </a:ext>
            </a:extLst>
          </p:cNvPr>
          <p:cNvGraphicFramePr>
            <a:graphicFrameLocks noGrp="1"/>
          </p:cNvGraphicFramePr>
          <p:nvPr>
            <p:extLst>
              <p:ext uri="{D42A27DB-BD31-4B8C-83A1-F6EECF244321}">
                <p14:modId xmlns:p14="http://schemas.microsoft.com/office/powerpoint/2010/main" val="1461850114"/>
              </p:ext>
            </p:extLst>
          </p:nvPr>
        </p:nvGraphicFramePr>
        <p:xfrm>
          <a:off x="182816" y="1505609"/>
          <a:ext cx="6402216" cy="3841528"/>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970561">
                  <a:extLst>
                    <a:ext uri="{9D8B030D-6E8A-4147-A177-3AD203B41FA5}">
                      <a16:colId xmlns:a16="http://schemas.microsoft.com/office/drawing/2014/main" val="2820997975"/>
                    </a:ext>
                  </a:extLst>
                </a:gridCol>
                <a:gridCol w="960346">
                  <a:extLst>
                    <a:ext uri="{9D8B030D-6E8A-4147-A177-3AD203B41FA5}">
                      <a16:colId xmlns:a16="http://schemas.microsoft.com/office/drawing/2014/main" val="502878465"/>
                    </a:ext>
                  </a:extLst>
                </a:gridCol>
                <a:gridCol w="1222531">
                  <a:extLst>
                    <a:ext uri="{9D8B030D-6E8A-4147-A177-3AD203B41FA5}">
                      <a16:colId xmlns:a16="http://schemas.microsoft.com/office/drawing/2014/main" val="1847374459"/>
                    </a:ext>
                  </a:extLst>
                </a:gridCol>
                <a:gridCol w="980776">
                  <a:extLst>
                    <a:ext uri="{9D8B030D-6E8A-4147-A177-3AD203B41FA5}">
                      <a16:colId xmlns:a16="http://schemas.microsoft.com/office/drawing/2014/main" val="2874672059"/>
                    </a:ext>
                  </a:extLst>
                </a:gridCol>
                <a:gridCol w="980776">
                  <a:extLst>
                    <a:ext uri="{9D8B030D-6E8A-4147-A177-3AD203B41FA5}">
                      <a16:colId xmlns:a16="http://schemas.microsoft.com/office/drawing/2014/main" val="920127606"/>
                    </a:ext>
                  </a:extLst>
                </a:gridCol>
                <a:gridCol w="1287226">
                  <a:extLst>
                    <a:ext uri="{9D8B030D-6E8A-4147-A177-3AD203B41FA5}">
                      <a16:colId xmlns:a16="http://schemas.microsoft.com/office/drawing/2014/main" val="3422557608"/>
                    </a:ext>
                  </a:extLst>
                </a:gridCol>
              </a:tblGrid>
              <a:tr h="406971">
                <a:tc gridSpan="6">
                  <a:txBody>
                    <a:bodyPr/>
                    <a:lstStyle/>
                    <a:p>
                      <a:pPr marL="38100" marR="38100" algn="ctr">
                        <a:lnSpc>
                          <a:spcPts val="1600"/>
                        </a:lnSpc>
                        <a:spcAft>
                          <a:spcPts val="800"/>
                        </a:spcAft>
                      </a:pPr>
                      <a:r>
                        <a:rPr lang="en-US" sz="1500" b="0" cap="none" spc="0" dirty="0" err="1">
                          <a:solidFill>
                            <a:schemeClr val="bg1"/>
                          </a:solidFill>
                          <a:effectLst/>
                        </a:rPr>
                        <a:t>Yaş</a:t>
                      </a:r>
                      <a:endParaRPr lang="tr-TR" sz="15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527381622"/>
                  </a:ext>
                </a:extLst>
              </a:tr>
              <a:tr h="671194">
                <a:tc gridSpan="2">
                  <a:txBody>
                    <a:bodyPr/>
                    <a:lstStyle/>
                    <a:p>
                      <a:pPr>
                        <a:lnSpc>
                          <a:spcPct val="107000"/>
                        </a:lnSpc>
                        <a:spcAft>
                          <a:spcPts val="800"/>
                        </a:spcAft>
                      </a:pPr>
                      <a:r>
                        <a:rPr lang="en-US" sz="1500" cap="none" spc="0">
                          <a:solidFill>
                            <a:schemeClr val="bg1"/>
                          </a:solidFill>
                          <a:effectLst/>
                        </a:rPr>
                        <a:t> </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b">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hMerge="1">
                  <a:txBody>
                    <a:bodyPr/>
                    <a:lstStyle/>
                    <a:p>
                      <a:endParaRPr lang="tr-TR"/>
                    </a:p>
                  </a:txBody>
                  <a:tcPr/>
                </a:tc>
                <a:tc>
                  <a:txBody>
                    <a:bodyPr/>
                    <a:lstStyle/>
                    <a:p>
                      <a:pPr marL="38100" marR="38100" algn="ctr">
                        <a:lnSpc>
                          <a:spcPts val="1600"/>
                        </a:lnSpc>
                        <a:spcAft>
                          <a:spcPts val="800"/>
                        </a:spcAft>
                      </a:pPr>
                      <a:r>
                        <a:rPr lang="en-US" sz="1500" cap="none" spc="0">
                          <a:solidFill>
                            <a:schemeClr val="bg1"/>
                          </a:solidFill>
                          <a:effectLst/>
                        </a:rPr>
                        <a:t>Frequency</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ctr">
                        <a:lnSpc>
                          <a:spcPts val="1600"/>
                        </a:lnSpc>
                        <a:spcAft>
                          <a:spcPts val="800"/>
                        </a:spcAft>
                      </a:pPr>
                      <a:r>
                        <a:rPr lang="en-US" sz="1500" cap="none" spc="0">
                          <a:solidFill>
                            <a:schemeClr val="bg1"/>
                          </a:solidFill>
                          <a:effectLst/>
                        </a:rPr>
                        <a:t>Percent</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ctr">
                        <a:lnSpc>
                          <a:spcPts val="1600"/>
                        </a:lnSpc>
                        <a:spcAft>
                          <a:spcPts val="800"/>
                        </a:spcAft>
                      </a:pPr>
                      <a:r>
                        <a:rPr lang="en-US" sz="1500" cap="none" spc="0">
                          <a:solidFill>
                            <a:schemeClr val="bg1"/>
                          </a:solidFill>
                          <a:effectLst/>
                        </a:rPr>
                        <a:t>Valid Percent</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ctr">
                        <a:lnSpc>
                          <a:spcPts val="1600"/>
                        </a:lnSpc>
                        <a:spcAft>
                          <a:spcPts val="800"/>
                        </a:spcAft>
                      </a:pPr>
                      <a:r>
                        <a:rPr lang="en-US" sz="1500" cap="none" spc="0">
                          <a:solidFill>
                            <a:schemeClr val="bg1"/>
                          </a:solidFill>
                          <a:effectLst/>
                        </a:rPr>
                        <a:t>Cumulative Percent</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b">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827508507"/>
                  </a:ext>
                </a:extLst>
              </a:tr>
              <a:tr h="453274">
                <a:tc rowSpan="4">
                  <a:txBody>
                    <a:bodyPr/>
                    <a:lstStyle/>
                    <a:p>
                      <a:pPr marL="38100" marR="38100">
                        <a:lnSpc>
                          <a:spcPts val="1600"/>
                        </a:lnSpc>
                        <a:spcAft>
                          <a:spcPts val="800"/>
                        </a:spcAft>
                      </a:pPr>
                      <a:r>
                        <a:rPr lang="en-US" sz="1500" cap="none" spc="0">
                          <a:solidFill>
                            <a:schemeClr val="bg1"/>
                          </a:solidFill>
                          <a:effectLst/>
                        </a:rPr>
                        <a:t>Valid</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marL="38100" marR="38100">
                        <a:lnSpc>
                          <a:spcPts val="1600"/>
                        </a:lnSpc>
                        <a:spcAft>
                          <a:spcPts val="800"/>
                        </a:spcAft>
                      </a:pPr>
                      <a:r>
                        <a:rPr lang="en-US" sz="1500" cap="none" spc="0">
                          <a:solidFill>
                            <a:schemeClr val="bg1"/>
                          </a:solidFill>
                          <a:effectLst/>
                        </a:rPr>
                        <a:t>0-18</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19</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5.0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5.0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5.0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144746469"/>
                  </a:ext>
                </a:extLst>
              </a:tr>
              <a:tr h="453274">
                <a:tc vMerge="1">
                  <a:txBody>
                    <a:bodyPr/>
                    <a:lstStyle/>
                    <a:p>
                      <a:endParaRPr lang="tr-TR"/>
                    </a:p>
                  </a:txBody>
                  <a:tcPr/>
                </a:tc>
                <a:tc>
                  <a:txBody>
                    <a:bodyPr/>
                    <a:lstStyle/>
                    <a:p>
                      <a:pPr marL="38100" marR="38100">
                        <a:lnSpc>
                          <a:spcPts val="1600"/>
                        </a:lnSpc>
                        <a:spcAft>
                          <a:spcPts val="800"/>
                        </a:spcAft>
                      </a:pPr>
                      <a:r>
                        <a:rPr lang="en-US" sz="1500" cap="none" spc="0">
                          <a:solidFill>
                            <a:schemeClr val="bg1"/>
                          </a:solidFill>
                          <a:effectLst/>
                        </a:rPr>
                        <a:t>19-37</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12700" cmpd="sng">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202</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52.7</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53.6</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58.6</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507732944"/>
                  </a:ext>
                </a:extLst>
              </a:tr>
              <a:tr h="453274">
                <a:tc vMerge="1">
                  <a:txBody>
                    <a:bodyPr/>
                    <a:lstStyle/>
                    <a:p>
                      <a:endParaRPr lang="tr-TR"/>
                    </a:p>
                  </a:txBody>
                  <a:tcPr/>
                </a:tc>
                <a:tc>
                  <a:txBody>
                    <a:bodyPr/>
                    <a:lstStyle/>
                    <a:p>
                      <a:pPr marL="38100" marR="38100">
                        <a:lnSpc>
                          <a:spcPts val="1600"/>
                        </a:lnSpc>
                        <a:spcAft>
                          <a:spcPts val="800"/>
                        </a:spcAft>
                      </a:pPr>
                      <a:r>
                        <a:rPr lang="en-US" sz="1500" cap="none" spc="0">
                          <a:solidFill>
                            <a:schemeClr val="bg1"/>
                          </a:solidFill>
                          <a:effectLst/>
                        </a:rPr>
                        <a:t>Diğer</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156</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40.7</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41.4</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100.0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293120939"/>
                  </a:ext>
                </a:extLst>
              </a:tr>
              <a:tr h="467847">
                <a:tc vMerge="1">
                  <a:txBody>
                    <a:bodyPr/>
                    <a:lstStyle/>
                    <a:p>
                      <a:endParaRPr lang="tr-TR"/>
                    </a:p>
                  </a:txBody>
                  <a:tcPr/>
                </a:tc>
                <a:tc>
                  <a:txBody>
                    <a:bodyPr/>
                    <a:lstStyle/>
                    <a:p>
                      <a:pPr marL="38100" marR="38100">
                        <a:lnSpc>
                          <a:spcPts val="1600"/>
                        </a:lnSpc>
                        <a:spcAft>
                          <a:spcPts val="800"/>
                        </a:spcAft>
                      </a:pPr>
                      <a:r>
                        <a:rPr lang="en-US" sz="1500" cap="none" spc="0">
                          <a:solidFill>
                            <a:schemeClr val="bg1"/>
                          </a:solidFill>
                          <a:effectLst/>
                        </a:rPr>
                        <a:t>Total</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12700" cmpd="sng">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377</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98.4</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100.0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US" sz="1500" cap="none" spc="0">
                          <a:solidFill>
                            <a:schemeClr val="bg1"/>
                          </a:solidFill>
                          <a:effectLst/>
                        </a:rPr>
                        <a:t> </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78597086"/>
                  </a:ext>
                </a:extLst>
              </a:tr>
              <a:tr h="467847">
                <a:tc>
                  <a:txBody>
                    <a:bodyPr/>
                    <a:lstStyle/>
                    <a:p>
                      <a:pPr marL="38100" marR="38100">
                        <a:lnSpc>
                          <a:spcPts val="1600"/>
                        </a:lnSpc>
                        <a:spcAft>
                          <a:spcPts val="800"/>
                        </a:spcAft>
                      </a:pPr>
                      <a:r>
                        <a:rPr lang="en-US" sz="1500" cap="none" spc="0">
                          <a:solidFill>
                            <a:schemeClr val="bg1"/>
                          </a:solidFill>
                          <a:effectLst/>
                        </a:rPr>
                        <a:t>Missing</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nSpc>
                          <a:spcPts val="1600"/>
                        </a:lnSpc>
                        <a:spcAft>
                          <a:spcPts val="800"/>
                        </a:spcAft>
                      </a:pPr>
                      <a:r>
                        <a:rPr lang="en-US" sz="1500" cap="none" spc="0">
                          <a:solidFill>
                            <a:schemeClr val="bg1"/>
                          </a:solidFill>
                          <a:effectLst/>
                        </a:rPr>
                        <a:t>System</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6</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38100" marR="38100" algn="r">
                        <a:lnSpc>
                          <a:spcPts val="1600"/>
                        </a:lnSpc>
                        <a:spcAft>
                          <a:spcPts val="800"/>
                        </a:spcAft>
                      </a:pPr>
                      <a:r>
                        <a:rPr lang="en-US" sz="1500" cap="none" spc="0">
                          <a:solidFill>
                            <a:schemeClr val="bg1"/>
                          </a:solidFill>
                          <a:effectLst/>
                        </a:rPr>
                        <a:t>1.6</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US" sz="1500" cap="none" spc="0">
                          <a:solidFill>
                            <a:schemeClr val="bg1"/>
                          </a:solidFill>
                          <a:effectLst/>
                        </a:rPr>
                        <a:t> </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US" sz="1500" cap="none" spc="0">
                          <a:solidFill>
                            <a:schemeClr val="bg1"/>
                          </a:solidFill>
                          <a:effectLst/>
                        </a:rPr>
                        <a:t> </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4247645801"/>
                  </a:ext>
                </a:extLst>
              </a:tr>
              <a:tr h="467847">
                <a:tc gridSpan="2">
                  <a:txBody>
                    <a:bodyPr/>
                    <a:lstStyle/>
                    <a:p>
                      <a:pPr marL="38100" marR="38100">
                        <a:lnSpc>
                          <a:spcPts val="1600"/>
                        </a:lnSpc>
                        <a:spcAft>
                          <a:spcPts val="800"/>
                        </a:spcAft>
                      </a:pPr>
                      <a:r>
                        <a:rPr lang="en-US" sz="1500" cap="none" spc="0">
                          <a:solidFill>
                            <a:schemeClr val="bg1"/>
                          </a:solidFill>
                          <a:effectLst/>
                        </a:rPr>
                        <a:t>-</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hMerge="1">
                  <a:txBody>
                    <a:bodyPr/>
                    <a:lstStyle/>
                    <a:p>
                      <a:endParaRPr lang="tr-TR"/>
                    </a:p>
                  </a:txBody>
                  <a:tcPr/>
                </a:tc>
                <a:tc>
                  <a:txBody>
                    <a:bodyPr/>
                    <a:lstStyle/>
                    <a:p>
                      <a:pPr marL="38100" marR="38100" algn="r">
                        <a:lnSpc>
                          <a:spcPts val="1600"/>
                        </a:lnSpc>
                        <a:spcAft>
                          <a:spcPts val="800"/>
                        </a:spcAft>
                      </a:pPr>
                      <a:r>
                        <a:rPr lang="en-US" sz="1500" cap="none" spc="0">
                          <a:solidFill>
                            <a:schemeClr val="bg1"/>
                          </a:solidFill>
                          <a:effectLst/>
                        </a:rPr>
                        <a:t>383</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marL="38100" marR="38100" algn="r">
                        <a:lnSpc>
                          <a:spcPts val="1600"/>
                        </a:lnSpc>
                        <a:spcAft>
                          <a:spcPts val="800"/>
                        </a:spcAft>
                      </a:pPr>
                      <a:r>
                        <a:rPr lang="en-US" sz="1500" cap="none" spc="0">
                          <a:solidFill>
                            <a:schemeClr val="bg1"/>
                          </a:solidFill>
                          <a:effectLst/>
                        </a:rPr>
                        <a:t>100.0</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nSpc>
                          <a:spcPct val="107000"/>
                        </a:lnSpc>
                        <a:spcAft>
                          <a:spcPts val="800"/>
                        </a:spcAft>
                      </a:pPr>
                      <a:r>
                        <a:rPr lang="en-US" sz="1500" cap="none" spc="0">
                          <a:solidFill>
                            <a:schemeClr val="bg1"/>
                          </a:solidFill>
                          <a:effectLst/>
                        </a:rPr>
                        <a:t> </a:t>
                      </a:r>
                      <a:endParaRPr lang="tr-TR" sz="15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nSpc>
                          <a:spcPct val="107000"/>
                        </a:lnSpc>
                        <a:spcAft>
                          <a:spcPts val="800"/>
                        </a:spcAft>
                      </a:pPr>
                      <a:r>
                        <a:rPr lang="en-US" sz="1500" cap="none" spc="0" dirty="0">
                          <a:solidFill>
                            <a:schemeClr val="bg1"/>
                          </a:solidFill>
                          <a:effectLst/>
                        </a:rPr>
                        <a:t> </a:t>
                      </a:r>
                      <a:endParaRPr lang="tr-TR" sz="15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27483" marR="0" marT="98064" marB="98064"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4115391062"/>
                  </a:ext>
                </a:extLst>
              </a:tr>
            </a:tbl>
          </a:graphicData>
        </a:graphic>
      </p:graphicFrame>
      <p:pic>
        <p:nvPicPr>
          <p:cNvPr id="30" name="Resim 29">
            <a:extLst>
              <a:ext uri="{FF2B5EF4-FFF2-40B4-BE49-F238E27FC236}">
                <a16:creationId xmlns:a16="http://schemas.microsoft.com/office/drawing/2014/main" id="{0B963E9F-7B1C-6A37-83E9-91B2E3DC02D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94159" y="1505609"/>
            <a:ext cx="4930876" cy="3841528"/>
          </a:xfrm>
          <a:prstGeom prst="rect">
            <a:avLst/>
          </a:prstGeom>
          <a:noFill/>
          <a:ln>
            <a:noFill/>
          </a:ln>
        </p:spPr>
      </p:pic>
      <p:sp>
        <p:nvSpPr>
          <p:cNvPr id="31" name="Oval 30">
            <a:extLst>
              <a:ext uri="{FF2B5EF4-FFF2-40B4-BE49-F238E27FC236}">
                <a16:creationId xmlns:a16="http://schemas.microsoft.com/office/drawing/2014/main" id="{1D3A6681-824E-8F53-2677-24C7A6744C87}"/>
              </a:ext>
            </a:extLst>
          </p:cNvPr>
          <p:cNvSpPr/>
          <p:nvPr/>
        </p:nvSpPr>
        <p:spPr>
          <a:xfrm>
            <a:off x="603229" y="5696424"/>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Metin kutusu 32">
            <a:extLst>
              <a:ext uri="{FF2B5EF4-FFF2-40B4-BE49-F238E27FC236}">
                <a16:creationId xmlns:a16="http://schemas.microsoft.com/office/drawing/2014/main" id="{525780A5-858D-1015-EB54-E0C4BD6AECE3}"/>
              </a:ext>
            </a:extLst>
          </p:cNvPr>
          <p:cNvSpPr txBox="1"/>
          <p:nvPr/>
        </p:nvSpPr>
        <p:spPr>
          <a:xfrm>
            <a:off x="976000" y="5562598"/>
            <a:ext cx="9479756" cy="1094210"/>
          </a:xfrm>
          <a:prstGeom prst="rect">
            <a:avLst/>
          </a:prstGeom>
          <a:noFill/>
        </p:spPr>
        <p:txBody>
          <a:bodyPr wrap="square">
            <a:spAutoFit/>
          </a:bodyPr>
          <a:lstStyle/>
          <a:p>
            <a:pPr>
              <a:lnSpc>
                <a:spcPct val="107000"/>
              </a:lnSpc>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Anketimize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katılanların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çoğunun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yaşı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19-37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arasında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değişiyor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67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53000"/>
          </a:schemeClr>
        </a:solidFill>
        <a:effectLst/>
      </p:bgPr>
    </p:bg>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063F0116-9EA5-E7EA-D773-C8793D257BF3}"/>
              </a:ext>
            </a:extLst>
          </p:cNvPr>
          <p:cNvGraphicFramePr>
            <a:graphicFrameLocks noGrp="1"/>
          </p:cNvGraphicFramePr>
          <p:nvPr>
            <p:extLst>
              <p:ext uri="{D42A27DB-BD31-4B8C-83A1-F6EECF244321}">
                <p14:modId xmlns:p14="http://schemas.microsoft.com/office/powerpoint/2010/main" val="3553157376"/>
              </p:ext>
            </p:extLst>
          </p:nvPr>
        </p:nvGraphicFramePr>
        <p:xfrm>
          <a:off x="228600" y="1243013"/>
          <a:ext cx="5586413" cy="3471863"/>
        </p:xfrm>
        <a:graphic>
          <a:graphicData uri="http://schemas.openxmlformats.org/drawingml/2006/table">
            <a:tbl>
              <a:tblPr>
                <a:tableStyleId>{5C22544A-7EE6-4342-B048-85BDC9FD1C3A}</a:tableStyleId>
              </a:tblPr>
              <a:tblGrid>
                <a:gridCol w="661800">
                  <a:extLst>
                    <a:ext uri="{9D8B030D-6E8A-4147-A177-3AD203B41FA5}">
                      <a16:colId xmlns:a16="http://schemas.microsoft.com/office/drawing/2014/main" val="1858827880"/>
                    </a:ext>
                  </a:extLst>
                </a:gridCol>
                <a:gridCol w="824737">
                  <a:extLst>
                    <a:ext uri="{9D8B030D-6E8A-4147-A177-3AD203B41FA5}">
                      <a16:colId xmlns:a16="http://schemas.microsoft.com/office/drawing/2014/main" val="1147544661"/>
                    </a:ext>
                  </a:extLst>
                </a:gridCol>
                <a:gridCol w="824737">
                  <a:extLst>
                    <a:ext uri="{9D8B030D-6E8A-4147-A177-3AD203B41FA5}">
                      <a16:colId xmlns:a16="http://schemas.microsoft.com/office/drawing/2014/main" val="973119151"/>
                    </a:ext>
                  </a:extLst>
                </a:gridCol>
                <a:gridCol w="998253">
                  <a:extLst>
                    <a:ext uri="{9D8B030D-6E8A-4147-A177-3AD203B41FA5}">
                      <a16:colId xmlns:a16="http://schemas.microsoft.com/office/drawing/2014/main" val="363388712"/>
                    </a:ext>
                  </a:extLst>
                </a:gridCol>
                <a:gridCol w="1138443">
                  <a:extLst>
                    <a:ext uri="{9D8B030D-6E8A-4147-A177-3AD203B41FA5}">
                      <a16:colId xmlns:a16="http://schemas.microsoft.com/office/drawing/2014/main" val="1111687810"/>
                    </a:ext>
                  </a:extLst>
                </a:gridCol>
                <a:gridCol w="1138443">
                  <a:extLst>
                    <a:ext uri="{9D8B030D-6E8A-4147-A177-3AD203B41FA5}">
                      <a16:colId xmlns:a16="http://schemas.microsoft.com/office/drawing/2014/main" val="362089277"/>
                    </a:ext>
                  </a:extLst>
                </a:gridCol>
              </a:tblGrid>
              <a:tr h="566546">
                <a:tc gridSpan="6">
                  <a:txBody>
                    <a:bodyPr/>
                    <a:lstStyle/>
                    <a:p>
                      <a:pPr marL="38100" marR="38100" algn="ctr">
                        <a:lnSpc>
                          <a:spcPts val="1600"/>
                        </a:lnSpc>
                        <a:spcAft>
                          <a:spcPts val="800"/>
                        </a:spcAft>
                      </a:pPr>
                      <a:r>
                        <a:rPr lang="en-US" sz="1400">
                          <a:effectLst/>
                        </a:rPr>
                        <a:t>Mesleğiniz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666135040"/>
                  </a:ext>
                </a:extLst>
              </a:tr>
              <a:tr h="592485">
                <a:tc gridSpan="2">
                  <a:txBody>
                    <a:bodyPr/>
                    <a:lstStyle/>
                    <a:p>
                      <a:pPr>
                        <a:lnSpc>
                          <a:spcPct val="107000"/>
                        </a:lnSpc>
                        <a:spcAft>
                          <a:spcPts val="800"/>
                        </a:spcAft>
                      </a:pPr>
                      <a:r>
                        <a:rPr lang="en-US" sz="12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a:txBody>
                    <a:bodyPr/>
                    <a:lstStyle/>
                    <a:p>
                      <a:pPr marL="38100" marR="38100" algn="ctr">
                        <a:lnSpc>
                          <a:spcPts val="1600"/>
                        </a:lnSpc>
                        <a:spcAft>
                          <a:spcPts val="800"/>
                        </a:spcAft>
                      </a:pPr>
                      <a:r>
                        <a:rPr lang="en-US" sz="1200">
                          <a:effectLst/>
                        </a:rPr>
                        <a:t>Frequency</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200" dirty="0">
                          <a:effectLst/>
                        </a:rPr>
                        <a:t>Percent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200">
                          <a:effectLst/>
                        </a:rPr>
                        <a:t>Valid Percent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200">
                          <a:effectLst/>
                        </a:rPr>
                        <a:t>Cumulative Percent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072458462"/>
                  </a:ext>
                </a:extLst>
              </a:tr>
              <a:tr h="287915">
                <a:tc rowSpan="5">
                  <a:txBody>
                    <a:bodyPr/>
                    <a:lstStyle/>
                    <a:p>
                      <a:pPr marL="38100" marR="38100">
                        <a:lnSpc>
                          <a:spcPts val="1600"/>
                        </a:lnSpc>
                        <a:spcAft>
                          <a:spcPts val="800"/>
                        </a:spcAft>
                      </a:pPr>
                      <a:r>
                        <a:rPr lang="en-US" sz="1200">
                          <a:effectLst/>
                        </a:rPr>
                        <a:t>Valid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1200">
                          <a:effectLst/>
                        </a:rPr>
                        <a:t>Devlet Ç.</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213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55.6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56.6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56.6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99789946"/>
                  </a:ext>
                </a:extLst>
              </a:tr>
              <a:tr h="301715">
                <a:tc vMerge="1">
                  <a:txBody>
                    <a:bodyPr/>
                    <a:lstStyle/>
                    <a:p>
                      <a:endParaRPr lang="tr-TR"/>
                    </a:p>
                  </a:txBody>
                  <a:tcPr/>
                </a:tc>
                <a:tc>
                  <a:txBody>
                    <a:bodyPr/>
                    <a:lstStyle/>
                    <a:p>
                      <a:pPr marL="38100" marR="38100">
                        <a:lnSpc>
                          <a:spcPts val="1600"/>
                        </a:lnSpc>
                        <a:spcAft>
                          <a:spcPts val="800"/>
                        </a:spcAft>
                      </a:pPr>
                      <a:r>
                        <a:rPr lang="en-US" sz="1200">
                          <a:effectLst/>
                        </a:rPr>
                        <a:t>Ö.S.Ç.</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48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12.8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dirty="0">
                          <a:effectLst/>
                        </a:rPr>
                        <a:t>69.4</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65614459"/>
                  </a:ext>
                </a:extLst>
              </a:tr>
              <a:tr h="291245">
                <a:tc vMerge="1">
                  <a:txBody>
                    <a:bodyPr/>
                    <a:lstStyle/>
                    <a:p>
                      <a:endParaRPr lang="tr-TR"/>
                    </a:p>
                  </a:txBody>
                  <a:tcPr/>
                </a:tc>
                <a:tc>
                  <a:txBody>
                    <a:bodyPr/>
                    <a:lstStyle/>
                    <a:p>
                      <a:pPr marL="38100" marR="38100">
                        <a:lnSpc>
                          <a:spcPts val="1600"/>
                        </a:lnSpc>
                        <a:spcAft>
                          <a:spcPts val="800"/>
                        </a:spcAft>
                      </a:pPr>
                      <a:r>
                        <a:rPr lang="en-US" sz="1200">
                          <a:effectLst/>
                        </a:rPr>
                        <a:t>Öğrenci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75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19.9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89.4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27779352"/>
                  </a:ext>
                </a:extLst>
              </a:tr>
              <a:tr h="291245">
                <a:tc vMerge="1">
                  <a:txBody>
                    <a:bodyPr/>
                    <a:lstStyle/>
                    <a:p>
                      <a:endParaRPr lang="tr-TR"/>
                    </a:p>
                  </a:txBody>
                  <a:tcPr/>
                </a:tc>
                <a:tc>
                  <a:txBody>
                    <a:bodyPr/>
                    <a:lstStyle/>
                    <a:p>
                      <a:pPr marL="38100" marR="38100">
                        <a:lnSpc>
                          <a:spcPts val="1600"/>
                        </a:lnSpc>
                        <a:spcAft>
                          <a:spcPts val="800"/>
                        </a:spcAft>
                      </a:pPr>
                      <a:r>
                        <a:rPr lang="en-US" sz="1200">
                          <a:effectLst/>
                        </a:rPr>
                        <a:t>İşsiz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40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11545093"/>
                  </a:ext>
                </a:extLst>
              </a:tr>
              <a:tr h="301715">
                <a:tc vMerge="1">
                  <a:txBody>
                    <a:bodyPr/>
                    <a:lstStyle/>
                    <a:p>
                      <a:endParaRPr lang="tr-TR"/>
                    </a:p>
                  </a:txBody>
                  <a:tcPr/>
                </a:tc>
                <a:tc>
                  <a:txBody>
                    <a:bodyPr/>
                    <a:lstStyle/>
                    <a:p>
                      <a:pPr marL="38100" marR="38100">
                        <a:lnSpc>
                          <a:spcPts val="1600"/>
                        </a:lnSpc>
                        <a:spcAft>
                          <a:spcPts val="800"/>
                        </a:spcAft>
                      </a:pPr>
                      <a:r>
                        <a:rPr lang="en-US" sz="1200" dirty="0">
                          <a:effectLst/>
                        </a:rPr>
                        <a:t>Total</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376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98.2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2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2247544"/>
                  </a:ext>
                </a:extLst>
              </a:tr>
              <a:tr h="551082">
                <a:tc>
                  <a:txBody>
                    <a:bodyPr/>
                    <a:lstStyle/>
                    <a:p>
                      <a:pPr marL="38100" marR="38100">
                        <a:lnSpc>
                          <a:spcPts val="1600"/>
                        </a:lnSpc>
                        <a:spcAft>
                          <a:spcPts val="800"/>
                        </a:spcAft>
                      </a:pPr>
                      <a:r>
                        <a:rPr lang="en-US" sz="1200">
                          <a:effectLst/>
                        </a:rPr>
                        <a:t>Missing</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1200">
                          <a:effectLst/>
                        </a:rPr>
                        <a:t>System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2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US" sz="12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66898340"/>
                  </a:ext>
                </a:extLst>
              </a:tr>
              <a:tr h="287915">
                <a:tc gridSpan="2">
                  <a:txBody>
                    <a:bodyPr/>
                    <a:lstStyle/>
                    <a:p>
                      <a:pPr marL="38100" marR="38100">
                        <a:lnSpc>
                          <a:spcPts val="1600"/>
                        </a:lnSpc>
                        <a:spcAft>
                          <a:spcPts val="800"/>
                        </a:spcAft>
                      </a:pPr>
                      <a:r>
                        <a:rPr lang="en-US" sz="1200">
                          <a:effectLst/>
                        </a:rPr>
                        <a:t>Total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tr-TR"/>
                    </a:p>
                  </a:txBody>
                  <a:tcPr/>
                </a:tc>
                <a:tc>
                  <a:txBody>
                    <a:bodyPr/>
                    <a:lstStyle/>
                    <a:p>
                      <a:pPr marL="38100" marR="38100" algn="r">
                        <a:lnSpc>
                          <a:spcPts val="1600"/>
                        </a:lnSpc>
                        <a:spcAft>
                          <a:spcPts val="800"/>
                        </a:spcAft>
                      </a:pPr>
                      <a:r>
                        <a:rPr lang="en-US" sz="1200">
                          <a:effectLst/>
                        </a:rPr>
                        <a:t>383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200">
                          <a:effectLst/>
                        </a:rPr>
                        <a:t>100.0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US" sz="1200">
                          <a:effectLst/>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r>
                        <a:rPr lang="en-US" sz="1200" dirty="0">
                          <a:effectLst/>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67505311"/>
                  </a:ext>
                </a:extLst>
              </a:tr>
            </a:tbl>
          </a:graphicData>
        </a:graphic>
      </p:graphicFrame>
      <p:pic>
        <p:nvPicPr>
          <p:cNvPr id="5" name="Resim 4">
            <a:extLst>
              <a:ext uri="{FF2B5EF4-FFF2-40B4-BE49-F238E27FC236}">
                <a16:creationId xmlns:a16="http://schemas.microsoft.com/office/drawing/2014/main" id="{0655D375-9B54-6779-8EDB-0E0564310C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7296"/>
            <a:ext cx="5943600" cy="3497580"/>
          </a:xfrm>
          <a:prstGeom prst="rect">
            <a:avLst/>
          </a:prstGeom>
          <a:noFill/>
          <a:ln>
            <a:noFill/>
          </a:ln>
        </p:spPr>
      </p:pic>
      <p:sp>
        <p:nvSpPr>
          <p:cNvPr id="6" name="Oval 5">
            <a:extLst>
              <a:ext uri="{FF2B5EF4-FFF2-40B4-BE49-F238E27FC236}">
                <a16:creationId xmlns:a16="http://schemas.microsoft.com/office/drawing/2014/main" id="{0308E5F5-5503-2FAE-7E5C-B558A78BC1AE}"/>
              </a:ext>
            </a:extLst>
          </p:cNvPr>
          <p:cNvSpPr/>
          <p:nvPr/>
        </p:nvSpPr>
        <p:spPr>
          <a:xfrm>
            <a:off x="712978" y="5614987"/>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a:extLst>
              <a:ext uri="{FF2B5EF4-FFF2-40B4-BE49-F238E27FC236}">
                <a16:creationId xmlns:a16="http://schemas.microsoft.com/office/drawing/2014/main" id="{8B0F9F3E-0CB9-4C75-E139-925686AC58A3}"/>
              </a:ext>
            </a:extLst>
          </p:cNvPr>
          <p:cNvSpPr txBox="1"/>
          <p:nvPr/>
        </p:nvSpPr>
        <p:spPr>
          <a:xfrm>
            <a:off x="1007267" y="5419206"/>
            <a:ext cx="8913019" cy="1094210"/>
          </a:xfrm>
          <a:prstGeom prst="rect">
            <a:avLst/>
          </a:prstGeom>
          <a:noFill/>
        </p:spPr>
        <p:txBody>
          <a:bodyPr wrap="square">
            <a:spAutoFit/>
          </a:bodyPr>
          <a:lstStyle/>
          <a:p>
            <a:pPr>
              <a:lnSpc>
                <a:spcPct val="107000"/>
              </a:lnSpc>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Anketimize</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katılanların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çoğunu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devlet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çalışanları</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oluştuyor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714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142F29-4472-E791-8A12-A523BE1D920F}"/>
              </a:ext>
            </a:extLst>
          </p:cNvPr>
          <p:cNvSpPr>
            <a:spLocks noGrp="1"/>
          </p:cNvSpPr>
          <p:nvPr>
            <p:ph type="title"/>
          </p:nvPr>
        </p:nvSpPr>
        <p:spPr/>
        <p:txBody>
          <a:bodyPr>
            <a:normAutofit fontScale="90000"/>
          </a:bodyPr>
          <a:lstStyle/>
          <a:p>
            <a:r>
              <a:rPr lang="tr-TR" b="1" dirty="0" err="1"/>
              <a:t>Chi</a:t>
            </a:r>
            <a:r>
              <a:rPr lang="tr-TR" b="1" dirty="0"/>
              <a:t> </a:t>
            </a:r>
            <a:r>
              <a:rPr lang="tr-TR" b="1" dirty="0" err="1"/>
              <a:t>Square</a:t>
            </a:r>
            <a:br>
              <a:rPr lang="tr-TR" dirty="0"/>
            </a:br>
            <a:endParaRPr lang="tr-TR" dirty="0"/>
          </a:p>
        </p:txBody>
      </p:sp>
      <p:sp>
        <p:nvSpPr>
          <p:cNvPr id="5" name="Metin kutusu 4">
            <a:extLst>
              <a:ext uri="{FF2B5EF4-FFF2-40B4-BE49-F238E27FC236}">
                <a16:creationId xmlns:a16="http://schemas.microsoft.com/office/drawing/2014/main" id="{402AE03F-E32A-C6B3-6984-ACE7923473E4}"/>
              </a:ext>
            </a:extLst>
          </p:cNvPr>
          <p:cNvSpPr txBox="1"/>
          <p:nvPr/>
        </p:nvSpPr>
        <p:spPr>
          <a:xfrm>
            <a:off x="307181" y="2029896"/>
            <a:ext cx="4902994" cy="523220"/>
          </a:xfrm>
          <a:prstGeom prst="rect">
            <a:avLst/>
          </a:prstGeom>
          <a:noFill/>
        </p:spPr>
        <p:txBody>
          <a:bodyPr wrap="square">
            <a:spAutoFit/>
          </a:bodyPr>
          <a:lstStyle/>
          <a:p>
            <a:r>
              <a:rPr lang="tr-TR" sz="2800" b="1" dirty="0">
                <a:effectLst/>
                <a:latin typeface="Calibri" panose="020F0502020204030204" pitchFamily="34" charset="0"/>
                <a:ea typeface="Calibri" panose="020F0502020204030204" pitchFamily="34" charset="0"/>
                <a:cs typeface="Times New Roman" panose="02020603050405020304" pitchFamily="18" charset="0"/>
              </a:rPr>
              <a:t>V4-V6 =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oranı 0.049 </a:t>
            </a:r>
            <a:endParaRPr lang="tr-TR" sz="2800" b="1" dirty="0"/>
          </a:p>
        </p:txBody>
      </p:sp>
      <p:sp>
        <p:nvSpPr>
          <p:cNvPr id="7" name="Metin kutusu 6">
            <a:extLst>
              <a:ext uri="{FF2B5EF4-FFF2-40B4-BE49-F238E27FC236}">
                <a16:creationId xmlns:a16="http://schemas.microsoft.com/office/drawing/2014/main" id="{02CABD3C-AEAB-4CAD-5FF3-847C1549BB63}"/>
              </a:ext>
            </a:extLst>
          </p:cNvPr>
          <p:cNvSpPr txBox="1"/>
          <p:nvPr/>
        </p:nvSpPr>
        <p:spPr>
          <a:xfrm>
            <a:off x="6636543" y="1333519"/>
            <a:ext cx="6100762" cy="1915974"/>
          </a:xfrm>
          <a:prstGeom prst="rect">
            <a:avLst/>
          </a:prstGeom>
          <a:noFill/>
        </p:spPr>
        <p:txBody>
          <a:bodyPr wrap="square">
            <a:spAutoFit/>
          </a:bodyPr>
          <a:lstStyle/>
          <a:p>
            <a:pPr>
              <a:lnSpc>
                <a:spcPct val="107000"/>
              </a:lnSpc>
              <a:spcAft>
                <a:spcPts val="800"/>
              </a:spcAft>
            </a:pPr>
            <a:r>
              <a:rPr lang="tr-TR" sz="2800" dirty="0">
                <a:effectLst/>
                <a:latin typeface="Calibri" panose="020F0502020204030204" pitchFamily="34" charset="0"/>
                <a:ea typeface="Calibri" panose="020F0502020204030204" pitchFamily="34" charset="0"/>
                <a:cs typeface="Times New Roman" panose="02020603050405020304" pitchFamily="18" charset="0"/>
              </a:rPr>
              <a:t>Bu oran 0.05’in altında olduğu için kişilerin medeni durum ile “Hırslı biriyim” sorusuna verdikleri cevaplar arasında ilişki vardır.</a:t>
            </a:r>
          </a:p>
        </p:txBody>
      </p:sp>
      <p:sp>
        <p:nvSpPr>
          <p:cNvPr id="9" name="Metin kutusu 8">
            <a:extLst>
              <a:ext uri="{FF2B5EF4-FFF2-40B4-BE49-F238E27FC236}">
                <a16:creationId xmlns:a16="http://schemas.microsoft.com/office/drawing/2014/main" id="{24C3BB5C-60FF-2DBD-D842-A535BA24B44C}"/>
              </a:ext>
            </a:extLst>
          </p:cNvPr>
          <p:cNvSpPr txBox="1"/>
          <p:nvPr/>
        </p:nvSpPr>
        <p:spPr>
          <a:xfrm>
            <a:off x="307181" y="4744521"/>
            <a:ext cx="6372224" cy="523220"/>
          </a:xfrm>
          <a:prstGeom prst="rect">
            <a:avLst/>
          </a:prstGeom>
          <a:noFill/>
        </p:spPr>
        <p:txBody>
          <a:bodyPr wrap="square">
            <a:spAutoFit/>
          </a:bodyPr>
          <a:lstStyle/>
          <a:p>
            <a:r>
              <a:rPr lang="tr-TR" sz="2800" b="1" dirty="0">
                <a:effectLst/>
                <a:latin typeface="Calibri" panose="020F0502020204030204" pitchFamily="34" charset="0"/>
                <a:ea typeface="Calibri" panose="020F0502020204030204" pitchFamily="34" charset="0"/>
                <a:cs typeface="Times New Roman" panose="02020603050405020304" pitchFamily="18" charset="0"/>
              </a:rPr>
              <a:t>V4-V11 =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a:t>
            </a:r>
            <a:r>
              <a:rPr lang="tr-TR" sz="2800" b="1"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800" b="1" dirty="0">
                <a:effectLst/>
                <a:latin typeface="Calibri" panose="020F0502020204030204" pitchFamily="34" charset="0"/>
                <a:ea typeface="Calibri" panose="020F0502020204030204" pitchFamily="34" charset="0"/>
                <a:cs typeface="Times New Roman" panose="02020603050405020304" pitchFamily="18" charset="0"/>
              </a:rPr>
              <a:t> oranı &lt;0.001</a:t>
            </a:r>
            <a:r>
              <a:rPr lang="tr-TR" sz="2800" b="1" dirty="0">
                <a:effectLst/>
              </a:rPr>
              <a:t> </a:t>
            </a:r>
            <a:endParaRPr lang="tr-TR" sz="2800" b="1" dirty="0"/>
          </a:p>
        </p:txBody>
      </p:sp>
      <p:sp>
        <p:nvSpPr>
          <p:cNvPr id="11" name="Metin kutusu 10">
            <a:extLst>
              <a:ext uri="{FF2B5EF4-FFF2-40B4-BE49-F238E27FC236}">
                <a16:creationId xmlns:a16="http://schemas.microsoft.com/office/drawing/2014/main" id="{119732DD-E518-6F54-B3A0-4EE423EBFD8C}"/>
              </a:ext>
            </a:extLst>
          </p:cNvPr>
          <p:cNvSpPr txBox="1"/>
          <p:nvPr/>
        </p:nvSpPr>
        <p:spPr>
          <a:xfrm>
            <a:off x="6636543" y="3814584"/>
            <a:ext cx="5248276" cy="2246769"/>
          </a:xfrm>
          <a:prstGeom prst="rect">
            <a:avLst/>
          </a:prstGeom>
          <a:noFill/>
        </p:spPr>
        <p:txBody>
          <a:bodyPr wrap="square">
            <a:spAutoFit/>
          </a:bodyPr>
          <a:lstStyle/>
          <a:p>
            <a:r>
              <a:rPr lang="tr-TR" sz="2800" dirty="0">
                <a:effectLst/>
                <a:latin typeface="Calibri" panose="020F0502020204030204" pitchFamily="34" charset="0"/>
                <a:ea typeface="Calibri" panose="020F0502020204030204" pitchFamily="34" charset="0"/>
                <a:cs typeface="Times New Roman" panose="02020603050405020304" pitchFamily="18" charset="0"/>
              </a:rPr>
              <a:t>Bu oranın 0.05’in altında olması kişilerin medeni durum ile “Gelecek kaygısı yaşıyorum” sorusuna verdikleri cevaplar arasında ilişki olduğunu gösteriyor.</a:t>
            </a:r>
            <a:r>
              <a:rPr lang="tr-TR" sz="2800" dirty="0">
                <a:effectLst/>
              </a:rPr>
              <a:t> </a:t>
            </a:r>
            <a:endParaRPr lang="tr-TR" sz="2800" dirty="0"/>
          </a:p>
        </p:txBody>
      </p:sp>
      <p:sp>
        <p:nvSpPr>
          <p:cNvPr id="12" name="Oval 11">
            <a:extLst>
              <a:ext uri="{FF2B5EF4-FFF2-40B4-BE49-F238E27FC236}">
                <a16:creationId xmlns:a16="http://schemas.microsoft.com/office/drawing/2014/main" id="{C307B079-D205-2FC9-4656-3DCBDCBE83B5}"/>
              </a:ext>
            </a:extLst>
          </p:cNvPr>
          <p:cNvSpPr/>
          <p:nvPr/>
        </p:nvSpPr>
        <p:spPr>
          <a:xfrm>
            <a:off x="12892" y="4871187"/>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011A7B3A-01F1-18FE-BD32-693B3ACD26E8}"/>
              </a:ext>
            </a:extLst>
          </p:cNvPr>
          <p:cNvSpPr/>
          <p:nvPr/>
        </p:nvSpPr>
        <p:spPr>
          <a:xfrm>
            <a:off x="12892" y="2145507"/>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Sağ Ok 13">
            <a:extLst>
              <a:ext uri="{FF2B5EF4-FFF2-40B4-BE49-F238E27FC236}">
                <a16:creationId xmlns:a16="http://schemas.microsoft.com/office/drawing/2014/main" id="{70152912-12C6-489A-49E9-777FE524EE60}"/>
              </a:ext>
            </a:extLst>
          </p:cNvPr>
          <p:cNvSpPr/>
          <p:nvPr/>
        </p:nvSpPr>
        <p:spPr>
          <a:xfrm>
            <a:off x="5210175" y="2145507"/>
            <a:ext cx="1062038" cy="329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Sağ Ok 14">
            <a:extLst>
              <a:ext uri="{FF2B5EF4-FFF2-40B4-BE49-F238E27FC236}">
                <a16:creationId xmlns:a16="http://schemas.microsoft.com/office/drawing/2014/main" id="{A82CF228-5A9F-65E8-C300-0CDD53BD28AC}"/>
              </a:ext>
            </a:extLst>
          </p:cNvPr>
          <p:cNvSpPr/>
          <p:nvPr/>
        </p:nvSpPr>
        <p:spPr>
          <a:xfrm>
            <a:off x="5427361" y="4811320"/>
            <a:ext cx="1062038" cy="329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68351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5"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6" name="Rectangle 12">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14">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16">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oup 18">
            <a:extLst>
              <a:ext uri="{FF2B5EF4-FFF2-40B4-BE49-F238E27FC236}">
                <a16:creationId xmlns:a16="http://schemas.microsoft.com/office/drawing/2014/main" id="{BE79AECD-175A-4F8E-98CE-F42417E11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0" name="Picture 19">
              <a:extLst>
                <a:ext uri="{FF2B5EF4-FFF2-40B4-BE49-F238E27FC236}">
                  <a16:creationId xmlns:a16="http://schemas.microsoft.com/office/drawing/2014/main" id="{84486F97-4C7D-4D9F-9D44-D94D553A4B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1" name="Picture 20">
              <a:extLst>
                <a:ext uri="{FF2B5EF4-FFF2-40B4-BE49-F238E27FC236}">
                  <a16:creationId xmlns:a16="http://schemas.microsoft.com/office/drawing/2014/main" id="{34DFF9E9-1483-4F2A-AC73-917348B9AA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graphicFrame>
        <p:nvGraphicFramePr>
          <p:cNvPr id="4" name="Tablo 3">
            <a:extLst>
              <a:ext uri="{FF2B5EF4-FFF2-40B4-BE49-F238E27FC236}">
                <a16:creationId xmlns:a16="http://schemas.microsoft.com/office/drawing/2014/main" id="{2394676E-6175-5EDA-81F5-7E6337E6121F}"/>
              </a:ext>
            </a:extLst>
          </p:cNvPr>
          <p:cNvGraphicFramePr>
            <a:graphicFrameLocks noGrp="1"/>
          </p:cNvGraphicFramePr>
          <p:nvPr>
            <p:extLst>
              <p:ext uri="{D42A27DB-BD31-4B8C-83A1-F6EECF244321}">
                <p14:modId xmlns:p14="http://schemas.microsoft.com/office/powerpoint/2010/main" val="3977408201"/>
              </p:ext>
            </p:extLst>
          </p:nvPr>
        </p:nvGraphicFramePr>
        <p:xfrm>
          <a:off x="6615113" y="1257300"/>
          <a:ext cx="5236973" cy="3900488"/>
        </p:xfrm>
        <a:graphic>
          <a:graphicData uri="http://schemas.openxmlformats.org/drawingml/2006/table">
            <a:tbl>
              <a:tblPr firstRow="1" bandRow="1">
                <a:tableStyleId>{5C22544A-7EE6-4342-B048-85BDC9FD1C3A}</a:tableStyleId>
              </a:tblPr>
              <a:tblGrid>
                <a:gridCol w="582787">
                  <a:extLst>
                    <a:ext uri="{9D8B030D-6E8A-4147-A177-3AD203B41FA5}">
                      <a16:colId xmlns:a16="http://schemas.microsoft.com/office/drawing/2014/main" val="643149329"/>
                    </a:ext>
                  </a:extLst>
                </a:gridCol>
                <a:gridCol w="919495">
                  <a:extLst>
                    <a:ext uri="{9D8B030D-6E8A-4147-A177-3AD203B41FA5}">
                      <a16:colId xmlns:a16="http://schemas.microsoft.com/office/drawing/2014/main" val="563377434"/>
                    </a:ext>
                  </a:extLst>
                </a:gridCol>
                <a:gridCol w="554938">
                  <a:extLst>
                    <a:ext uri="{9D8B030D-6E8A-4147-A177-3AD203B41FA5}">
                      <a16:colId xmlns:a16="http://schemas.microsoft.com/office/drawing/2014/main" val="636389851"/>
                    </a:ext>
                  </a:extLst>
                </a:gridCol>
                <a:gridCol w="554938">
                  <a:extLst>
                    <a:ext uri="{9D8B030D-6E8A-4147-A177-3AD203B41FA5}">
                      <a16:colId xmlns:a16="http://schemas.microsoft.com/office/drawing/2014/main" val="1286309858"/>
                    </a:ext>
                  </a:extLst>
                </a:gridCol>
                <a:gridCol w="689116">
                  <a:extLst>
                    <a:ext uri="{9D8B030D-6E8A-4147-A177-3AD203B41FA5}">
                      <a16:colId xmlns:a16="http://schemas.microsoft.com/office/drawing/2014/main" val="3639060201"/>
                    </a:ext>
                  </a:extLst>
                </a:gridCol>
                <a:gridCol w="554938">
                  <a:extLst>
                    <a:ext uri="{9D8B030D-6E8A-4147-A177-3AD203B41FA5}">
                      <a16:colId xmlns:a16="http://schemas.microsoft.com/office/drawing/2014/main" val="3643529589"/>
                    </a:ext>
                  </a:extLst>
                </a:gridCol>
                <a:gridCol w="554938">
                  <a:extLst>
                    <a:ext uri="{9D8B030D-6E8A-4147-A177-3AD203B41FA5}">
                      <a16:colId xmlns:a16="http://schemas.microsoft.com/office/drawing/2014/main" val="3011961465"/>
                    </a:ext>
                  </a:extLst>
                </a:gridCol>
                <a:gridCol w="825823">
                  <a:extLst>
                    <a:ext uri="{9D8B030D-6E8A-4147-A177-3AD203B41FA5}">
                      <a16:colId xmlns:a16="http://schemas.microsoft.com/office/drawing/2014/main" val="3173919981"/>
                    </a:ext>
                  </a:extLst>
                </a:gridCol>
              </a:tblGrid>
              <a:tr h="1110500">
                <a:tc gridSpan="8">
                  <a:txBody>
                    <a:bodyPr/>
                    <a:lstStyle/>
                    <a:p>
                      <a:pPr marL="38100" marR="38100" algn="ctr">
                        <a:lnSpc>
                          <a:spcPts val="1600"/>
                        </a:lnSpc>
                        <a:spcAft>
                          <a:spcPts val="800"/>
                        </a:spcAft>
                      </a:pPr>
                      <a:r>
                        <a:rPr lang="en-US" sz="2100" dirty="0">
                          <a:effectLst/>
                        </a:rPr>
                        <a:t> </a:t>
                      </a:r>
                      <a:endParaRPr lang="tr-TR" sz="1600" dirty="0">
                        <a:effectLst/>
                      </a:endParaRPr>
                    </a:p>
                    <a:p>
                      <a:pPr marL="38100" marR="38100" algn="ctr">
                        <a:lnSpc>
                          <a:spcPts val="1600"/>
                        </a:lnSpc>
                        <a:spcAft>
                          <a:spcPts val="800"/>
                        </a:spcAft>
                      </a:pPr>
                      <a:r>
                        <a:rPr lang="en-US" sz="2100" dirty="0" err="1">
                          <a:effectLst/>
                        </a:rPr>
                        <a:t>Çapraz</a:t>
                      </a:r>
                      <a:r>
                        <a:rPr lang="en-US" sz="2100" dirty="0">
                          <a:effectLst/>
                        </a:rPr>
                        <a:t> Tablo</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357324772"/>
                  </a:ext>
                </a:extLst>
              </a:tr>
              <a:tr h="464998">
                <a:tc gridSpan="8">
                  <a:txBody>
                    <a:bodyPr/>
                    <a:lstStyle/>
                    <a:p>
                      <a:pPr>
                        <a:lnSpc>
                          <a:spcPts val="1600"/>
                        </a:lnSpc>
                        <a:spcAft>
                          <a:spcPts val="800"/>
                        </a:spcAft>
                      </a:pPr>
                      <a:r>
                        <a:rPr lang="en-US" sz="1800">
                          <a:effectLst/>
                        </a:rPr>
                        <a:t>  </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27365466"/>
                  </a:ext>
                </a:extLst>
              </a:tr>
              <a:tr h="464998">
                <a:tc rowSpan="2" gridSpan="2">
                  <a:txBody>
                    <a:bodyPr/>
                    <a:lstStyle/>
                    <a:p>
                      <a:pPr>
                        <a:lnSpc>
                          <a:spcPct val="107000"/>
                        </a:lnSpc>
                        <a:spcAft>
                          <a:spcPts val="800"/>
                        </a:spcAft>
                      </a:pPr>
                      <a:r>
                        <a:rPr lang="en-US" sz="1800">
                          <a:effectLst/>
                        </a:rPr>
                        <a:t> </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tr-TR"/>
                    </a:p>
                  </a:txBody>
                  <a:tcPr/>
                </a:tc>
                <a:tc gridSpan="5">
                  <a:txBody>
                    <a:bodyPr/>
                    <a:lstStyle/>
                    <a:p>
                      <a:pPr marL="38100" marR="38100" algn="ctr">
                        <a:lnSpc>
                          <a:spcPts val="1600"/>
                        </a:lnSpc>
                        <a:spcAft>
                          <a:spcPts val="800"/>
                        </a:spcAft>
                      </a:pPr>
                      <a:r>
                        <a:rPr lang="en-US" sz="1800">
                          <a:effectLst/>
                        </a:rPr>
                        <a:t>V6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rowSpan="2">
                  <a:txBody>
                    <a:bodyPr/>
                    <a:lstStyle/>
                    <a:p>
                      <a:pPr marL="38100" marR="38100" algn="ctr">
                        <a:lnSpc>
                          <a:spcPts val="1600"/>
                        </a:lnSpc>
                        <a:spcAft>
                          <a:spcPts val="800"/>
                        </a:spcAft>
                      </a:pPr>
                      <a:r>
                        <a:rPr lang="en-US" sz="1800">
                          <a:effectLst/>
                        </a:rPr>
                        <a:t>Total</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3834420"/>
                  </a:ext>
                </a:extLst>
              </a:tr>
              <a:tr h="464998">
                <a:tc gridSpan="2" vMerge="1">
                  <a:txBody>
                    <a:bodyPr/>
                    <a:lstStyle/>
                    <a:p>
                      <a:endParaRPr lang="tr-TR"/>
                    </a:p>
                  </a:txBody>
                  <a:tcPr/>
                </a:tc>
                <a:tc hMerge="1" vMerge="1">
                  <a:txBody>
                    <a:bodyPr/>
                    <a:lstStyle/>
                    <a:p>
                      <a:endParaRPr lang="tr-TR"/>
                    </a:p>
                  </a:txBody>
                  <a:tcPr/>
                </a:tc>
                <a:tc>
                  <a:txBody>
                    <a:bodyPr/>
                    <a:lstStyle/>
                    <a:p>
                      <a:pPr marL="38100" marR="38100" algn="ctr">
                        <a:lnSpc>
                          <a:spcPts val="1600"/>
                        </a:lnSpc>
                        <a:spcAft>
                          <a:spcPts val="800"/>
                        </a:spcAft>
                      </a:pPr>
                      <a:r>
                        <a:rPr lang="en-US" sz="1800">
                          <a:effectLst/>
                        </a:rPr>
                        <a:t>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2</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3</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tr-TR"/>
                    </a:p>
                  </a:txBody>
                  <a:tcPr/>
                </a:tc>
                <a:extLst>
                  <a:ext uri="{0D108BD9-81ED-4DB2-BD59-A6C34878D82A}">
                    <a16:rowId xmlns:a16="http://schemas.microsoft.com/office/drawing/2014/main" val="2689793790"/>
                  </a:ext>
                </a:extLst>
              </a:tr>
              <a:tr h="464998">
                <a:tc rowSpan="2">
                  <a:txBody>
                    <a:bodyPr/>
                    <a:lstStyle/>
                    <a:p>
                      <a:pPr marL="38100" marR="38100">
                        <a:lnSpc>
                          <a:spcPts val="1600"/>
                        </a:lnSpc>
                        <a:spcAft>
                          <a:spcPts val="800"/>
                        </a:spcAft>
                      </a:pPr>
                      <a:r>
                        <a:rPr lang="en-US" sz="1800">
                          <a:effectLst/>
                        </a:rPr>
                        <a:t>V4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1800">
                          <a:effectLst/>
                        </a:rPr>
                        <a:t>Evli</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30</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66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42</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46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204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61455235"/>
                  </a:ext>
                </a:extLst>
              </a:tr>
              <a:tr h="464998">
                <a:tc vMerge="1">
                  <a:txBody>
                    <a:bodyPr/>
                    <a:lstStyle/>
                    <a:p>
                      <a:endParaRPr lang="tr-TR"/>
                    </a:p>
                  </a:txBody>
                  <a:tcPr/>
                </a:tc>
                <a:tc>
                  <a:txBody>
                    <a:bodyPr/>
                    <a:lstStyle/>
                    <a:p>
                      <a:pPr marL="38100" marR="38100">
                        <a:lnSpc>
                          <a:spcPts val="1600"/>
                        </a:lnSpc>
                        <a:spcAft>
                          <a:spcPts val="800"/>
                        </a:spcAft>
                      </a:pPr>
                      <a:r>
                        <a:rPr lang="en-US" sz="1800">
                          <a:effectLst/>
                        </a:rPr>
                        <a:t>Bekar</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53</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55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39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172</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84674201"/>
                  </a:ext>
                </a:extLst>
              </a:tr>
              <a:tr h="464998">
                <a:tc gridSpan="2">
                  <a:txBody>
                    <a:bodyPr/>
                    <a:lstStyle/>
                    <a:p>
                      <a:pPr marL="38100" marR="38100">
                        <a:lnSpc>
                          <a:spcPts val="1600"/>
                        </a:lnSpc>
                        <a:spcAft>
                          <a:spcPts val="800"/>
                        </a:spcAft>
                      </a:pPr>
                      <a:r>
                        <a:rPr lang="en-US" sz="1800">
                          <a:effectLst/>
                        </a:rPr>
                        <a:t>Total</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tr-TR"/>
                    </a:p>
                  </a:txBody>
                  <a:tcPr/>
                </a:tc>
                <a:tc>
                  <a:txBody>
                    <a:bodyPr/>
                    <a:lstStyle/>
                    <a:p>
                      <a:pPr marL="38100" marR="38100" algn="r">
                        <a:lnSpc>
                          <a:spcPts val="1600"/>
                        </a:lnSpc>
                        <a:spcAft>
                          <a:spcPts val="800"/>
                        </a:spcAft>
                      </a:pPr>
                      <a:r>
                        <a:rPr lang="en-US" sz="1800">
                          <a:effectLst/>
                        </a:rPr>
                        <a:t>29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46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119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97</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85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dirty="0">
                          <a:effectLst/>
                        </a:rPr>
                        <a:t>376</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33392612"/>
                  </a:ext>
                </a:extLst>
              </a:tr>
            </a:tbl>
          </a:graphicData>
        </a:graphic>
      </p:graphicFrame>
      <p:sp>
        <p:nvSpPr>
          <p:cNvPr id="31" name="Metin kutusu 30">
            <a:extLst>
              <a:ext uri="{FF2B5EF4-FFF2-40B4-BE49-F238E27FC236}">
                <a16:creationId xmlns:a16="http://schemas.microsoft.com/office/drawing/2014/main" id="{2AD53739-040D-B7C2-8CD1-4EB35FDC5858}"/>
              </a:ext>
            </a:extLst>
          </p:cNvPr>
          <p:cNvSpPr txBox="1"/>
          <p:nvPr/>
        </p:nvSpPr>
        <p:spPr>
          <a:xfrm>
            <a:off x="62616" y="822966"/>
            <a:ext cx="6136480" cy="5212068"/>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Burada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medeni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durumu</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evli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ve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bekar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olan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insanların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hırsla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ilgili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sorduğumuz</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soruya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verdikleri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cevapları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görüyoruz</a:t>
            </a:r>
            <a:r>
              <a:rPr lang="en-US" sz="2400" dirty="0">
                <a:effectLst/>
                <a:latin typeface="Calibri" panose="020F0502020204030204" pitchFamily="34" charset="0"/>
                <a:ea typeface="Calibri" panose="020F0502020204030204" pitchFamily="34" charset="0"/>
                <a:cs typeface="Calibri" panose="020F0502020204030204" pitchFamily="34" charset="0"/>
              </a:rPr>
              <a:t>. Buna </a:t>
            </a:r>
            <a:r>
              <a:rPr lang="en-US" sz="2400" dirty="0" err="1">
                <a:effectLst/>
                <a:latin typeface="Calibri" panose="020F0502020204030204" pitchFamily="34" charset="0"/>
                <a:ea typeface="Calibri" panose="020F0502020204030204" pitchFamily="34" charset="0"/>
                <a:cs typeface="Calibri" panose="020F0502020204030204" pitchFamily="34" charset="0"/>
              </a:rPr>
              <a:t>göre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hırslıyım</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diyenlerin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sayısı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hırslı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değilim</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diyen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kişilere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göre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çok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daha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yüksektir</a:t>
            </a:r>
            <a:r>
              <a:rPr lang="en-US" sz="2400" dirty="0">
                <a:effectLst/>
                <a:latin typeface="Calibri" panose="020F0502020204030204" pitchFamily="34" charset="0"/>
                <a:ea typeface="Calibri" panose="020F0502020204030204" pitchFamily="34" charset="0"/>
                <a:cs typeface="Calibri" panose="020F0502020204030204" pitchFamily="34" charset="0"/>
              </a:rPr>
              <a:t>. Ama </a:t>
            </a:r>
            <a:r>
              <a:rPr lang="en-US" sz="2400" dirty="0" err="1">
                <a:effectLst/>
                <a:latin typeface="Calibri" panose="020F0502020204030204" pitchFamily="34" charset="0"/>
                <a:ea typeface="Calibri" panose="020F0502020204030204" pitchFamily="34" charset="0"/>
                <a:cs typeface="Calibri" panose="020F0502020204030204" pitchFamily="34" charset="0"/>
              </a:rPr>
              <a:t>cevaplar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çok</a:t>
            </a:r>
            <a:r>
              <a:rPr lang="en-US" sz="2400" dirty="0">
                <a:effectLst/>
                <a:latin typeface="Calibri" panose="020F0502020204030204" pitchFamily="34" charset="0"/>
                <a:ea typeface="Calibri" panose="020F0502020204030204" pitchFamily="34" charset="0"/>
                <a:cs typeface="Calibri" panose="020F0502020204030204" pitchFamily="34" charset="0"/>
              </a:rPr>
              <a:t> ne </a:t>
            </a:r>
            <a:r>
              <a:rPr lang="en-US" sz="2400" dirty="0" err="1">
                <a:effectLst/>
                <a:latin typeface="Calibri" panose="020F0502020204030204" pitchFamily="34" charset="0"/>
                <a:ea typeface="Calibri" panose="020F0502020204030204" pitchFamily="34" charset="0"/>
                <a:cs typeface="Calibri" panose="020F0502020204030204" pitchFamily="34" charset="0"/>
              </a:rPr>
              <a:t>hırslıyım</a:t>
            </a:r>
            <a:r>
              <a:rPr lang="en-US" sz="2400" dirty="0">
                <a:effectLst/>
                <a:latin typeface="Calibri" panose="020F0502020204030204" pitchFamily="34" charset="0"/>
                <a:ea typeface="Calibri" panose="020F0502020204030204" pitchFamily="34" charset="0"/>
                <a:cs typeface="Calibri" panose="020F0502020204030204" pitchFamily="34" charset="0"/>
              </a:rPr>
              <a:t> ne de </a:t>
            </a:r>
            <a:r>
              <a:rPr lang="en-US" sz="2400" dirty="0" err="1">
                <a:effectLst/>
                <a:latin typeface="Calibri" panose="020F0502020204030204" pitchFamily="34" charset="0"/>
                <a:ea typeface="Calibri" panose="020F0502020204030204" pitchFamily="34" charset="0"/>
                <a:cs typeface="Calibri" panose="020F0502020204030204" pitchFamily="34" charset="0"/>
              </a:rPr>
              <a:t>hırslı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değilim</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arasında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birleşmiştir</a:t>
            </a:r>
            <a:r>
              <a:rPr lang="en-US" sz="2400" dirty="0">
                <a:effectLst/>
                <a:latin typeface="Calibri" panose="020F0502020204030204" pitchFamily="34" charset="0"/>
                <a:ea typeface="Calibri" panose="020F0502020204030204" pitchFamily="34" charset="0"/>
                <a:cs typeface="Calibri" panose="020F0502020204030204" pitchFamily="34" charset="0"/>
              </a:rPr>
              <a:t>. Chi Square </a:t>
            </a:r>
            <a:r>
              <a:rPr lang="en-US" sz="2400" dirty="0" err="1">
                <a:effectLst/>
                <a:latin typeface="Calibri" panose="020F0502020204030204" pitchFamily="34" charset="0"/>
                <a:ea typeface="Calibri" panose="020F0502020204030204" pitchFamily="34" charset="0"/>
                <a:cs typeface="Calibri" panose="020F0502020204030204" pitchFamily="34" charset="0"/>
              </a:rPr>
              <a:t>oranının</a:t>
            </a:r>
            <a:r>
              <a:rPr lang="en-US" sz="2400" dirty="0">
                <a:effectLst/>
                <a:latin typeface="Calibri" panose="020F0502020204030204" pitchFamily="34" charset="0"/>
                <a:ea typeface="Calibri" panose="020F0502020204030204" pitchFamily="34" charset="0"/>
                <a:cs typeface="Calibri" panose="020F0502020204030204" pitchFamily="34" charset="0"/>
              </a:rPr>
              <a:t> 0.05’in </a:t>
            </a:r>
            <a:r>
              <a:rPr lang="en-US" sz="2400" dirty="0" err="1">
                <a:effectLst/>
                <a:latin typeface="Calibri" panose="020F0502020204030204" pitchFamily="34" charset="0"/>
                <a:ea typeface="Calibri" panose="020F0502020204030204" pitchFamily="34" charset="0"/>
                <a:cs typeface="Calibri" panose="020F0502020204030204" pitchFamily="34" charset="0"/>
              </a:rPr>
              <a:t>altında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olduğuna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dikkat</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edersek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gerçekten</a:t>
            </a:r>
            <a:r>
              <a:rPr lang="en-US" sz="2400" dirty="0">
                <a:effectLst/>
                <a:latin typeface="Calibri" panose="020F0502020204030204" pitchFamily="34" charset="0"/>
                <a:ea typeface="Calibri" panose="020F0502020204030204" pitchFamily="34" charset="0"/>
                <a:cs typeface="Calibri" panose="020F0502020204030204" pitchFamily="34" charset="0"/>
              </a:rPr>
              <a:t> de </a:t>
            </a:r>
            <a:r>
              <a:rPr lang="en-US" sz="2400" dirty="0" err="1">
                <a:effectLst/>
                <a:latin typeface="Calibri" panose="020F0502020204030204" pitchFamily="34" charset="0"/>
                <a:ea typeface="Calibri" panose="020F0502020204030204" pitchFamily="34" charset="0"/>
                <a:cs typeface="Calibri" panose="020F0502020204030204" pitchFamily="34" charset="0"/>
              </a:rPr>
              <a:t>evliler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ile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bekarların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verdikleri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cevapların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birbirlerine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yakın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olduğunu</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görürüz</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Öyle</a:t>
            </a:r>
            <a:r>
              <a:rPr lang="en-US" sz="2400" dirty="0">
                <a:effectLst/>
                <a:latin typeface="Calibri" panose="020F0502020204030204" pitchFamily="34" charset="0"/>
                <a:ea typeface="Calibri" panose="020F0502020204030204" pitchFamily="34" charset="0"/>
                <a:cs typeface="Calibri" panose="020F0502020204030204" pitchFamily="34" charset="0"/>
              </a:rPr>
              <a:t> ki 1’den 5’e </a:t>
            </a:r>
            <a:r>
              <a:rPr lang="en-US" sz="2400" dirty="0" err="1">
                <a:effectLst/>
                <a:latin typeface="Calibri" panose="020F0502020204030204" pitchFamily="34" charset="0"/>
                <a:ea typeface="Calibri" panose="020F0502020204030204" pitchFamily="34" charset="0"/>
                <a:cs typeface="Calibri" panose="020F0502020204030204" pitchFamily="34" charset="0"/>
              </a:rPr>
              <a:t>kadar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olan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numaralandırmada</a:t>
            </a:r>
            <a:r>
              <a:rPr lang="en-US" sz="2400" dirty="0">
                <a:effectLst/>
                <a:latin typeface="Calibri" panose="020F0502020204030204" pitchFamily="34" charset="0"/>
                <a:ea typeface="Calibri" panose="020F0502020204030204" pitchFamily="34" charset="0"/>
                <a:cs typeface="Calibri" panose="020F0502020204030204" pitchFamily="34" charset="0"/>
              </a:rPr>
              <a:t> 1’i </a:t>
            </a:r>
            <a:r>
              <a:rPr lang="en-US" sz="2400" dirty="0" err="1">
                <a:effectLst/>
                <a:latin typeface="Calibri" panose="020F0502020204030204" pitchFamily="34" charset="0"/>
                <a:ea typeface="Calibri" panose="020F0502020204030204" pitchFamily="34" charset="0"/>
                <a:cs typeface="Calibri" panose="020F0502020204030204" pitchFamily="34" charset="0"/>
              </a:rPr>
              <a:t>işaretleyen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az</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kişi</a:t>
            </a:r>
            <a:r>
              <a:rPr lang="en-US" sz="2400" dirty="0">
                <a:effectLst/>
                <a:latin typeface="Calibri" panose="020F0502020204030204" pitchFamily="34" charset="0"/>
                <a:ea typeface="Calibri" panose="020F0502020204030204" pitchFamily="34" charset="0"/>
                <a:cs typeface="Calibri" panose="020F0502020204030204" pitchFamily="34" charset="0"/>
              </a:rPr>
              <a:t> var </a:t>
            </a:r>
            <a:r>
              <a:rPr lang="en-US" sz="2400" dirty="0" err="1">
                <a:effectLst/>
                <a:latin typeface="Calibri" panose="020F0502020204030204" pitchFamily="34" charset="0"/>
                <a:ea typeface="Calibri" panose="020F0502020204030204" pitchFamily="34" charset="0"/>
                <a:cs typeface="Calibri" panose="020F0502020204030204" pitchFamily="34" charset="0"/>
              </a:rPr>
              <a:t>ve</a:t>
            </a:r>
            <a:r>
              <a:rPr lang="en-US" sz="2400" dirty="0">
                <a:effectLst/>
                <a:latin typeface="Calibri" panose="020F0502020204030204" pitchFamily="34" charset="0"/>
                <a:ea typeface="Calibri" panose="020F0502020204030204" pitchFamily="34" charset="0"/>
                <a:cs typeface="Calibri" panose="020F0502020204030204" pitchFamily="34" charset="0"/>
              </a:rPr>
              <a:t> 3, 4, 5 </a:t>
            </a:r>
            <a:r>
              <a:rPr lang="en-US" sz="2400" dirty="0" err="1">
                <a:effectLst/>
                <a:latin typeface="Calibri" panose="020F0502020204030204" pitchFamily="34" charset="0"/>
                <a:ea typeface="Calibri" panose="020F0502020204030204" pitchFamily="34" charset="0"/>
                <a:cs typeface="Calibri" panose="020F0502020204030204" pitchFamily="34" charset="0"/>
              </a:rPr>
              <a:t>numaraya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ikisinde</a:t>
            </a:r>
            <a:r>
              <a:rPr lang="en-US" sz="2400" dirty="0">
                <a:effectLst/>
                <a:latin typeface="Calibri" panose="020F0502020204030204" pitchFamily="34" charset="0"/>
                <a:ea typeface="Calibri" panose="020F0502020204030204" pitchFamily="34" charset="0"/>
                <a:cs typeface="Calibri" panose="020F0502020204030204" pitchFamily="34" charset="0"/>
              </a:rPr>
              <a:t> de </a:t>
            </a:r>
            <a:r>
              <a:rPr lang="en-US" sz="2400" dirty="0" err="1">
                <a:effectLst/>
                <a:latin typeface="Calibri" panose="020F0502020204030204" pitchFamily="34" charset="0"/>
                <a:ea typeface="Calibri" panose="020F0502020204030204" pitchFamily="34" charset="0"/>
                <a:cs typeface="Calibri" panose="020F0502020204030204" pitchFamily="34" charset="0"/>
              </a:rPr>
              <a:t>bir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yığılma</a:t>
            </a:r>
            <a:r>
              <a:rPr lang="en-US" sz="2400" dirty="0">
                <a:effectLst/>
                <a:latin typeface="Calibri" panose="020F0502020204030204" pitchFamily="34" charset="0"/>
                <a:ea typeface="Calibri" panose="020F0502020204030204" pitchFamily="34" charset="0"/>
                <a:cs typeface="Calibri" panose="020F0502020204030204" pitchFamily="34" charset="0"/>
              </a:rPr>
              <a:t> var.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F17A0B7A-EE51-8078-3992-0B03B952291F}"/>
              </a:ext>
            </a:extLst>
          </p:cNvPr>
          <p:cNvSpPr/>
          <p:nvPr/>
        </p:nvSpPr>
        <p:spPr>
          <a:xfrm>
            <a:off x="59568" y="987413"/>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8377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6" name="Picture 1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14">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16">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18">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Başlık 1">
            <a:extLst>
              <a:ext uri="{FF2B5EF4-FFF2-40B4-BE49-F238E27FC236}">
                <a16:creationId xmlns:a16="http://schemas.microsoft.com/office/drawing/2014/main" id="{61E56C43-99C2-AC09-7FD9-654E4EE83D1D}"/>
              </a:ext>
            </a:extLst>
          </p:cNvPr>
          <p:cNvSpPr>
            <a:spLocks noGrp="1"/>
          </p:cNvSpPr>
          <p:nvPr>
            <p:ph type="title"/>
          </p:nvPr>
        </p:nvSpPr>
        <p:spPr>
          <a:xfrm>
            <a:off x="838200" y="744909"/>
            <a:ext cx="4785546" cy="3155419"/>
          </a:xfrm>
        </p:spPr>
        <p:txBody>
          <a:bodyPr vert="horz" lIns="91440" tIns="45720" rIns="91440" bIns="45720" rtlCol="0" anchor="b">
            <a:normAutofit/>
          </a:bodyPr>
          <a:lstStyle/>
          <a:p>
            <a:br>
              <a:rPr lang="en-US" dirty="0">
                <a:solidFill>
                  <a:srgbClr val="FFFFFF"/>
                </a:solidFill>
              </a:rPr>
            </a:br>
            <a:endParaRPr lang="en-US" dirty="0">
              <a:solidFill>
                <a:srgbClr val="FFFFFF"/>
              </a:solidFill>
            </a:endParaRPr>
          </a:p>
        </p:txBody>
      </p:sp>
      <p:grpSp>
        <p:nvGrpSpPr>
          <p:cNvPr id="30" name="Group 20">
            <a:extLst>
              <a:ext uri="{FF2B5EF4-FFF2-40B4-BE49-F238E27FC236}">
                <a16:creationId xmlns:a16="http://schemas.microsoft.com/office/drawing/2014/main" id="{BE79AECD-175A-4F8E-98CE-F42417E11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2" name="Picture 21">
              <a:extLst>
                <a:ext uri="{FF2B5EF4-FFF2-40B4-BE49-F238E27FC236}">
                  <a16:creationId xmlns:a16="http://schemas.microsoft.com/office/drawing/2014/main" id="{84486F97-4C7D-4D9F-9D44-D94D553A4B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3" name="Picture 22">
              <a:extLst>
                <a:ext uri="{FF2B5EF4-FFF2-40B4-BE49-F238E27FC236}">
                  <a16:creationId xmlns:a16="http://schemas.microsoft.com/office/drawing/2014/main" id="{34DFF9E9-1483-4F2A-AC73-917348B9AA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graphicFrame>
        <p:nvGraphicFramePr>
          <p:cNvPr id="6" name="Tablo 5">
            <a:extLst>
              <a:ext uri="{FF2B5EF4-FFF2-40B4-BE49-F238E27FC236}">
                <a16:creationId xmlns:a16="http://schemas.microsoft.com/office/drawing/2014/main" id="{425034CD-7F26-2C8E-765B-DC20F54EB787}"/>
              </a:ext>
            </a:extLst>
          </p:cNvPr>
          <p:cNvGraphicFramePr>
            <a:graphicFrameLocks noGrp="1"/>
          </p:cNvGraphicFramePr>
          <p:nvPr>
            <p:extLst>
              <p:ext uri="{D42A27DB-BD31-4B8C-83A1-F6EECF244321}">
                <p14:modId xmlns:p14="http://schemas.microsoft.com/office/powerpoint/2010/main" val="3827140954"/>
              </p:ext>
            </p:extLst>
          </p:nvPr>
        </p:nvGraphicFramePr>
        <p:xfrm>
          <a:off x="6455781" y="1700213"/>
          <a:ext cx="5412517" cy="3219918"/>
        </p:xfrm>
        <a:graphic>
          <a:graphicData uri="http://schemas.openxmlformats.org/drawingml/2006/table">
            <a:tbl>
              <a:tblPr firstRow="1" bandRow="1">
                <a:tableStyleId>{5C22544A-7EE6-4342-B048-85BDC9FD1C3A}</a:tableStyleId>
              </a:tblPr>
              <a:tblGrid>
                <a:gridCol w="602322">
                  <a:extLst>
                    <a:ext uri="{9D8B030D-6E8A-4147-A177-3AD203B41FA5}">
                      <a16:colId xmlns:a16="http://schemas.microsoft.com/office/drawing/2014/main" val="3902647708"/>
                    </a:ext>
                  </a:extLst>
                </a:gridCol>
                <a:gridCol w="950317">
                  <a:extLst>
                    <a:ext uri="{9D8B030D-6E8A-4147-A177-3AD203B41FA5}">
                      <a16:colId xmlns:a16="http://schemas.microsoft.com/office/drawing/2014/main" val="1917859085"/>
                    </a:ext>
                  </a:extLst>
                </a:gridCol>
                <a:gridCol w="573539">
                  <a:extLst>
                    <a:ext uri="{9D8B030D-6E8A-4147-A177-3AD203B41FA5}">
                      <a16:colId xmlns:a16="http://schemas.microsoft.com/office/drawing/2014/main" val="959178938"/>
                    </a:ext>
                  </a:extLst>
                </a:gridCol>
                <a:gridCol w="573539">
                  <a:extLst>
                    <a:ext uri="{9D8B030D-6E8A-4147-A177-3AD203B41FA5}">
                      <a16:colId xmlns:a16="http://schemas.microsoft.com/office/drawing/2014/main" val="2005119441"/>
                    </a:ext>
                  </a:extLst>
                </a:gridCol>
                <a:gridCol w="573539">
                  <a:extLst>
                    <a:ext uri="{9D8B030D-6E8A-4147-A177-3AD203B41FA5}">
                      <a16:colId xmlns:a16="http://schemas.microsoft.com/office/drawing/2014/main" val="3146013926"/>
                    </a:ext>
                  </a:extLst>
                </a:gridCol>
                <a:gridCol w="573539">
                  <a:extLst>
                    <a:ext uri="{9D8B030D-6E8A-4147-A177-3AD203B41FA5}">
                      <a16:colId xmlns:a16="http://schemas.microsoft.com/office/drawing/2014/main" val="3874457132"/>
                    </a:ext>
                  </a:extLst>
                </a:gridCol>
                <a:gridCol w="712215">
                  <a:extLst>
                    <a:ext uri="{9D8B030D-6E8A-4147-A177-3AD203B41FA5}">
                      <a16:colId xmlns:a16="http://schemas.microsoft.com/office/drawing/2014/main" val="2046713096"/>
                    </a:ext>
                  </a:extLst>
                </a:gridCol>
                <a:gridCol w="853507">
                  <a:extLst>
                    <a:ext uri="{9D8B030D-6E8A-4147-A177-3AD203B41FA5}">
                      <a16:colId xmlns:a16="http://schemas.microsoft.com/office/drawing/2014/main" val="1674997087"/>
                    </a:ext>
                  </a:extLst>
                </a:gridCol>
              </a:tblGrid>
              <a:tr h="480150">
                <a:tc gridSpan="8">
                  <a:txBody>
                    <a:bodyPr/>
                    <a:lstStyle/>
                    <a:p>
                      <a:pPr marL="38100" marR="38100" algn="ctr">
                        <a:lnSpc>
                          <a:spcPts val="1600"/>
                        </a:lnSpc>
                        <a:spcAft>
                          <a:spcPts val="800"/>
                        </a:spcAft>
                      </a:pPr>
                      <a:r>
                        <a:rPr lang="en-US" sz="2100" dirty="0">
                          <a:effectLst/>
                        </a:rPr>
                        <a:t>Crosstab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720706620"/>
                  </a:ext>
                </a:extLst>
              </a:tr>
              <a:tr h="456628">
                <a:tc gridSpan="8">
                  <a:txBody>
                    <a:bodyPr/>
                    <a:lstStyle/>
                    <a:p>
                      <a:pPr>
                        <a:lnSpc>
                          <a:spcPts val="1600"/>
                        </a:lnSpc>
                        <a:spcAft>
                          <a:spcPts val="800"/>
                        </a:spcAft>
                      </a:pPr>
                      <a:r>
                        <a:rPr lang="en-US" sz="1800">
                          <a:effectLst/>
                        </a:rPr>
                        <a:t>Count  </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503502863"/>
                  </a:ext>
                </a:extLst>
              </a:tr>
              <a:tr h="456628">
                <a:tc rowSpan="2" gridSpan="2">
                  <a:txBody>
                    <a:bodyPr/>
                    <a:lstStyle/>
                    <a:p>
                      <a:pPr>
                        <a:lnSpc>
                          <a:spcPct val="107000"/>
                        </a:lnSpc>
                        <a:spcAft>
                          <a:spcPts val="800"/>
                        </a:spcAft>
                      </a:pPr>
                      <a:r>
                        <a:rPr lang="en-US" sz="1800">
                          <a:effectLst/>
                        </a:rPr>
                        <a:t> </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rowSpan="2" hMerge="1">
                  <a:txBody>
                    <a:bodyPr/>
                    <a:lstStyle/>
                    <a:p>
                      <a:endParaRPr lang="tr-TR"/>
                    </a:p>
                  </a:txBody>
                  <a:tcPr/>
                </a:tc>
                <a:tc gridSpan="5">
                  <a:txBody>
                    <a:bodyPr/>
                    <a:lstStyle/>
                    <a:p>
                      <a:pPr marL="38100" marR="38100" algn="ctr">
                        <a:lnSpc>
                          <a:spcPts val="1600"/>
                        </a:lnSpc>
                        <a:spcAft>
                          <a:spcPts val="800"/>
                        </a:spcAft>
                      </a:pPr>
                      <a:r>
                        <a:rPr lang="en-US" sz="1800">
                          <a:effectLst/>
                        </a:rPr>
                        <a:t>V11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rowSpan="2">
                  <a:txBody>
                    <a:bodyPr/>
                    <a:lstStyle/>
                    <a:p>
                      <a:pPr marL="38100" marR="38100" algn="ctr">
                        <a:lnSpc>
                          <a:spcPts val="1600"/>
                        </a:lnSpc>
                        <a:spcAft>
                          <a:spcPts val="800"/>
                        </a:spcAft>
                      </a:pPr>
                      <a:r>
                        <a:rPr lang="en-US" sz="1800">
                          <a:effectLst/>
                        </a:rPr>
                        <a:t>Total</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555368039"/>
                  </a:ext>
                </a:extLst>
              </a:tr>
              <a:tr h="456628">
                <a:tc gridSpan="2" vMerge="1">
                  <a:txBody>
                    <a:bodyPr/>
                    <a:lstStyle/>
                    <a:p>
                      <a:endParaRPr lang="tr-TR"/>
                    </a:p>
                  </a:txBody>
                  <a:tcPr/>
                </a:tc>
                <a:tc hMerge="1" vMerge="1">
                  <a:txBody>
                    <a:bodyPr/>
                    <a:lstStyle/>
                    <a:p>
                      <a:endParaRPr lang="tr-TR"/>
                    </a:p>
                  </a:txBody>
                  <a:tcPr/>
                </a:tc>
                <a:tc>
                  <a:txBody>
                    <a:bodyPr/>
                    <a:lstStyle/>
                    <a:p>
                      <a:pPr marL="38100" marR="38100" algn="ctr">
                        <a:lnSpc>
                          <a:spcPts val="1600"/>
                        </a:lnSpc>
                        <a:spcAft>
                          <a:spcPts val="800"/>
                        </a:spcAft>
                      </a:pPr>
                      <a:r>
                        <a:rPr lang="en-US" sz="1800">
                          <a:effectLst/>
                        </a:rPr>
                        <a:t>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2</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3</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ts val="1600"/>
                        </a:lnSpc>
                        <a:spcAft>
                          <a:spcPts val="800"/>
                        </a:spcAft>
                      </a:pPr>
                      <a:r>
                        <a:rPr lang="en-US" sz="1800">
                          <a:effectLst/>
                        </a:rPr>
                        <a:t>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tr-TR"/>
                    </a:p>
                  </a:txBody>
                  <a:tcPr/>
                </a:tc>
                <a:extLst>
                  <a:ext uri="{0D108BD9-81ED-4DB2-BD59-A6C34878D82A}">
                    <a16:rowId xmlns:a16="http://schemas.microsoft.com/office/drawing/2014/main" val="2293732377"/>
                  </a:ext>
                </a:extLst>
              </a:tr>
              <a:tr h="456628">
                <a:tc rowSpan="2">
                  <a:txBody>
                    <a:bodyPr/>
                    <a:lstStyle/>
                    <a:p>
                      <a:pPr marL="38100" marR="38100">
                        <a:lnSpc>
                          <a:spcPts val="1600"/>
                        </a:lnSpc>
                        <a:spcAft>
                          <a:spcPts val="800"/>
                        </a:spcAft>
                      </a:pPr>
                      <a:r>
                        <a:rPr lang="en-US" sz="1800">
                          <a:effectLst/>
                        </a:rPr>
                        <a:t>V4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800"/>
                        </a:spcAft>
                      </a:pPr>
                      <a:r>
                        <a:rPr lang="en-US" sz="1800">
                          <a:effectLst/>
                        </a:rPr>
                        <a:t>Evli</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34</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39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31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82</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205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5699674"/>
                  </a:ext>
                </a:extLst>
              </a:tr>
              <a:tr h="456628">
                <a:tc vMerge="1">
                  <a:txBody>
                    <a:bodyPr/>
                    <a:lstStyle/>
                    <a:p>
                      <a:endParaRPr lang="tr-TR"/>
                    </a:p>
                  </a:txBody>
                  <a:tcPr/>
                </a:tc>
                <a:tc>
                  <a:txBody>
                    <a:bodyPr/>
                    <a:lstStyle/>
                    <a:p>
                      <a:pPr marL="38100" marR="38100">
                        <a:lnSpc>
                          <a:spcPts val="1600"/>
                        </a:lnSpc>
                        <a:spcAft>
                          <a:spcPts val="800"/>
                        </a:spcAft>
                      </a:pPr>
                      <a:r>
                        <a:rPr lang="en-US" sz="1800">
                          <a:effectLst/>
                        </a:rPr>
                        <a:t>Bekar</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29</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26</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101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171</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11036702"/>
                  </a:ext>
                </a:extLst>
              </a:tr>
              <a:tr h="456628">
                <a:tc gridSpan="2">
                  <a:txBody>
                    <a:bodyPr/>
                    <a:lstStyle/>
                    <a:p>
                      <a:pPr marL="38100" marR="38100">
                        <a:lnSpc>
                          <a:spcPts val="1600"/>
                        </a:lnSpc>
                        <a:spcAft>
                          <a:spcPts val="800"/>
                        </a:spcAft>
                      </a:pPr>
                      <a:r>
                        <a:rPr lang="en-US" sz="1800">
                          <a:effectLst/>
                        </a:rPr>
                        <a:t>Total</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tr-TR"/>
                    </a:p>
                  </a:txBody>
                  <a:tcPr/>
                </a:tc>
                <a:tc>
                  <a:txBody>
                    <a:bodyPr/>
                    <a:lstStyle/>
                    <a:p>
                      <a:pPr marL="38100" marR="38100" algn="r">
                        <a:lnSpc>
                          <a:spcPts val="1600"/>
                        </a:lnSpc>
                        <a:spcAft>
                          <a:spcPts val="800"/>
                        </a:spcAft>
                      </a:pPr>
                      <a:r>
                        <a:rPr lang="en-US" sz="1800">
                          <a:effectLst/>
                        </a:rPr>
                        <a:t>43</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25</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68</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57</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a:effectLst/>
                        </a:rPr>
                        <a:t>183</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r">
                        <a:lnSpc>
                          <a:spcPts val="1600"/>
                        </a:lnSpc>
                        <a:spcAft>
                          <a:spcPts val="800"/>
                        </a:spcAft>
                      </a:pPr>
                      <a:r>
                        <a:rPr lang="en-US" sz="1800" dirty="0">
                          <a:effectLst/>
                        </a:rPr>
                        <a:t>376</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1738633"/>
                  </a:ext>
                </a:extLst>
              </a:tr>
            </a:tbl>
          </a:graphicData>
        </a:graphic>
      </p:graphicFrame>
      <p:sp>
        <p:nvSpPr>
          <p:cNvPr id="24" name="Metin kutusu 23">
            <a:extLst>
              <a:ext uri="{FF2B5EF4-FFF2-40B4-BE49-F238E27FC236}">
                <a16:creationId xmlns:a16="http://schemas.microsoft.com/office/drawing/2014/main" id="{2EF00D46-D027-DEF6-1938-218ADECFB63A}"/>
              </a:ext>
            </a:extLst>
          </p:cNvPr>
          <p:cNvSpPr txBox="1"/>
          <p:nvPr/>
        </p:nvSpPr>
        <p:spPr>
          <a:xfrm>
            <a:off x="330966" y="1034689"/>
            <a:ext cx="5461013" cy="5312736"/>
          </a:xfrm>
          <a:prstGeom prst="rect">
            <a:avLst/>
          </a:prstGeom>
          <a:noFill/>
        </p:spPr>
        <p:txBody>
          <a:bodyPr wrap="square">
            <a:sp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Burada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medeni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durumu</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evli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ve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bekar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olan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insanların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gelecek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kaygısı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ile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ilgili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sorduğumuz</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soruya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verdikleri</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cevapları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görüyoruz</a:t>
            </a:r>
            <a:r>
              <a:rPr lang="en-US" sz="2400" dirty="0">
                <a:effectLst/>
                <a:latin typeface="Calibri" panose="020F0502020204030204" pitchFamily="34" charset="0"/>
                <a:ea typeface="Calibri" panose="020F0502020204030204" pitchFamily="34" charset="0"/>
                <a:cs typeface="Calibri" panose="020F0502020204030204" pitchFamily="34" charset="0"/>
              </a:rPr>
              <a:t>. Buna </a:t>
            </a:r>
            <a:r>
              <a:rPr lang="en-US" sz="2400" dirty="0" err="1">
                <a:effectLst/>
                <a:latin typeface="Calibri" panose="020F0502020204030204" pitchFamily="34" charset="0"/>
                <a:ea typeface="Calibri" panose="020F0502020204030204" pitchFamily="34" charset="0"/>
                <a:cs typeface="Calibri" panose="020F0502020204030204" pitchFamily="34" charset="0"/>
              </a:rPr>
              <a:t>göre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Gelecek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kaygısı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yaşıyorum</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diyenlerin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sayısı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gelecek</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kaygısı</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yaşamıyorum</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diyen</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kişilere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göre</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daha</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yüksektir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Chi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Square</a:t>
            </a:r>
            <a:r>
              <a:rPr lang="tr-TR" sz="2400" dirty="0">
                <a:effectLst/>
                <a:latin typeface="Calibri" panose="020F0502020204030204" pitchFamily="34" charset="0"/>
                <a:ea typeface="Calibri" panose="020F0502020204030204" pitchFamily="34" charset="0"/>
                <a:cs typeface="Times New Roman" panose="02020603050405020304" pitchFamily="18" charset="0"/>
              </a:rPr>
              <a:t> oranının 0.05’in altında olduğuna dikkat edersek gerçekten de evliler ile bekarların verdikleri cevapların birbirlerine yakın olduğunu görürüz. Öyle ki 5 numaraya ikisinde de bir yığılma olmuştur.</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Oval 30">
            <a:extLst>
              <a:ext uri="{FF2B5EF4-FFF2-40B4-BE49-F238E27FC236}">
                <a16:creationId xmlns:a16="http://schemas.microsoft.com/office/drawing/2014/main" id="{7F83C8D0-7AF0-3041-6C42-BE3C94F295D7}"/>
              </a:ext>
            </a:extLst>
          </p:cNvPr>
          <p:cNvSpPr/>
          <p:nvPr/>
        </p:nvSpPr>
        <p:spPr>
          <a:xfrm>
            <a:off x="290294" y="1158863"/>
            <a:ext cx="294289" cy="26988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308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ppled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66</TotalTime>
  <Words>1554</Words>
  <Application>Microsoft Office PowerPoint</Application>
  <PresentationFormat>Geniş ekran</PresentationFormat>
  <Paragraphs>434</Paragraphs>
  <Slides>16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Arial</vt:lpstr>
      <vt:lpstr>Avenir Next LT Pro</vt:lpstr>
      <vt:lpstr>AvenirNext LT Pro Medium</vt:lpstr>
      <vt:lpstr>Calibri</vt:lpstr>
      <vt:lpstr>Sabon Next LT</vt:lpstr>
      <vt:lpstr>Times New Roman</vt:lpstr>
      <vt:lpstr>DappledVTI</vt:lpstr>
      <vt:lpstr>Mesleki Hayaller</vt:lpstr>
      <vt:lpstr>Giriş</vt:lpstr>
      <vt:lpstr>PowerPoint Sunusu</vt:lpstr>
      <vt:lpstr>Güvenilirlik Analizi </vt:lpstr>
      <vt:lpstr>Frekans Tablosu</vt:lpstr>
      <vt:lpstr>PowerPoint Sunusu</vt:lpstr>
      <vt:lpstr>Chi Square </vt:lpstr>
      <vt:lpstr>PowerPoint Sunusu</vt:lpstr>
      <vt:lpstr> </vt:lpstr>
      <vt:lpstr>T - Test</vt:lpstr>
      <vt:lpstr>PowerPoint Sunusu</vt:lpstr>
      <vt:lpstr>    Significance değeri iki kısımda da 0.05’in altında, yani insanların mesleklerine göre “Başka hayatım olsun istemem” ve “Hırslı biriyim” sorusuna verdikleri cevaplar bakımından fark var. </vt:lpstr>
      <vt:lpstr>PowerPoint Sunusu</vt:lpstr>
      <vt:lpstr>Regresyon Analizi </vt:lpstr>
      <vt:lpstr>Sonuç</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Mesleki Hayaller</dc:title>
  <dc:creator>Melik Fırat GÜRBÜZ</dc:creator>
  <cp:lastModifiedBy>sercan şahin</cp:lastModifiedBy>
  <cp:revision>2</cp:revision>
  <dcterms:created xsi:type="dcterms:W3CDTF">2022-04-28T00:59:53Z</dcterms:created>
  <dcterms:modified xsi:type="dcterms:W3CDTF">2022-04-28T03:49:33Z</dcterms:modified>
</cp:coreProperties>
</file>