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8" r:id="rId5"/>
    <p:sldId id="258" r:id="rId6"/>
    <p:sldId id="265" r:id="rId7"/>
    <p:sldId id="257" r:id="rId8"/>
    <p:sldId id="266" r:id="rId9"/>
    <p:sldId id="269" r:id="rId10"/>
    <p:sldId id="267" r:id="rId11"/>
    <p:sldId id="270" r:id="rId12"/>
    <p:sldId id="262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05710-52F1-4F4D-9657-896F13F84988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711C3-4445-436B-B826-231AB08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711C3-4445-436B-B826-231AB08172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80B98-55E3-D73A-791F-7A2A0DBB0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459B44-031F-B998-83FB-4F8AF57EE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5D470F-1F16-D497-2701-0BF81295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300192-04F9-2BCE-9C29-DF93B8EA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05D6AB-7D07-AA3E-4050-F0473904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A5AE8-6637-60A9-6F7F-C51D28E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4979BF-161B-D9FA-6493-D312B4FFB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5F97DC-B996-7B60-E43A-C2F4670E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5B30F-21CB-8D0D-DA6B-19C280F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7A15D-ECE3-12AC-E730-4F66F509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DA6E369-7DCC-C3D0-AD11-A636FB08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181D99-B00B-DE66-5882-AE34E2922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6B264-47EA-5D3E-AB39-E1E100D2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2666FD-9E6A-2D87-5471-4217A68D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66F248-934B-1FC1-0A4C-08FF5E63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94FFE-CC43-6DF0-4042-C198FAC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1577E9-808F-71AC-3D3E-12A7DFF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3FC00B-8710-437E-46AD-15039AAD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4EB4FE-922C-F8A6-BFE8-F4F6072A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C1A3D3-7E8E-9338-1BCB-8635DD4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1078C-FB0D-B067-7575-1FCE469D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A4F9DB-4523-871C-189C-3651DE22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93D9E4-02AD-6CD8-6114-0DBE0872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392791-0AC4-307E-046D-B031FCF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DCCFE-8216-CEFC-8C0C-FDD3776B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DE1D2-267E-B1A6-9B31-F7E58144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4FB7A9-8A22-A974-D726-456E27A3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849657-4083-A9EA-5C60-AE21088C3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1BAB-66CB-187D-EF73-9F6BE42A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B8D116-01CA-06B8-3581-321CEA1E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3F9753-119E-D43C-8E2F-192579F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EFA30-80EA-5F47-0C6E-30AD5734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E3FAFD-BFE8-ECFA-7432-698CDA0D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F57ADB-28FC-431A-2B06-09119C22A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CF17C32-EBCC-536D-B0F4-CBF2D05D2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6DAF6F-0FEB-ADDC-3A69-492059E7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9689FC-B35C-592B-E48E-44A7E4E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7C2CFF-15F0-7ECB-E8BA-FFD34DFB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074305-C6A8-B0D2-FC44-33B4EFE1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5261C-8960-6D59-164F-5A42CCBD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27B6C5-6E34-2CF8-5784-1055FBD0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7DAA24-76D2-7AFC-54FE-4AA758D3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7600D7-F102-70E9-8B9F-39BA0F2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4CFC17-346A-09EA-7C57-6CA954CE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B104B6-2CAC-FDFB-1A1E-D98B0ECB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128EA8-BA8E-F6C6-F638-F1A9DB87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122E7-B54C-143D-589E-B09E6974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4A235-7A37-C0D3-2CE3-EAA46B9F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D2135F-F209-03F6-D1F0-45C7855E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DAF65C-B7B1-20D3-36C5-128225E9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F249B7-EB84-602B-2AB1-B1ECB19B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30E476-4CB0-1FB3-D985-B824A61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95EDC-ACEF-70A1-D224-D3B1CD3A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68F8C2-2ED7-E3D5-B8F3-2B57E43D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B746F7-BF59-1CE0-6A83-247DE02A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B07E85-D85D-381C-7DF1-E9612670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C6EBE8-C032-8E4C-9F37-05BB8B3C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267C55-D83D-1653-A4AA-FF0BF266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2C208E-E914-6BAB-8ACE-7A56D77D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56BCC-9F75-69AB-C2A5-04ECD0A7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44D3A8-E6DD-A453-F889-17CC32255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A3E-C673-45E6-A52C-A5E345A519AF}" type="datetimeFigureOut">
              <a:rPr lang="en-US" smtClean="0"/>
              <a:t>19/07/24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8E461-6CFD-34C3-8BA8-6DFB2B38A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4D4D7D-393F-C9A6-5970-E36A9C0DD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E629-15E8-4054-AC74-B07447C1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317B5-43ED-FD71-B7F3-1A5CC8356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Models for Number of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CCFEDF-35A3-A2F0-E098-89FCBF69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6851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Serdar Altok, PhD</a:t>
            </a:r>
          </a:p>
        </p:txBody>
      </p:sp>
    </p:spTree>
    <p:extLst>
      <p:ext uri="{BB962C8B-B14F-4D97-AF65-F5344CB8AC3E}">
        <p14:creationId xmlns:p14="http://schemas.microsoft.com/office/powerpoint/2010/main" val="7073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xmlns="" id="{31D67564-D1B5-D46A-0716-FEF9140D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4" y="674494"/>
            <a:ext cx="6730950" cy="5048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584EDE-E760-9FCB-6636-B38C1C1FE0CA}"/>
              </a:ext>
            </a:extLst>
          </p:cNvPr>
          <p:cNvSpPr txBox="1"/>
          <p:nvPr/>
        </p:nvSpPr>
        <p:spPr>
          <a:xfrm>
            <a:off x="7407668" y="2393877"/>
            <a:ext cx="4109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 ~ a*(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Fare^b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minimum error corresponds to a quadratic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C417087D-5CC4-C4B8-5FEF-A77882B77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5" y="480060"/>
            <a:ext cx="9715593" cy="5897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A26C5B-A034-6278-F84E-843F516B912D}"/>
              </a:ext>
            </a:extLst>
          </p:cNvPr>
          <p:cNvSpPr txBox="1"/>
          <p:nvPr/>
        </p:nvSpPr>
        <p:spPr>
          <a:xfrm>
            <a:off x="3390472" y="1601678"/>
            <a:ext cx="526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Cross-validation errors on models </a:t>
            </a:r>
          </a:p>
        </p:txBody>
      </p:sp>
    </p:spTree>
    <p:extLst>
      <p:ext uri="{BB962C8B-B14F-4D97-AF65-F5344CB8AC3E}">
        <p14:creationId xmlns:p14="http://schemas.microsoft.com/office/powerpoint/2010/main" val="291461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xmlns="" id="{4529000B-22BA-5E62-EBA6-D057928F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9" y="340584"/>
            <a:ext cx="6998078" cy="5248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BDAE17-C9E8-412A-5636-ED88A8F3208F}"/>
              </a:ext>
            </a:extLst>
          </p:cNvPr>
          <p:cNvSpPr txBox="1"/>
          <p:nvPr/>
        </p:nvSpPr>
        <p:spPr>
          <a:xfrm>
            <a:off x="7342597" y="1533702"/>
            <a:ext cx="4458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Poisson regressor model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 increase in price corresponds to 13% decrease in average number of bookings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 increase in price corresponds to 1.42% decrease in average number of bookings </a:t>
            </a:r>
          </a:p>
        </p:txBody>
      </p:sp>
    </p:spTree>
    <p:extLst>
      <p:ext uri="{BB962C8B-B14F-4D97-AF65-F5344CB8AC3E}">
        <p14:creationId xmlns:p14="http://schemas.microsoft.com/office/powerpoint/2010/main" val="163233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xmlns="" id="{1DEB3C27-A71F-0AD2-557C-1183DEB9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60" y="777029"/>
            <a:ext cx="9170480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12735C-B8DE-0A30-7DCB-EC24AE113DF1}"/>
              </a:ext>
            </a:extLst>
          </p:cNvPr>
          <p:cNvSpPr txBox="1"/>
          <p:nvPr/>
        </p:nvSpPr>
        <p:spPr>
          <a:xfrm>
            <a:off x="3365499" y="715434"/>
            <a:ext cx="5947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PoissonRegressor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for higher prices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7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25B2D-B94F-B948-C98D-6ED419BD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88A9D8-F19B-ED98-F858-AB42E090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and get tighter estimates for coefficients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heavily extrapolates to higher fares, collecting more data with higher fares can result in better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for higher prices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3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xmlns="" id="{9C905722-D4FE-4F70-2833-38B14DBC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8246"/>
            <a:ext cx="9144018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BCCFF-6D7A-FBBF-8AAC-95C2515B235B}"/>
              </a:ext>
            </a:extLst>
          </p:cNvPr>
          <p:cNvSpPr txBox="1"/>
          <p:nvPr/>
        </p:nvSpPr>
        <p:spPr>
          <a:xfrm>
            <a:off x="2630184" y="5828315"/>
            <a:ext cx="814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outliers and 1 data point with missing booking information removed </a:t>
            </a:r>
          </a:p>
        </p:txBody>
      </p:sp>
    </p:spTree>
    <p:extLst>
      <p:ext uri="{BB962C8B-B14F-4D97-AF65-F5344CB8AC3E}">
        <p14:creationId xmlns:p14="http://schemas.microsoft.com/office/powerpoint/2010/main" val="5153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xmlns="" id="{9F72B052-3676-4CC8-B46B-6371090A2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305655"/>
            <a:ext cx="10972822" cy="5088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A4DDC5-04AB-4D13-B5B3-A607CE75659A}"/>
              </a:ext>
            </a:extLst>
          </p:cNvPr>
          <p:cNvSpPr txBox="1"/>
          <p:nvPr/>
        </p:nvSpPr>
        <p:spPr>
          <a:xfrm>
            <a:off x="3226086" y="5838590"/>
            <a:ext cx="622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means and variances decrease as Fare increases</a:t>
            </a:r>
          </a:p>
        </p:txBody>
      </p:sp>
    </p:spTree>
    <p:extLst>
      <p:ext uri="{BB962C8B-B14F-4D97-AF65-F5344CB8AC3E}">
        <p14:creationId xmlns:p14="http://schemas.microsoft.com/office/powerpoint/2010/main" val="30312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4A0A2-269E-C6AD-0BF8-0FF17515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842481"/>
            <a:ext cx="10521593" cy="53344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fare, each booking can be assumed to be independent with small probability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situation is usually well modeled by Poisson distribution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means and variances going down in parallel also supports the conditional distribution of number of bookings is Poisson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assume constant variance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this idea, we divide fare into bins of length 10 and check whether these assumptions are supported by the data</a:t>
            </a:r>
          </a:p>
        </p:txBody>
      </p:sp>
    </p:spTree>
    <p:extLst>
      <p:ext uri="{BB962C8B-B14F-4D97-AF65-F5344CB8AC3E}">
        <p14:creationId xmlns:p14="http://schemas.microsoft.com/office/powerpoint/2010/main" val="36915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xmlns="" id="{70653405-9C0D-F731-744B-3BAF57ACB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29" y="634423"/>
            <a:ext cx="10298141" cy="51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3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58227CC0-332C-0B50-46AC-808D0ADE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3" y="1233795"/>
            <a:ext cx="6116505" cy="4941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BD472A-65D7-57FA-34B6-C9E5783953CD}"/>
              </a:ext>
            </a:extLst>
          </p:cNvPr>
          <p:cNvSpPr txBox="1"/>
          <p:nvPr/>
        </p:nvSpPr>
        <p:spPr>
          <a:xfrm flipH="1">
            <a:off x="2188395" y="791107"/>
            <a:ext cx="322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linearity of bin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163428-9829-D199-AA50-BA4B075F409D}"/>
              </a:ext>
            </a:extLst>
          </p:cNvPr>
          <p:cNvSpPr txBox="1"/>
          <p:nvPr/>
        </p:nvSpPr>
        <p:spPr>
          <a:xfrm>
            <a:off x="7510409" y="2342507"/>
            <a:ext cx="3883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of mean number of bookings is roughly linear</a:t>
            </a:r>
          </a:p>
        </p:txBody>
      </p:sp>
    </p:spTree>
    <p:extLst>
      <p:ext uri="{BB962C8B-B14F-4D97-AF65-F5344CB8AC3E}">
        <p14:creationId xmlns:p14="http://schemas.microsoft.com/office/powerpoint/2010/main" val="19252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49DD671C-19A1-6304-3111-914D775D6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97" y="0"/>
            <a:ext cx="5143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D318E8-B0FE-B8F8-1848-F3687B58BDEE}"/>
              </a:ext>
            </a:extLst>
          </p:cNvPr>
          <p:cNvSpPr txBox="1"/>
          <p:nvPr/>
        </p:nvSpPr>
        <p:spPr>
          <a:xfrm>
            <a:off x="7222733" y="2413337"/>
            <a:ext cx="3092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bins for the off-peak season</a:t>
            </a:r>
          </a:p>
        </p:txBody>
      </p:sp>
    </p:spTree>
    <p:extLst>
      <p:ext uri="{BB962C8B-B14F-4D97-AF65-F5344CB8AC3E}">
        <p14:creationId xmlns:p14="http://schemas.microsoft.com/office/powerpoint/2010/main" val="261641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xmlns="" id="{CAB81C3C-9CE1-4DE9-25C9-7B4060C3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54285"/>
            <a:ext cx="10972822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FEABAF-9559-A0E6-1808-38402F5E2D65}"/>
              </a:ext>
            </a:extLst>
          </p:cNvPr>
          <p:cNvSpPr txBox="1"/>
          <p:nvPr/>
        </p:nvSpPr>
        <p:spPr>
          <a:xfrm>
            <a:off x="2630185" y="5941330"/>
            <a:ext cx="759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bin histogram compared to theoretical Poisson frequencies</a:t>
            </a:r>
          </a:p>
        </p:txBody>
      </p:sp>
    </p:spTree>
    <p:extLst>
      <p:ext uri="{BB962C8B-B14F-4D97-AF65-F5344CB8AC3E}">
        <p14:creationId xmlns:p14="http://schemas.microsoft.com/office/powerpoint/2010/main" val="423959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18DD1-DE20-A328-E0B0-65C6DD6C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BC7E9-5B61-4609-80C1-EA36F0E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optimal power function</a:t>
            </a:r>
          </a:p>
          <a:p>
            <a:r>
              <a:rPr lang="en-US" dirty="0"/>
              <a:t>Compare cross-validated errors from models</a:t>
            </a:r>
          </a:p>
          <a:p>
            <a:r>
              <a:rPr lang="en-US" dirty="0"/>
              <a:t>Estimate errors on test set</a:t>
            </a:r>
          </a:p>
        </p:txBody>
      </p:sp>
    </p:spTree>
    <p:extLst>
      <p:ext uri="{BB962C8B-B14F-4D97-AF65-F5344CB8AC3E}">
        <p14:creationId xmlns:p14="http://schemas.microsoft.com/office/powerpoint/2010/main" val="107485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249</Words>
  <Application>Microsoft Macintosh PowerPoint</Application>
  <PresentationFormat>Custom</PresentationFormat>
  <Paragraphs>32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Comparing Models for Number of Bookings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Koroglu Altok, Cigdem (NIH/NIDDK) [E]</dc:creator>
  <cp:lastModifiedBy>Serdar Altok</cp:lastModifiedBy>
  <cp:revision>18</cp:revision>
  <dcterms:created xsi:type="dcterms:W3CDTF">2024-04-30T14:27:54Z</dcterms:created>
  <dcterms:modified xsi:type="dcterms:W3CDTF">2024-07-20T03:23:18Z</dcterms:modified>
</cp:coreProperties>
</file>