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Check for similarity</a:t>
            </a:r>
            <a:br>
              <a:rPr lang="en-US" dirty="0" smtClean="0"/>
            </a:br>
            <a:r>
              <a:rPr lang="en-US" dirty="0" smtClean="0"/>
              <a:t>of several 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</a:t>
            </a:r>
          </a:p>
          <a:p>
            <a:r>
              <a:rPr lang="en-US" dirty="0" err="1" smtClean="0"/>
              <a:t>Serdar</a:t>
            </a:r>
            <a:r>
              <a:rPr lang="en-US" dirty="0" smtClean="0"/>
              <a:t> MAMIYEV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Findings were decided to be precise and close to the reality as New York and Toronto are cities composed of 100% of immigrants and have history of few centuries only, their inhabitants would have similar interests.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 smtClean="0"/>
              <a:t>is affirmed by the Cosine similarity result which is 0.960.96.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 smtClean="0"/>
              <a:t>Cosine similarities between London </a:t>
            </a:r>
            <a:r>
              <a:rPr lang="en-US" dirty="0" smtClean="0"/>
              <a:t>and </a:t>
            </a:r>
            <a:r>
              <a:rPr lang="en-US" dirty="0" smtClean="0"/>
              <a:t>New York </a:t>
            </a:r>
            <a:r>
              <a:rPr lang="en-US" dirty="0" smtClean="0"/>
              <a:t>are</a:t>
            </a:r>
            <a:r>
              <a:rPr lang="en-US" dirty="0" smtClean="0"/>
              <a:t> </a:t>
            </a:r>
            <a:r>
              <a:rPr lang="en-US" dirty="0" smtClean="0"/>
              <a:t>0.470.47</a:t>
            </a:r>
          </a:p>
          <a:p>
            <a:r>
              <a:rPr lang="en-US" dirty="0" smtClean="0"/>
              <a:t>According to the findings, if anyone wants to move from New York </a:t>
            </a:r>
            <a:r>
              <a:rPr lang="en-US" dirty="0" smtClean="0"/>
              <a:t>to </a:t>
            </a:r>
            <a:r>
              <a:rPr lang="en-US" dirty="0" smtClean="0"/>
              <a:t>London </a:t>
            </a:r>
            <a:r>
              <a:rPr lang="en-US" dirty="0" smtClean="0"/>
              <a:t>or</a:t>
            </a:r>
            <a:r>
              <a:rPr lang="en-US" dirty="0" smtClean="0"/>
              <a:t> Toronto</a:t>
            </a:r>
            <a:r>
              <a:rPr lang="en-US" dirty="0" smtClean="0"/>
              <a:t>, </a:t>
            </a:r>
            <a:r>
              <a:rPr lang="en-US" dirty="0" smtClean="0"/>
              <a:t>he or she must opt for Toronto</a:t>
            </a:r>
            <a:r>
              <a:rPr lang="en-US" dirty="0" smtClean="0"/>
              <a:t> </a:t>
            </a:r>
            <a:r>
              <a:rPr lang="en-US" dirty="0" smtClean="0"/>
              <a:t>as it is very much alike to his or her city with respect to its famous places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yjemal\Desktop\serdar kurs\report\Security-Systems-Installation-Servic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876800"/>
            <a:ext cx="2156141" cy="1676400"/>
          </a:xfrm>
          <a:prstGeom prst="rect">
            <a:avLst/>
          </a:prstGeom>
          <a:noFill/>
        </p:spPr>
      </p:pic>
      <p:pic>
        <p:nvPicPr>
          <p:cNvPr id="2050" name="Picture 2" descr="C:\Users\Ayjemal\Desktop\serdar kurs\report\973px-London-boroughs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1" y="4833257"/>
            <a:ext cx="2275582" cy="1796142"/>
          </a:xfrm>
          <a:prstGeom prst="rect">
            <a:avLst/>
          </a:prstGeom>
          <a:noFill/>
        </p:spPr>
      </p:pic>
      <p:pic>
        <p:nvPicPr>
          <p:cNvPr id="2051" name="Picture 3" descr="C:\Users\Ayjemal\Desktop\serdar kurs\report\800px-5_Boroughs_Labels_New_York_City_Map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458" y="4816928"/>
            <a:ext cx="1756026" cy="17362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33800" y="4343400"/>
            <a:ext cx="82943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LONDON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371201"/>
            <a:ext cx="947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YORK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4419600"/>
            <a:ext cx="947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TORONTO</a:t>
            </a:r>
            <a:endParaRPr lang="en-US" sz="1200" b="1" dirty="0"/>
          </a:p>
        </p:txBody>
      </p:sp>
      <p:pic>
        <p:nvPicPr>
          <p:cNvPr id="15" name="Picture 2" descr="C:\Users\Ayjemal\Desktop\serdar kurs\report\businessman-thinking-vector-16814609.jpg"/>
          <p:cNvPicPr>
            <a:picLocks noChangeAspect="1" noChangeArrowheads="1"/>
          </p:cNvPicPr>
          <p:nvPr/>
        </p:nvPicPr>
        <p:blipFill>
          <a:blip r:embed="rId5" cstate="print">
            <a:lum bright="20000" contrast="40000"/>
          </a:blip>
          <a:srcRect r="37563" b="12054"/>
          <a:stretch>
            <a:fillRect/>
          </a:stretch>
        </p:blipFill>
        <p:spPr bwMode="auto">
          <a:xfrm>
            <a:off x="275530" y="1907008"/>
            <a:ext cx="1553270" cy="1902991"/>
          </a:xfrm>
          <a:prstGeom prst="rect">
            <a:avLst/>
          </a:prstGeom>
          <a:noFill/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6477000" cy="2819400"/>
          </a:xfrm>
        </p:spPr>
        <p:txBody>
          <a:bodyPr>
            <a:noAutofit/>
          </a:bodyPr>
          <a:lstStyle/>
          <a:p>
            <a:pPr algn="just"/>
            <a:r>
              <a:rPr lang="en-US" sz="2400" i="1" dirty="0" smtClean="0"/>
              <a:t>Imagine, you work in </a:t>
            </a:r>
            <a:r>
              <a:rPr lang="en-US" sz="2400" i="1" dirty="0" smtClean="0"/>
              <a:t>New York </a:t>
            </a:r>
            <a:r>
              <a:rPr lang="en-US" sz="2400" i="1" dirty="0" smtClean="0"/>
              <a:t>and have been proposed a position in a company that has branches in </a:t>
            </a:r>
            <a:r>
              <a:rPr lang="en-US" sz="2400" i="1" dirty="0" smtClean="0"/>
              <a:t>Toronto and London</a:t>
            </a:r>
          </a:p>
          <a:p>
            <a:pPr algn="just"/>
            <a:r>
              <a:rPr lang="en-US" sz="2400" i="1" dirty="0" smtClean="0"/>
              <a:t>Moreover, you were given a chance to choose among </a:t>
            </a:r>
            <a:r>
              <a:rPr lang="en-US" sz="2400" i="1" dirty="0" smtClean="0"/>
              <a:t>them</a:t>
            </a:r>
          </a:p>
          <a:p>
            <a:pPr algn="just"/>
            <a:r>
              <a:rPr lang="en-US" sz="2400" i="1" dirty="0" smtClean="0"/>
              <a:t>Definitely, you'd choose the most similar one to </a:t>
            </a:r>
            <a:r>
              <a:rPr lang="en-US" sz="2400" i="1" dirty="0" smtClean="0"/>
              <a:t>New York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I will retrieve data about all the three cities</a:t>
            </a:r>
            <a:endParaRPr lang="en-US" dirty="0"/>
          </a:p>
        </p:txBody>
      </p:sp>
      <p:pic>
        <p:nvPicPr>
          <p:cNvPr id="1027" name="Picture 3" descr="C:\Users\Ayjemal\Desktop\serdar kurs\report\ny_d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1"/>
            <a:ext cx="2735385" cy="1357226"/>
          </a:xfrm>
          <a:prstGeom prst="rect">
            <a:avLst/>
          </a:prstGeom>
          <a:noFill/>
        </p:spPr>
      </p:pic>
      <p:pic>
        <p:nvPicPr>
          <p:cNvPr id="1028" name="Picture 4" descr="C:\Users\Ayjemal\Desktop\serdar kurs\report\tr_d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657600"/>
            <a:ext cx="2590800" cy="1367692"/>
          </a:xfrm>
          <a:prstGeom prst="rect">
            <a:avLst/>
          </a:prstGeom>
          <a:noFill/>
        </p:spPr>
      </p:pic>
      <p:pic>
        <p:nvPicPr>
          <p:cNvPr id="1029" name="Picture 5" descr="C:\Users\Ayjemal\Desktop\serdar kurs\report\ld_d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181600"/>
            <a:ext cx="2590800" cy="1295400"/>
          </a:xfrm>
          <a:prstGeom prst="rect">
            <a:avLst/>
          </a:prstGeom>
          <a:noFill/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3733800" y="2286000"/>
            <a:ext cx="4876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join it to make a single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dataframe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 data will consist of the city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name, boroughs, neighborhoods and coordinates of the neighborhoods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Also, I will use the Foursquare API to explore neighborhoods in the cities. I will use the </a:t>
            </a:r>
            <a:r>
              <a:rPr lang="en-US" sz="2400" b="1" dirty="0" smtClean="0"/>
              <a:t>explore</a:t>
            </a:r>
            <a:r>
              <a:rPr lang="en-US" sz="2400" dirty="0" smtClean="0"/>
              <a:t> function to get the most common venue categories in each neighborhood, and then use this feature to group the neighborhoods into clusters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2209800"/>
            <a:ext cx="4343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each element of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 we get the data needed for our work: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venues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aseline="0" dirty="0" smtClean="0"/>
              <a:t>Categories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 descr="C:\Users\Ayjemal\Desktop\serdar kurs\report\js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3962400" cy="1812925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495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we are ready to join it to our neighborhoods data and sent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 for clustering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methodology section we use a machine learning technique called </a:t>
            </a:r>
            <a:r>
              <a:rPr lang="en-US" b="1" i="1" dirty="0" smtClean="0"/>
              <a:t>k-means clustering</a:t>
            </a:r>
          </a:p>
          <a:p>
            <a:r>
              <a:rPr lang="en-US" dirty="0" smtClean="0"/>
              <a:t>Using k-means clustering we get a list of clusters as a result and join it to the neighborhood data</a:t>
            </a:r>
            <a:endParaRPr lang="en-US" dirty="0"/>
          </a:p>
        </p:txBody>
      </p:sp>
      <p:pic>
        <p:nvPicPr>
          <p:cNvPr id="4098" name="Picture 2" descr="C:\Users\Ayjemal\Desktop\serdar kurs\report\cluster 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962400"/>
            <a:ext cx="7740651" cy="238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153400" cy="144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We will use Folium library to visualize the clusters of neighborhoods  illustrated on the city maps</a:t>
            </a:r>
            <a:endParaRPr lang="en-US" dirty="0"/>
          </a:p>
        </p:txBody>
      </p:sp>
      <p:pic>
        <p:nvPicPr>
          <p:cNvPr id="5124" name="Picture 4" descr="C:\Users\Ayjemal\Desktop\serdar kurs\report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62199"/>
            <a:ext cx="3276600" cy="2941493"/>
          </a:xfrm>
          <a:prstGeom prst="rect">
            <a:avLst/>
          </a:prstGeom>
          <a:noFill/>
        </p:spPr>
      </p:pic>
      <p:pic>
        <p:nvPicPr>
          <p:cNvPr id="5122" name="Picture 2" descr="C:\Users\Ayjemal\Desktop\serdar kurs\report\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389" y="4114800"/>
            <a:ext cx="3194775" cy="2590800"/>
          </a:xfrm>
          <a:prstGeom prst="rect">
            <a:avLst/>
          </a:prstGeom>
          <a:noFill/>
        </p:spPr>
      </p:pic>
      <p:pic>
        <p:nvPicPr>
          <p:cNvPr id="5123" name="Picture 3" descr="C:\Users\Ayjemal\Desktop\serdar kurs\report\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21362" y="1981200"/>
            <a:ext cx="3322638" cy="25178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838200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As we can see, New York city is mostly composed of cluster 2 (in blue)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	</a:t>
            </a:r>
            <a:r>
              <a:rPr lang="en-US" sz="3200" dirty="0" smtClean="0"/>
              <a:t>Although, we have plenty of cluster 2 in both London and Toronto, in Toronto cluster 2 seems to comprise major portion of neighborhoods in the city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6146" name="Picture 2" descr="C:\Users\Ayjemal\Desktop\serdar kurs\report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111375"/>
            <a:ext cx="3582573" cy="1165225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Let’s look at the distribution of all the clusters in the cities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429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Indeed, 287 neighborhoods out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305 in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York fall into cluster 2. Let’s get the percentages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7" name="Picture 3" descr="C:\Users\Ayjemal\Desktop\serdar kurs\report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797450"/>
            <a:ext cx="3733800" cy="1222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2999"/>
          </a:xfrm>
        </p:spPr>
        <p:txBody>
          <a:bodyPr/>
          <a:lstStyle/>
          <a:p>
            <a:r>
              <a:rPr lang="en-US" dirty="0" smtClean="0"/>
              <a:t>Using the Cosine similarity test we find out the closeness of the cities to each other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7171" name="Picture 3" descr="C:\Users\Ayjemal\Desktop\serdar kurs\report\cosine-similar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38400"/>
            <a:ext cx="4648200" cy="1208532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3733801"/>
            <a:ext cx="8229600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formula of cosine similarity divides the scalar product of to vectors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the product of the magnitudes of the vectors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953001"/>
            <a:ext cx="8229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Here, components of the vectors are the clusters of each city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Values range between </a:t>
            </a:r>
            <a:r>
              <a:rPr lang="en-US" sz="3200" dirty="0" smtClean="0"/>
              <a:t>0 and </a:t>
            </a:r>
            <a:r>
              <a:rPr lang="en-US" sz="3200" dirty="0" smtClean="0"/>
              <a:t>1, where </a:t>
            </a:r>
            <a:r>
              <a:rPr lang="en-US" sz="3200" dirty="0" smtClean="0"/>
              <a:t>0 is </a:t>
            </a:r>
            <a:r>
              <a:rPr lang="en-US" sz="3200" dirty="0" smtClean="0"/>
              <a:t>perfectly dissimilar and 1 is perfectly </a:t>
            </a:r>
            <a:r>
              <a:rPr lang="en-US" sz="3200" dirty="0" smtClean="0"/>
              <a:t>similar.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8" grpId="0" build="p"/>
      <p:bldP spid="8" grpId="1" build="p"/>
      <p:bldP spid="9" grpId="0" build="p"/>
      <p:bldP spid="9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523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a result of the Cosine similarity test we can see how cities’ </a:t>
            </a:r>
            <a:r>
              <a:rPr lang="en-US" dirty="0" err="1" smtClean="0"/>
              <a:t>stuctures</a:t>
            </a:r>
            <a:r>
              <a:rPr lang="en-US" dirty="0" smtClean="0"/>
              <a:t> are close to each other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2" descr="C:\Users\Ayjemal\Desktop\serdar kurs\report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09800"/>
            <a:ext cx="3357408" cy="25908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8229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that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York was all blue, and blues were in Toronto than in London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368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Check for similarity of several cities</vt:lpstr>
      <vt:lpstr>Introduction</vt:lpstr>
      <vt:lpstr>Data</vt:lpstr>
      <vt:lpstr>Slide 4</vt:lpstr>
      <vt:lpstr>Methodology</vt:lpstr>
      <vt:lpstr>Results</vt:lpstr>
      <vt:lpstr>Results</vt:lpstr>
      <vt:lpstr>Results</vt:lpstr>
      <vt:lpstr>Slide 9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for similarity of several cities</dc:title>
  <dc:creator>Ayjemal Yagshymyradova</dc:creator>
  <cp:lastModifiedBy>MRT</cp:lastModifiedBy>
  <cp:revision>24</cp:revision>
  <dcterms:created xsi:type="dcterms:W3CDTF">2006-08-16T00:00:00Z</dcterms:created>
  <dcterms:modified xsi:type="dcterms:W3CDTF">2019-01-24T13:04:08Z</dcterms:modified>
</cp:coreProperties>
</file>