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handoutMasterIdLst>
    <p:handoutMasterId r:id="rId11"/>
  </p:handoutMasterIdLst>
  <p:sldIdLst>
    <p:sldId id="298" r:id="rId5"/>
    <p:sldId id="301" r:id="rId6"/>
    <p:sldId id="300" r:id="rId7"/>
    <p:sldId id="302" r:id="rId8"/>
    <p:sldId id="303" r:id="rId9"/>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p:scale>
          <a:sx n="100" d="100"/>
          <a:sy n="100" d="100"/>
        </p:scale>
        <p:origin x="936" y="396"/>
      </p:cViewPr>
      <p:guideLst/>
    </p:cSldViewPr>
  </p:slideViewPr>
  <p:notesTextViewPr>
    <p:cViewPr>
      <p:scale>
        <a:sx n="1" d="1"/>
        <a:sy n="1" d="1"/>
      </p:scale>
      <p:origin x="0" y="0"/>
    </p:cViewPr>
  </p:notesTextViewPr>
  <p:notesViewPr>
    <p:cSldViewPr snapToGrid="0">
      <p:cViewPr varScale="1">
        <p:scale>
          <a:sx n="88" d="100"/>
          <a:sy n="88" d="100"/>
        </p:scale>
        <p:origin x="293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3E22D0-69DB-4AD2-BFDB-B6B0697DB30B}" type="datetimeFigureOut">
              <a:rPr lang="de-DE" smtClean="0"/>
              <a:t>18.11.2022</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62C47E-A6F7-498A-BC00-873284D75D54}" type="slidenum">
              <a:rPr lang="de-DE" smtClean="0"/>
              <a:t>‹Nr.›</a:t>
            </a:fld>
            <a:endParaRPr lang="de-DE" dirty="0"/>
          </a:p>
        </p:txBody>
      </p:sp>
    </p:spTree>
    <p:extLst>
      <p:ext uri="{BB962C8B-B14F-4D97-AF65-F5344CB8AC3E}">
        <p14:creationId xmlns:p14="http://schemas.microsoft.com/office/powerpoint/2010/main" val="3166854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0A2B6-884F-47F1-97D4-56FF4241B1BC}" type="datetimeFigureOut">
              <a:rPr lang="de-DE" smtClean="0"/>
              <a:t>18.11.2022</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F654A-7554-4E4B-9F02-6F44B6EE5359}" type="slidenum">
              <a:rPr lang="de-DE" smtClean="0"/>
              <a:t>‹Nr.›</a:t>
            </a:fld>
            <a:endParaRPr lang="de-DE" dirty="0"/>
          </a:p>
        </p:txBody>
      </p:sp>
    </p:spTree>
    <p:extLst>
      <p:ext uri="{BB962C8B-B14F-4D97-AF65-F5344CB8AC3E}">
        <p14:creationId xmlns:p14="http://schemas.microsoft.com/office/powerpoint/2010/main" val="87348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DFF654A-7554-4E4B-9F02-6F44B6EE5359}" type="slidenum">
              <a:rPr lang="de-DE" smtClean="0"/>
              <a:t>1</a:t>
            </a:fld>
            <a:endParaRPr lang="de-DE" dirty="0"/>
          </a:p>
        </p:txBody>
      </p:sp>
    </p:spTree>
    <p:extLst>
      <p:ext uri="{BB962C8B-B14F-4D97-AF65-F5344CB8AC3E}">
        <p14:creationId xmlns:p14="http://schemas.microsoft.com/office/powerpoint/2010/main" val="3234025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DFF654A-7554-4E4B-9F02-6F44B6EE5359}" type="slidenum">
              <a:rPr lang="de-DE" smtClean="0"/>
              <a:t>3</a:t>
            </a:fld>
            <a:endParaRPr lang="de-DE" dirty="0"/>
          </a:p>
        </p:txBody>
      </p:sp>
    </p:spTree>
    <p:extLst>
      <p:ext uri="{BB962C8B-B14F-4D97-AF65-F5344CB8AC3E}">
        <p14:creationId xmlns:p14="http://schemas.microsoft.com/office/powerpoint/2010/main" val="384183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noProof="0"/>
              <a:t>Master-Untertitelformat bearbeiten</a:t>
            </a:r>
            <a:endParaRPr lang="de-DE" noProof="0"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6A53FAFE-A8FF-49BF-8B95-C1A5C14FF84D}" type="datetime1">
              <a:rPr lang="de-DE" noProof="0" smtClean="0"/>
              <a:t>18.11.2022</a:t>
            </a:fld>
            <a:endParaRPr lang="de-DE" noProof="0"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de-DE" noProof="0"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p:nvPr>
        </p:nvSpPr>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5DA952A-262B-4C09-82C5-587247F1B81B}" type="datetime1">
              <a:rPr lang="de-DE" noProof="0" smtClean="0"/>
              <a:t>18.11.2022</a:t>
            </a:fld>
            <a:endParaRPr lang="de-DE" noProof="0"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de-DE" noProof="0"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noProof="0"/>
              <a:t>Mastertitelformat bearbeiten</a:t>
            </a:r>
            <a:endParaRPr lang="de-DE" noProof="0"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noProof="0"/>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F005D64-4B99-448C-A713-09FA5439052A}" type="datetime1">
              <a:rPr lang="de-DE" noProof="0" smtClean="0"/>
              <a:t>18.11.2022</a:t>
            </a:fld>
            <a:endParaRPr lang="de-DE" noProof="0"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de-DE" noProof="0"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noProof="0"/>
              <a:t>Mastertitelformat bearbeiten</a:t>
            </a:r>
            <a:endParaRPr lang="de-DE" noProof="0"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229FE05-7231-43BE-B847-3AFA4A19CBAA}" type="datetime1">
              <a:rPr lang="de-DE" noProof="0" smtClean="0"/>
              <a:t>18.11.2022</a:t>
            </a:fld>
            <a:endParaRPr lang="de-DE" noProof="0"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de-DE" noProof="0"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noProof="0"/>
              <a:t>Mastertitelformat bearbeiten</a:t>
            </a:r>
            <a:endParaRPr lang="de-DE" noProof="0"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B53D26F-6680-425F-97AB-0E8697BD65E2}" type="datetime1">
              <a:rPr lang="de-DE" noProof="0" smtClean="0"/>
              <a:t>18.11.2022</a:t>
            </a:fld>
            <a:endParaRPr lang="de-DE" noProof="0"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de-DE" noProof="0"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5DA3ECD2-F655-4F1D-98E0-52599BF52BCA}" type="datetime1">
              <a:rPr lang="de-DE" noProof="0" smtClean="0"/>
              <a:t>18.11.2022</a:t>
            </a:fld>
            <a:endParaRPr lang="de-DE" noProof="0"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de-DE" noProof="0"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48DB74F-2903-429A-9E94-EB396A414E9D}" type="datetime1">
              <a:rPr lang="de-DE" noProof="0" smtClean="0"/>
              <a:t>18.11.2022</a:t>
            </a:fld>
            <a:endParaRPr lang="de-DE" noProof="0"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de-DE" noProof="0"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de-DE" noProof="0"/>
              <a:t>Mastertitelformat bearbeiten</a:t>
            </a:r>
            <a:endParaRPr lang="de-DE" noProof="0" dirty="0"/>
          </a:p>
        </p:txBody>
      </p:sp>
      <p:sp>
        <p:nvSpPr>
          <p:cNvPr id="3" name="Inhaltsplatzhalter 2"/>
          <p:cNvSpPr>
            <a:spLocks noGrp="1"/>
          </p:cNvSpPr>
          <p:nvPr>
            <p:ph idx="1"/>
          </p:nvPr>
        </p:nvSpPr>
        <p:spPr>
          <a:xfrm>
            <a:off x="5458984" y="812799"/>
            <a:ext cx="5928344" cy="5294757"/>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CFA574F0-4503-424B-A28D-924B84ECEA2A}" type="datetime1">
              <a:rPr lang="de-DE" noProof="0" smtClean="0"/>
              <a:t>18.11.2022</a:t>
            </a:fld>
            <a:endParaRPr lang="de-DE" noProof="0"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de-DE" noProof="0"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de-DE" noProof="0" smtClean="0"/>
              <a:pPr/>
              <a:t>‹Nr.›</a:t>
            </a:fld>
            <a:endParaRPr lang="de-DE"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endParaRPr lang="de-DE" noProof="0"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noProof="0"/>
              <a:t>Mastertitelformat bearbeiten</a:t>
            </a:r>
            <a:endParaRPr lang="de-DE" noProof="0"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lvl1pPr>
              <a:defRPr/>
            </a:lvl1pPr>
          </a:lstStyle>
          <a:p>
            <a:pPr rtl="0"/>
            <a:fld id="{93B6CE1F-19FD-43AD-A3FC-53284371392B}" type="datetime1">
              <a:rPr lang="de-DE" noProof="0" smtClean="0"/>
              <a:t>18.11.2022</a:t>
            </a:fld>
            <a:endParaRPr lang="de-DE" noProof="0"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5F6FD458-B8F2-4748-BB72-410F5C7102C5}" type="datetime1">
              <a:rPr lang="de-DE" noProof="0" smtClean="0"/>
              <a:t>18.11.2022</a:t>
            </a:fld>
            <a:endParaRPr lang="de-DE" noProof="0"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de-DE" noProof="0"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de-DE" noProof="0" smtClean="0"/>
              <a:t>‹Nr.›</a:t>
            </a:fld>
            <a:endParaRPr lang="de-DE" noProof="0"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hteck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Bild 3" descr="Nahaufnahme eines Blatts Papier mit einem Bleistift darauf">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hteck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pPr algn="ctr"/>
            <a:r>
              <a:rPr lang="de-DE" sz="4400" dirty="0">
                <a:solidFill>
                  <a:schemeClr val="tx1"/>
                </a:solidFill>
                <a:effectLst>
                  <a:outerShdw blurRad="38100" dist="38100" dir="2700000" algn="tl">
                    <a:srgbClr val="000000">
                      <a:alpha val="43137"/>
                    </a:srgbClr>
                  </a:outerShdw>
                </a:effectLst>
              </a:rPr>
              <a:t>GO-PROJEKT</a:t>
            </a:r>
          </a:p>
        </p:txBody>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de-DE" sz="1600" dirty="0">
                <a:effectLst>
                  <a:outerShdw blurRad="38100" dist="38100" dir="2700000" algn="tl">
                    <a:srgbClr val="000000">
                      <a:alpha val="43137"/>
                    </a:srgbClr>
                  </a:outerShdw>
                </a:effectLst>
              </a:rPr>
              <a:t>Serdar Sadikoglu</a:t>
            </a:r>
          </a:p>
        </p:txBody>
      </p:sp>
      <p:cxnSp>
        <p:nvCxnSpPr>
          <p:cNvPr id="37" name="Gerader Verbinde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B2B443-9DCD-B85F-275F-41E2C9F30D49}"/>
              </a:ext>
            </a:extLst>
          </p:cNvPr>
          <p:cNvSpPr>
            <a:spLocks noGrp="1"/>
          </p:cNvSpPr>
          <p:nvPr>
            <p:ph type="title"/>
          </p:nvPr>
        </p:nvSpPr>
        <p:spPr>
          <a:xfrm>
            <a:off x="1097280" y="914400"/>
            <a:ext cx="10058400" cy="768096"/>
          </a:xfrm>
        </p:spPr>
        <p:txBody>
          <a:bodyPr>
            <a:noAutofit/>
          </a:bodyPr>
          <a:lstStyle/>
          <a:p>
            <a:pPr algn="ctr"/>
            <a:r>
              <a:rPr lang="de-DE" sz="4400" b="1" u="sng" dirty="0">
                <a:solidFill>
                  <a:srgbClr val="FF0000"/>
                </a:solidFill>
              </a:rPr>
              <a:t>Entwicklung eines Prototyps einer Shell</a:t>
            </a:r>
          </a:p>
        </p:txBody>
      </p:sp>
      <p:pic>
        <p:nvPicPr>
          <p:cNvPr id="5" name="Inhaltsplatzhalter 4" descr="Ziel der Aufgabe">
            <a:extLst>
              <a:ext uri="{FF2B5EF4-FFF2-40B4-BE49-F238E27FC236}">
                <a16:creationId xmlns:a16="http://schemas.microsoft.com/office/drawing/2014/main" id="{4189A06F-D552-D603-4541-37E03A7287FF}"/>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365761" y="1901952"/>
            <a:ext cx="10789919" cy="4398264"/>
          </a:xfrm>
        </p:spPr>
      </p:pic>
    </p:spTree>
    <p:extLst>
      <p:ext uri="{BB962C8B-B14F-4D97-AF65-F5344CB8AC3E}">
        <p14:creationId xmlns:p14="http://schemas.microsoft.com/office/powerpoint/2010/main" val="169133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664373"/>
          </a:xfrm>
        </p:spPr>
        <p:txBody>
          <a:bodyPr vert="horz" lIns="91440" tIns="45720" rIns="91440" bIns="45720" rtlCol="0" anchor="ctr">
            <a:normAutofit/>
          </a:bodyPr>
          <a:lstStyle/>
          <a:p>
            <a:pPr algn="ctr"/>
            <a:r>
              <a:rPr lang="de-DE" sz="4000" b="1" u="sng" dirty="0">
                <a:solidFill>
                  <a:srgbClr val="FF0000"/>
                </a:solidFill>
              </a:rPr>
              <a:t>Zeitteilung von Arbeitsauftrag </a:t>
            </a:r>
          </a:p>
        </p:txBody>
      </p:sp>
      <p:graphicFrame>
        <p:nvGraphicFramePr>
          <p:cNvPr id="4" name="Tabel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369829173"/>
              </p:ext>
            </p:extLst>
          </p:nvPr>
        </p:nvGraphicFramePr>
        <p:xfrm>
          <a:off x="1156003" y="1235657"/>
          <a:ext cx="9532940" cy="4850848"/>
        </p:xfrm>
        <a:graphic>
          <a:graphicData uri="http://schemas.openxmlformats.org/drawingml/2006/table">
            <a:tbl>
              <a:tblPr firstRow="1" bandRow="1">
                <a:noFill/>
                <a:tableStyleId>{3B4B98B0-60AC-42C2-AFA5-B58CD77FA1E5}</a:tableStyleId>
              </a:tblPr>
              <a:tblGrid>
                <a:gridCol w="1906588">
                  <a:extLst>
                    <a:ext uri="{9D8B030D-6E8A-4147-A177-3AD203B41FA5}">
                      <a16:colId xmlns:a16="http://schemas.microsoft.com/office/drawing/2014/main" val="2981917977"/>
                    </a:ext>
                  </a:extLst>
                </a:gridCol>
                <a:gridCol w="1906588">
                  <a:extLst>
                    <a:ext uri="{9D8B030D-6E8A-4147-A177-3AD203B41FA5}">
                      <a16:colId xmlns:a16="http://schemas.microsoft.com/office/drawing/2014/main" val="945233394"/>
                    </a:ext>
                  </a:extLst>
                </a:gridCol>
                <a:gridCol w="1906588">
                  <a:extLst>
                    <a:ext uri="{9D8B030D-6E8A-4147-A177-3AD203B41FA5}">
                      <a16:colId xmlns:a16="http://schemas.microsoft.com/office/drawing/2014/main" val="2572263168"/>
                    </a:ext>
                  </a:extLst>
                </a:gridCol>
                <a:gridCol w="1906588">
                  <a:extLst>
                    <a:ext uri="{9D8B030D-6E8A-4147-A177-3AD203B41FA5}">
                      <a16:colId xmlns:a16="http://schemas.microsoft.com/office/drawing/2014/main" val="1765783061"/>
                    </a:ext>
                  </a:extLst>
                </a:gridCol>
                <a:gridCol w="1906588">
                  <a:extLst>
                    <a:ext uri="{9D8B030D-6E8A-4147-A177-3AD203B41FA5}">
                      <a16:colId xmlns:a16="http://schemas.microsoft.com/office/drawing/2014/main" val="836409595"/>
                    </a:ext>
                  </a:extLst>
                </a:gridCol>
              </a:tblGrid>
              <a:tr h="1243113">
                <a:tc>
                  <a:txBody>
                    <a:bodyPr/>
                    <a:lstStyle/>
                    <a:p>
                      <a:pPr algn="ctr" rtl="0"/>
                      <a:r>
                        <a:rPr lang="de-DE" sz="1050" b="0" cap="all" spc="150" noProof="0" dirty="0">
                          <a:solidFill>
                            <a:schemeClr val="lt1"/>
                          </a:solidFill>
                        </a:rPr>
                        <a:t>Wechseln von Verzeichnissen (cd)</a:t>
                      </a:r>
                    </a:p>
                    <a:p>
                      <a:pPr algn="ctr" rtl="0"/>
                      <a:endParaRPr lang="de-DE" sz="1050" b="0" cap="all" spc="150" noProof="0" dirty="0">
                        <a:solidFill>
                          <a:schemeClr val="lt1"/>
                        </a:solidFill>
                      </a:endParaRPr>
                    </a:p>
                  </a:txBody>
                  <a:tcPr marL="151061" marR="151061" marT="151061" marB="151061" anchor="ctr">
                    <a:lnL w="12700" cmpd="sng">
                      <a:noFill/>
                    </a:lnL>
                    <a:lnR w="12700" cmpd="sng">
                      <a:noFill/>
                    </a:lnR>
                    <a:lnT w="12700" cmpd="sng">
                      <a:noFill/>
                    </a:lnT>
                    <a:lnB w="38100" cmpd="sng">
                      <a:noFill/>
                    </a:lnB>
                    <a:solidFill>
                      <a:schemeClr val="accent1"/>
                    </a:solidFill>
                  </a:tcPr>
                </a:tc>
                <a:tc>
                  <a:txBody>
                    <a:bodyPr/>
                    <a:lstStyle/>
                    <a:p>
                      <a:pPr algn="ctr" rtl="0"/>
                      <a:r>
                        <a:rPr lang="de-DE" sz="1050" b="0" cap="all" spc="150" noProof="0" dirty="0">
                          <a:solidFill>
                            <a:schemeClr val="lt1"/>
                          </a:solidFill>
                        </a:rPr>
                        <a:t>Erstellen von Verzeichnissen (</a:t>
                      </a:r>
                      <a:r>
                        <a:rPr lang="de-DE" sz="1050" b="0" cap="all" spc="150" noProof="0" dirty="0" err="1">
                          <a:solidFill>
                            <a:schemeClr val="lt1"/>
                          </a:solidFill>
                        </a:rPr>
                        <a:t>mkdir</a:t>
                      </a:r>
                      <a:r>
                        <a:rPr lang="de-DE" sz="1050" b="0" cap="all" spc="150" noProof="0" dirty="0">
                          <a:solidFill>
                            <a:schemeClr val="lt1"/>
                          </a:solidFill>
                        </a:rPr>
                        <a:t>)</a:t>
                      </a:r>
                    </a:p>
                    <a:p>
                      <a:pPr algn="ctr" rtl="0"/>
                      <a:endParaRPr lang="de-DE" sz="1050" b="0" cap="all" spc="150" noProof="0" dirty="0">
                        <a:solidFill>
                          <a:schemeClr val="lt1"/>
                        </a:solidFill>
                      </a:endParaRPr>
                    </a:p>
                  </a:txBody>
                  <a:tcPr marL="151061" marR="151061" marT="151061" marB="151061" anchor="ctr">
                    <a:lnL w="12700" cmpd="sng">
                      <a:noFill/>
                    </a:lnL>
                    <a:lnR w="12700" cmpd="sng">
                      <a:noFill/>
                    </a:lnR>
                    <a:lnT w="12700" cmpd="sng">
                      <a:noFill/>
                    </a:lnT>
                    <a:lnB w="38100" cmpd="sng">
                      <a:noFill/>
                    </a:lnB>
                    <a:solidFill>
                      <a:schemeClr val="accent1"/>
                    </a:solidFill>
                  </a:tcPr>
                </a:tc>
                <a:tc>
                  <a:txBody>
                    <a:bodyPr/>
                    <a:lstStyle/>
                    <a:p>
                      <a:pPr algn="ctr" rtl="0"/>
                      <a:r>
                        <a:rPr lang="de-DE" sz="1050" b="0" cap="all" spc="150" noProof="0" dirty="0">
                          <a:solidFill>
                            <a:schemeClr val="lt1"/>
                          </a:solidFill>
                        </a:rPr>
                        <a:t> Ausgabe des aktuellen Verzeichnisses (</a:t>
                      </a:r>
                      <a:r>
                        <a:rPr lang="de-DE" sz="1050" b="0" cap="all" spc="150" noProof="0" dirty="0" err="1">
                          <a:solidFill>
                            <a:schemeClr val="lt1"/>
                          </a:solidFill>
                        </a:rPr>
                        <a:t>ls</a:t>
                      </a:r>
                      <a:r>
                        <a:rPr lang="de-DE" sz="1050" b="0" cap="all" spc="150" noProof="0" dirty="0">
                          <a:solidFill>
                            <a:schemeClr val="lt1"/>
                          </a:solidFill>
                        </a:rPr>
                        <a:t>)</a:t>
                      </a:r>
                    </a:p>
                    <a:p>
                      <a:pPr algn="ctr" rtl="0"/>
                      <a:endParaRPr lang="de-DE" sz="1050" b="0" cap="all" spc="150" noProof="0" dirty="0">
                        <a:solidFill>
                          <a:schemeClr val="lt1"/>
                        </a:solidFill>
                      </a:endParaRPr>
                    </a:p>
                  </a:txBody>
                  <a:tcPr marL="151061" marR="151061" marT="151061" marB="151061" anchor="ctr">
                    <a:lnL w="12700" cmpd="sng">
                      <a:noFill/>
                    </a:lnL>
                    <a:lnR w="12700" cmpd="sng">
                      <a:noFill/>
                    </a:lnR>
                    <a:lnT w="12700" cmpd="sng">
                      <a:noFill/>
                    </a:lnT>
                    <a:lnB w="38100" cmpd="sng">
                      <a:noFill/>
                    </a:lnB>
                    <a:solidFill>
                      <a:schemeClr val="accent1"/>
                    </a:solidFill>
                  </a:tcPr>
                </a:tc>
                <a:tc>
                  <a:txBody>
                    <a:bodyPr/>
                    <a:lstStyle/>
                    <a:p>
                      <a:pPr algn="ctr" rtl="0"/>
                      <a:r>
                        <a:rPr lang="de-DE" sz="1050" b="0" cap="all" spc="150" noProof="0" dirty="0">
                          <a:solidFill>
                            <a:schemeClr val="lt1"/>
                          </a:solidFill>
                        </a:rPr>
                        <a:t> Ausgabe des aktuellen Verzeichnisses als Liste (</a:t>
                      </a:r>
                      <a:r>
                        <a:rPr lang="de-DE" sz="1050" b="0" cap="all" spc="150" noProof="0" dirty="0" err="1">
                          <a:solidFill>
                            <a:schemeClr val="lt1"/>
                          </a:solidFill>
                        </a:rPr>
                        <a:t>ls</a:t>
                      </a:r>
                      <a:r>
                        <a:rPr lang="de-DE" sz="1050" b="0" cap="all" spc="150" noProof="0" dirty="0">
                          <a:solidFill>
                            <a:schemeClr val="lt1"/>
                          </a:solidFill>
                        </a:rPr>
                        <a:t> -l)</a:t>
                      </a:r>
                    </a:p>
                  </a:txBody>
                  <a:tcPr marL="151061" marR="151061" marT="151061" marB="151061" anchor="ctr">
                    <a:lnL w="12700" cmpd="sng">
                      <a:noFill/>
                    </a:lnL>
                    <a:lnR w="12700" cmpd="sng">
                      <a:noFill/>
                    </a:lnR>
                    <a:lnT w="12700" cmpd="sng">
                      <a:noFill/>
                    </a:lnT>
                    <a:lnB w="38100" cmpd="sng">
                      <a:noFill/>
                    </a:lnB>
                    <a:solidFill>
                      <a:schemeClr val="accent1"/>
                    </a:solidFill>
                  </a:tcPr>
                </a:tc>
                <a:tc>
                  <a:txBody>
                    <a:bodyPr/>
                    <a:lstStyle/>
                    <a:p>
                      <a:pPr algn="ctr" rtl="0"/>
                      <a:r>
                        <a:rPr lang="de-DE" sz="1050" b="0" cap="all" spc="150" noProof="0" dirty="0">
                          <a:solidFill>
                            <a:schemeClr val="lt1"/>
                          </a:solidFill>
                        </a:rPr>
                        <a:t>Der Prompt soll das aktuelle Arbeitsverzeichnis beinhalten, bspw. </a:t>
                      </a:r>
                      <a:r>
                        <a:rPr lang="de-DE" sz="1050" b="0" cap="all" spc="150" noProof="0" dirty="0" err="1">
                          <a:solidFill>
                            <a:schemeClr val="lt1"/>
                          </a:solidFill>
                        </a:rPr>
                        <a:t>bettershell</a:t>
                      </a:r>
                      <a:r>
                        <a:rPr lang="de-DE" sz="1050" b="0" cap="all" spc="150" noProof="0" dirty="0">
                          <a:solidFill>
                            <a:schemeClr val="lt1"/>
                          </a:solidFill>
                        </a:rPr>
                        <a:t>&gt;</a:t>
                      </a:r>
                    </a:p>
                    <a:p>
                      <a:pPr algn="ctr" rtl="0"/>
                      <a:endParaRPr lang="de-DE" sz="1050" b="0" cap="all" spc="150" noProof="0" dirty="0">
                        <a:solidFill>
                          <a:schemeClr val="lt1"/>
                        </a:solidFill>
                      </a:endParaRPr>
                    </a:p>
                  </a:txBody>
                  <a:tcPr marL="151061" marR="151061" marT="151061" marB="151061" anchor="ctr">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792841">
                <a:tc>
                  <a:txBody>
                    <a:bodyPr/>
                    <a:lstStyle/>
                    <a:p>
                      <a:pPr algn="ctr" rtl="0"/>
                      <a:r>
                        <a:rPr lang="de-DE" sz="1100" cap="none" spc="0" noProof="0" dirty="0">
                          <a:solidFill>
                            <a:schemeClr val="tx1"/>
                          </a:solidFill>
                        </a:rPr>
                        <a:t>Erst recherchieren, wie es geht, dann planen.</a:t>
                      </a:r>
                    </a:p>
                  </a:txBody>
                  <a:tcPr marL="151061" marR="151061" marT="151061" marB="151061" anchor="ctr">
                    <a:lnL w="12700" cmpd="sng">
                      <a:noFill/>
                      <a:prstDash val="solid"/>
                    </a:lnL>
                    <a:lnR w="12700" cmpd="sng">
                      <a:noFill/>
                      <a:prstDash val="solid"/>
                    </a:lnR>
                    <a:lnT w="38100" cmpd="sng">
                      <a:noFill/>
                    </a:lnT>
                    <a:lnB w="12700" cmpd="sng">
                      <a:noFill/>
                      <a:prstDash val="solid"/>
                    </a:lnB>
                    <a:noFill/>
                  </a:tcPr>
                </a:tc>
                <a:tc>
                  <a:txBody>
                    <a:bodyPr/>
                    <a:lstStyle/>
                    <a:p>
                      <a:pPr algn="ctr" rtl="0"/>
                      <a:r>
                        <a:rPr lang="de-DE" sz="1100" cap="none" spc="0" noProof="0" dirty="0">
                          <a:solidFill>
                            <a:schemeClr val="tx1"/>
                          </a:solidFill>
                        </a:rPr>
                        <a:t>Erst recherchieren, wie es geht, dann planen.</a:t>
                      </a:r>
                    </a:p>
                  </a:txBody>
                  <a:tcPr marL="151061" marR="151061" marT="151061" marB="151061" anchor="ctr">
                    <a:lnL w="12700" cmpd="sng">
                      <a:noFill/>
                      <a:prstDash val="solid"/>
                    </a:lnL>
                    <a:lnR w="12700" cmpd="sng">
                      <a:noFill/>
                      <a:prstDash val="solid"/>
                    </a:lnR>
                    <a:lnT w="38100" cmpd="sng">
                      <a:noFill/>
                    </a:lnT>
                    <a:lnB w="12700" cmpd="sng">
                      <a:noFill/>
                      <a:prstDash val="solid"/>
                    </a:lnB>
                    <a:noFill/>
                  </a:tcPr>
                </a:tc>
                <a:tc>
                  <a:txBody>
                    <a:bodyPr/>
                    <a:lstStyle/>
                    <a:p>
                      <a:pPr algn="ctr" rtl="0"/>
                      <a:r>
                        <a:rPr lang="de-DE" sz="1100" cap="none" spc="0" noProof="0" dirty="0">
                          <a:solidFill>
                            <a:schemeClr val="tx1"/>
                          </a:solidFill>
                        </a:rPr>
                        <a:t>Erst recherchieren, wie es geht, dann planen.</a:t>
                      </a:r>
                    </a:p>
                  </a:txBody>
                  <a:tcPr marL="151061" marR="151061" marT="151061" marB="151061" anchor="ctr">
                    <a:lnL w="12700" cmpd="sng">
                      <a:noFill/>
                      <a:prstDash val="solid"/>
                    </a:lnL>
                    <a:lnR w="12700" cmpd="sng">
                      <a:noFill/>
                      <a:prstDash val="solid"/>
                    </a:lnR>
                    <a:lnT w="38100" cmpd="sng">
                      <a:noFill/>
                    </a:lnT>
                    <a:lnB w="12700" cmpd="sng">
                      <a:noFill/>
                      <a:prstDash val="solid"/>
                    </a:lnB>
                    <a:noFill/>
                  </a:tcPr>
                </a:tc>
                <a:tc>
                  <a:txBody>
                    <a:bodyPr/>
                    <a:lstStyle/>
                    <a:p>
                      <a:pPr algn="ctr" rtl="0"/>
                      <a:r>
                        <a:rPr lang="de-DE" sz="1100" cap="none" spc="0" noProof="0" dirty="0">
                          <a:solidFill>
                            <a:schemeClr val="tx1"/>
                          </a:solidFill>
                        </a:rPr>
                        <a:t>Erst recherchieren, wie es geht, dann planen.</a:t>
                      </a:r>
                    </a:p>
                  </a:txBody>
                  <a:tcPr marL="151061" marR="151061" marT="151061" marB="151061" anchor="ctr">
                    <a:lnL w="12700" cmpd="sng">
                      <a:noFill/>
                      <a:prstDash val="solid"/>
                    </a:lnL>
                    <a:lnR w="12700" cmpd="sng">
                      <a:noFill/>
                      <a:prstDash val="solid"/>
                    </a:lnR>
                    <a:lnT w="38100" cmpd="sng">
                      <a:noFill/>
                    </a:lnT>
                    <a:lnB w="12700" cmpd="sng">
                      <a:noFill/>
                      <a:prstDash val="solid"/>
                    </a:lnB>
                    <a:noFill/>
                  </a:tcPr>
                </a:tc>
                <a:tc>
                  <a:txBody>
                    <a:bodyPr/>
                    <a:lstStyle/>
                    <a:p>
                      <a:pPr algn="ctr" rtl="0"/>
                      <a:r>
                        <a:rPr lang="de-DE" sz="1100" cap="none" spc="0" noProof="0" dirty="0">
                          <a:solidFill>
                            <a:schemeClr val="tx1"/>
                          </a:solidFill>
                        </a:rPr>
                        <a:t>Erst recherchieren, wie es geht, dann planen.</a:t>
                      </a:r>
                    </a:p>
                    <a:p>
                      <a:pPr algn="ctr" rtl="0"/>
                      <a:endParaRPr lang="de-DE" sz="1100" cap="none" spc="0" noProof="0" dirty="0">
                        <a:solidFill>
                          <a:schemeClr val="tx1"/>
                        </a:solidFill>
                      </a:endParaRPr>
                    </a:p>
                  </a:txBody>
                  <a:tcPr marL="151061" marR="151061" marT="151061" marB="151061"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908161">
                <a:tc>
                  <a:txBody>
                    <a:bodyPr/>
                    <a:lstStyle/>
                    <a:p>
                      <a:pPr algn="ctr" rtl="0"/>
                      <a:r>
                        <a:rPr lang="de-DE" sz="1100" cap="none" spc="0" noProof="0" dirty="0">
                          <a:solidFill>
                            <a:schemeClr val="tx1"/>
                          </a:solidFill>
                        </a:rPr>
                        <a:t>Versuchen Sie, gemäß den gefundenen Recherchen den richtigen Code zu programmieren, der an dieses Ziel angepasst ist.</a:t>
                      </a: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a:r>
                        <a:rPr lang="de-DE" sz="1100" cap="none" spc="0" noProof="0" dirty="0">
                          <a:solidFill>
                            <a:schemeClr val="tx1"/>
                          </a:solidFill>
                        </a:rPr>
                        <a:t>Versuchen Sie, gemäß den gefundenen Recherchen den richtigen Code zu programmieren, der an dieses Ziel angepasst ist.</a:t>
                      </a: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a:r>
                        <a:rPr lang="de-DE" sz="1100" cap="none" spc="0" noProof="0" dirty="0">
                          <a:solidFill>
                            <a:schemeClr val="tx1"/>
                          </a:solidFill>
                        </a:rPr>
                        <a:t>Versuchen Sie, gemäß den gefundenen Recherchen den richtigen Code zu programmieren, der an dieses Ziel angepasst ist.</a:t>
                      </a: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a:r>
                        <a:rPr lang="de-DE" sz="1100" cap="none" spc="0" noProof="0" dirty="0">
                          <a:solidFill>
                            <a:schemeClr val="tx1"/>
                          </a:solidFill>
                        </a:rPr>
                        <a:t>Versuchen Sie, gemäß den gefundenen Recherchen den richtigen Code zu programmieren, der an dieses Ziel angepasst ist.</a:t>
                      </a: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a:r>
                        <a:rPr lang="de-DE" sz="1100" cap="none" spc="0" noProof="0" dirty="0">
                          <a:solidFill>
                            <a:schemeClr val="tx1"/>
                          </a:solidFill>
                        </a:rPr>
                        <a:t>Versuchen Sie, gemäß den gefundenen Recherchen den richtigen Code zu programmieren, der an dieses Ziel angepasst ist. Am Ende, wenn alles wie erwartet funktioniert, beende ich das Projekt und sende es ab.</a:t>
                      </a:r>
                    </a:p>
                    <a:p>
                      <a:pPr algn="ctr" rtl="0"/>
                      <a:endParaRPr lang="de-DE" sz="1100" cap="none" spc="0" noProof="0" dirty="0">
                        <a:solidFill>
                          <a:schemeClr val="tx1"/>
                        </a:solidFill>
                      </a:endParaRP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7764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100" cap="none" spc="0" noProof="0" dirty="0">
                          <a:solidFill>
                            <a:schemeClr val="tx1"/>
                          </a:solidFill>
                        </a:rPr>
                        <a:t>14/11/2022 bis 16/11/2022</a:t>
                      </a:r>
                    </a:p>
                    <a:p>
                      <a:pPr algn="ctr" rtl="0"/>
                      <a:endParaRPr lang="de-DE" sz="1100" cap="none" spc="0" noProof="0" dirty="0">
                        <a:solidFill>
                          <a:schemeClr val="tx1"/>
                        </a:solidFill>
                      </a:endParaRP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rtl="0"/>
                      <a:r>
                        <a:rPr lang="de-DE" sz="1100" cap="none" spc="0" noProof="0" dirty="0">
                          <a:solidFill>
                            <a:schemeClr val="tx1"/>
                          </a:solidFill>
                        </a:rPr>
                        <a:t>17/11/2022 bis 19/11/2022</a:t>
                      </a:r>
                    </a:p>
                    <a:p>
                      <a:pPr algn="ctr" rtl="0"/>
                      <a:endParaRPr lang="de-DE" sz="1100" cap="none" spc="0" noProof="0" dirty="0">
                        <a:solidFill>
                          <a:schemeClr val="tx1"/>
                        </a:solidFill>
                      </a:endParaRP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rtl="0"/>
                      <a:r>
                        <a:rPr lang="de-DE" sz="1100" cap="none" spc="0" noProof="0" dirty="0">
                          <a:solidFill>
                            <a:schemeClr val="tx1"/>
                          </a:solidFill>
                        </a:rPr>
                        <a:t>21/11/2022 </a:t>
                      </a:r>
                    </a:p>
                    <a:p>
                      <a:pPr algn="ctr" rtl="0"/>
                      <a:endParaRPr lang="de-DE" sz="1100" cap="none" spc="0" noProof="0" dirty="0">
                        <a:solidFill>
                          <a:schemeClr val="tx1"/>
                        </a:solidFill>
                      </a:endParaRP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rtl="0"/>
                      <a:r>
                        <a:rPr lang="de-DE" sz="1100" cap="none" spc="0" noProof="0" dirty="0">
                          <a:solidFill>
                            <a:schemeClr val="tx1"/>
                          </a:solidFill>
                        </a:rPr>
                        <a:t>22/11/2022 bis 23/11/2022</a:t>
                      </a:r>
                    </a:p>
                    <a:p>
                      <a:pPr algn="ctr" rtl="0"/>
                      <a:endParaRPr lang="de-DE" sz="1100" cap="none" spc="0" noProof="0" dirty="0">
                        <a:solidFill>
                          <a:schemeClr val="tx1"/>
                        </a:solidFill>
                      </a:endParaRP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rtl="0"/>
                      <a:r>
                        <a:rPr lang="de-DE" sz="1100" cap="none" spc="0" noProof="0" dirty="0">
                          <a:solidFill>
                            <a:schemeClr val="tx1"/>
                          </a:solidFill>
                        </a:rPr>
                        <a:t>23/11/2022 bis 25/11/2022</a:t>
                      </a:r>
                    </a:p>
                    <a:p>
                      <a:pPr algn="ctr" rtl="0"/>
                      <a:endParaRPr lang="de-DE" sz="1100" cap="none" spc="0" noProof="0" dirty="0">
                        <a:solidFill>
                          <a:schemeClr val="tx1"/>
                        </a:solidFill>
                      </a:endParaRPr>
                    </a:p>
                  </a:txBody>
                  <a:tcPr marL="151061" marR="151061" marT="151061" marB="15106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2384D5-EC90-B793-57D6-9426F881D6BE}"/>
              </a:ext>
            </a:extLst>
          </p:cNvPr>
          <p:cNvSpPr>
            <a:spLocks noGrp="1"/>
          </p:cNvSpPr>
          <p:nvPr>
            <p:ph type="title"/>
          </p:nvPr>
        </p:nvSpPr>
        <p:spPr>
          <a:xfrm>
            <a:off x="1096963" y="0"/>
            <a:ext cx="10058400" cy="789722"/>
          </a:xfrm>
        </p:spPr>
        <p:txBody>
          <a:bodyPr anchor="ctr"/>
          <a:lstStyle/>
          <a:p>
            <a:pPr algn="ctr"/>
            <a:r>
              <a:rPr lang="de-DE" dirty="0">
                <a:solidFill>
                  <a:srgbClr val="FF0000"/>
                </a:solidFill>
              </a:rPr>
              <a:t>DOKUMENTATION</a:t>
            </a:r>
          </a:p>
        </p:txBody>
      </p:sp>
      <p:graphicFrame>
        <p:nvGraphicFramePr>
          <p:cNvPr id="7" name="Tabelle 7">
            <a:extLst>
              <a:ext uri="{FF2B5EF4-FFF2-40B4-BE49-F238E27FC236}">
                <a16:creationId xmlns:a16="http://schemas.microsoft.com/office/drawing/2014/main" id="{CD0359C5-C4A0-9A0B-5419-7D4B4412B5F0}"/>
              </a:ext>
            </a:extLst>
          </p:cNvPr>
          <p:cNvGraphicFramePr>
            <a:graphicFrameLocks noGrp="1"/>
          </p:cNvGraphicFramePr>
          <p:nvPr>
            <p:ph idx="1"/>
            <p:extLst>
              <p:ext uri="{D42A27DB-BD31-4B8C-83A1-F6EECF244321}">
                <p14:modId xmlns:p14="http://schemas.microsoft.com/office/powerpoint/2010/main" val="798858449"/>
              </p:ext>
            </p:extLst>
          </p:nvPr>
        </p:nvGraphicFramePr>
        <p:xfrm>
          <a:off x="1096962" y="883976"/>
          <a:ext cx="10352088" cy="6004560"/>
        </p:xfrm>
        <a:graphic>
          <a:graphicData uri="http://schemas.openxmlformats.org/drawingml/2006/table">
            <a:tbl>
              <a:tblPr firstRow="1" bandRow="1">
                <a:tableStyleId>{00A15C55-8517-42AA-B614-E9B94910E393}</a:tableStyleId>
              </a:tblPr>
              <a:tblGrid>
                <a:gridCol w="5176044">
                  <a:extLst>
                    <a:ext uri="{9D8B030D-6E8A-4147-A177-3AD203B41FA5}">
                      <a16:colId xmlns:a16="http://schemas.microsoft.com/office/drawing/2014/main" val="1963422835"/>
                    </a:ext>
                  </a:extLst>
                </a:gridCol>
                <a:gridCol w="5176044">
                  <a:extLst>
                    <a:ext uri="{9D8B030D-6E8A-4147-A177-3AD203B41FA5}">
                      <a16:colId xmlns:a16="http://schemas.microsoft.com/office/drawing/2014/main" val="1274141291"/>
                    </a:ext>
                  </a:extLst>
                </a:gridCol>
              </a:tblGrid>
              <a:tr h="173600">
                <a:tc>
                  <a:txBody>
                    <a:bodyPr/>
                    <a:lstStyle/>
                    <a:p>
                      <a:pPr algn="ctr"/>
                      <a:r>
                        <a:rPr lang="de-DE" dirty="0"/>
                        <a:t>DATUM</a:t>
                      </a:r>
                    </a:p>
                  </a:txBody>
                  <a:tcPr anchor="ctr"/>
                </a:tc>
                <a:tc>
                  <a:txBody>
                    <a:bodyPr/>
                    <a:lstStyle/>
                    <a:p>
                      <a:pPr algn="ctr"/>
                      <a:r>
                        <a:rPr lang="de-DE" dirty="0"/>
                        <a:t>KOMMENTAR</a:t>
                      </a:r>
                    </a:p>
                  </a:txBody>
                  <a:tcPr anchor="ctr"/>
                </a:tc>
                <a:extLst>
                  <a:ext uri="{0D108BD9-81ED-4DB2-BD59-A6C34878D82A}">
                    <a16:rowId xmlns:a16="http://schemas.microsoft.com/office/drawing/2014/main" val="1305358317"/>
                  </a:ext>
                </a:extLst>
              </a:tr>
              <a:tr h="441234">
                <a:tc>
                  <a:txBody>
                    <a:bodyPr/>
                    <a:lstStyle/>
                    <a:p>
                      <a:pPr algn="ctr"/>
                      <a:r>
                        <a:rPr lang="de-DE" sz="1800" dirty="0">
                          <a:solidFill>
                            <a:schemeClr val="tx1"/>
                          </a:solidFill>
                        </a:rPr>
                        <a:t>14.11.2022</a:t>
                      </a:r>
                    </a:p>
                  </a:txBody>
                  <a:tcPr anchor="ctr"/>
                </a:tc>
                <a:tc>
                  <a:txBody>
                    <a:bodyPr/>
                    <a:lstStyle/>
                    <a:p>
                      <a:pPr algn="ctr"/>
                      <a:r>
                        <a:rPr lang="de-DE" sz="1100" dirty="0">
                          <a:solidFill>
                            <a:schemeClr val="tx1"/>
                          </a:solidFill>
                        </a:rPr>
                        <a:t>Ich habe mich entschieden, es schwer Aufgabe zu machen --&gt; </a:t>
                      </a:r>
                      <a:r>
                        <a:rPr lang="de-DE" sz="1100" b="1" u="sng" dirty="0">
                          <a:solidFill>
                            <a:schemeClr val="tx1"/>
                          </a:solidFill>
                        </a:rPr>
                        <a:t>Entwicklung eines Prototyps einer Shell. </a:t>
                      </a:r>
                      <a:r>
                        <a:rPr lang="de-DE" sz="1100" dirty="0"/>
                        <a:t> Ich habe zuerst mein Meilensteinplanung gemacht. Ich habe geplant, wie viele Tage für jede Etappe. Ich habe mich ein Dokumentation mit mein täglicher Fortschritt erstellen.</a:t>
                      </a:r>
                    </a:p>
                    <a:p>
                      <a:pPr algn="ctr"/>
                      <a:r>
                        <a:rPr lang="de-DE" sz="1100" b="1" u="sng" dirty="0">
                          <a:solidFill>
                            <a:schemeClr val="tx1"/>
                          </a:solidFill>
                        </a:rPr>
                        <a:t> </a:t>
                      </a:r>
                      <a:endParaRPr lang="de-DE" sz="1100" dirty="0">
                        <a:solidFill>
                          <a:schemeClr val="tx1"/>
                        </a:solidFill>
                      </a:endParaRPr>
                    </a:p>
                  </a:txBody>
                  <a:tcPr anchor="ctr"/>
                </a:tc>
                <a:extLst>
                  <a:ext uri="{0D108BD9-81ED-4DB2-BD59-A6C34878D82A}">
                    <a16:rowId xmlns:a16="http://schemas.microsoft.com/office/drawing/2014/main" val="1553688713"/>
                  </a:ext>
                </a:extLst>
              </a:tr>
              <a:tr h="361667">
                <a:tc>
                  <a:txBody>
                    <a:bodyPr/>
                    <a:lstStyle/>
                    <a:p>
                      <a:pPr algn="ctr"/>
                      <a:r>
                        <a:rPr lang="de-DE" sz="1800">
                          <a:solidFill>
                            <a:schemeClr val="tx1"/>
                          </a:solidFill>
                        </a:rPr>
                        <a:t>15.11.2022</a:t>
                      </a:r>
                      <a:endParaRPr lang="de-DE" sz="1800" dirty="0">
                        <a:solidFill>
                          <a:schemeClr val="tx1"/>
                        </a:solidFill>
                      </a:endParaRPr>
                    </a:p>
                  </a:txBody>
                  <a:tcPr anchor="ctr"/>
                </a:tc>
                <a:tc>
                  <a:txBody>
                    <a:bodyPr/>
                    <a:lstStyle/>
                    <a:p>
                      <a:pPr algn="ctr"/>
                      <a:r>
                        <a:rPr lang="de-DE" sz="1100" dirty="0">
                          <a:solidFill>
                            <a:schemeClr val="tx1"/>
                          </a:solidFill>
                        </a:rPr>
                        <a:t>Ich habe viele Quelle gefunden. Ich habe ihre Codes ausprobiert.</a:t>
                      </a:r>
                    </a:p>
                    <a:p>
                      <a:pPr algn="ctr"/>
                      <a:r>
                        <a:rPr lang="de-DE" sz="1100" dirty="0">
                          <a:solidFill>
                            <a:schemeClr val="tx1"/>
                          </a:solidFill>
                        </a:rPr>
                        <a:t>Eine Code für die Aufgabe „ Wechseln von Verzeichnissen(cd)“ hat funktioniert. Wenn ich zum Beispiel einen Schreibfehler im Namen des Ordners mache, zeigt mir der Code immer noch den aktuellen Speicherort und nicht den gewünschten Ordner.  </a:t>
                      </a:r>
                    </a:p>
                  </a:txBody>
                  <a:tcPr anchor="ctr"/>
                </a:tc>
                <a:extLst>
                  <a:ext uri="{0D108BD9-81ED-4DB2-BD59-A6C34878D82A}">
                    <a16:rowId xmlns:a16="http://schemas.microsoft.com/office/drawing/2014/main" val="1300174130"/>
                  </a:ext>
                </a:extLst>
              </a:tr>
              <a:tr h="361667">
                <a:tc>
                  <a:txBody>
                    <a:bodyPr/>
                    <a:lstStyle/>
                    <a:p>
                      <a:pPr algn="ctr"/>
                      <a:r>
                        <a:rPr lang="de-DE" sz="1800" dirty="0">
                          <a:solidFill>
                            <a:schemeClr val="tx1"/>
                          </a:solidFill>
                        </a:rPr>
                        <a:t>16.11.2022</a:t>
                      </a:r>
                    </a:p>
                  </a:txBody>
                  <a:tcPr anchor="ctr"/>
                </a:tc>
                <a:tc>
                  <a:txBody>
                    <a:bodyPr/>
                    <a:lstStyle/>
                    <a:p>
                      <a:pPr algn="ctr"/>
                      <a:r>
                        <a:rPr lang="de-DE" sz="1100" dirty="0">
                          <a:solidFill>
                            <a:schemeClr val="tx1"/>
                          </a:solidFill>
                        </a:rPr>
                        <a:t>Ich habe gelernt, dass ich in der falschen Richtung war, weil ich alles im Terminal von </a:t>
                      </a:r>
                      <a:r>
                        <a:rPr lang="de-DE" sz="1100" dirty="0" err="1">
                          <a:solidFill>
                            <a:schemeClr val="tx1"/>
                          </a:solidFill>
                        </a:rPr>
                        <a:t>vscode</a:t>
                      </a:r>
                      <a:r>
                        <a:rPr lang="de-DE" sz="1100" dirty="0">
                          <a:solidFill>
                            <a:schemeClr val="tx1"/>
                          </a:solidFill>
                        </a:rPr>
                        <a:t> und nicht in einer neuen Shell gemacht habe. Ich habe die „</a:t>
                      </a:r>
                      <a:r>
                        <a:rPr lang="de-DE" sz="1100" dirty="0" err="1">
                          <a:solidFill>
                            <a:schemeClr val="tx1"/>
                          </a:solidFill>
                        </a:rPr>
                        <a:t>ls</a:t>
                      </a:r>
                      <a:r>
                        <a:rPr lang="de-DE" sz="1100" dirty="0">
                          <a:solidFill>
                            <a:schemeClr val="tx1"/>
                          </a:solidFill>
                        </a:rPr>
                        <a:t>, </a:t>
                      </a:r>
                      <a:r>
                        <a:rPr lang="de-DE" sz="1100" dirty="0" err="1">
                          <a:solidFill>
                            <a:schemeClr val="tx1"/>
                          </a:solidFill>
                        </a:rPr>
                        <a:t>mkdir</a:t>
                      </a:r>
                      <a:r>
                        <a:rPr lang="de-DE" sz="1100" dirty="0">
                          <a:solidFill>
                            <a:schemeClr val="tx1"/>
                          </a:solidFill>
                        </a:rPr>
                        <a:t> und cd „ </a:t>
                      </a:r>
                      <a:r>
                        <a:rPr lang="de-DE" sz="1100" dirty="0" err="1">
                          <a:solidFill>
                            <a:schemeClr val="tx1"/>
                          </a:solidFill>
                        </a:rPr>
                        <a:t>funktionen</a:t>
                      </a:r>
                      <a:r>
                        <a:rPr lang="de-DE" sz="1100" dirty="0">
                          <a:solidFill>
                            <a:schemeClr val="tx1"/>
                          </a:solidFill>
                        </a:rPr>
                        <a:t> für </a:t>
                      </a:r>
                      <a:r>
                        <a:rPr lang="de-DE" sz="1100" dirty="0" err="1">
                          <a:solidFill>
                            <a:schemeClr val="tx1"/>
                          </a:solidFill>
                        </a:rPr>
                        <a:t>Golang</a:t>
                      </a:r>
                      <a:r>
                        <a:rPr lang="de-DE" sz="1100" dirty="0">
                          <a:solidFill>
                            <a:schemeClr val="tx1"/>
                          </a:solidFill>
                        </a:rPr>
                        <a:t> </a:t>
                      </a:r>
                      <a:r>
                        <a:rPr lang="de-DE" sz="1100">
                          <a:solidFill>
                            <a:schemeClr val="tx1"/>
                          </a:solidFill>
                        </a:rPr>
                        <a:t>gefunden.Ich</a:t>
                      </a:r>
                      <a:r>
                        <a:rPr lang="de-DE" sz="1100" dirty="0">
                          <a:solidFill>
                            <a:schemeClr val="tx1"/>
                          </a:solidFill>
                        </a:rPr>
                        <a:t> habe </a:t>
                      </a:r>
                      <a:r>
                        <a:rPr lang="de-DE" sz="1100" dirty="0" err="1">
                          <a:solidFill>
                            <a:schemeClr val="tx1"/>
                          </a:solidFill>
                        </a:rPr>
                        <a:t>schwierigkeit</a:t>
                      </a:r>
                      <a:r>
                        <a:rPr lang="de-DE" sz="1100" dirty="0">
                          <a:solidFill>
                            <a:schemeClr val="tx1"/>
                          </a:solidFill>
                        </a:rPr>
                        <a:t> weil es immer einen Codefehler gibt : "</a:t>
                      </a:r>
                      <a:r>
                        <a:rPr lang="de-DE" sz="1100" dirty="0" err="1">
                          <a:solidFill>
                            <a:schemeClr val="tx1"/>
                          </a:solidFill>
                        </a:rPr>
                        <a:t>executable</a:t>
                      </a:r>
                      <a:r>
                        <a:rPr lang="de-DE" sz="1100" dirty="0">
                          <a:solidFill>
                            <a:schemeClr val="tx1"/>
                          </a:solidFill>
                        </a:rPr>
                        <a:t> </a:t>
                      </a:r>
                      <a:r>
                        <a:rPr lang="de-DE" sz="1100" dirty="0" err="1">
                          <a:solidFill>
                            <a:schemeClr val="tx1"/>
                          </a:solidFill>
                        </a:rPr>
                        <a:t>file</a:t>
                      </a:r>
                      <a:r>
                        <a:rPr lang="de-DE" sz="1100" dirty="0">
                          <a:solidFill>
                            <a:schemeClr val="tx1"/>
                          </a:solidFill>
                        </a:rPr>
                        <a:t> not </a:t>
                      </a:r>
                      <a:r>
                        <a:rPr lang="de-DE" sz="1100" dirty="0" err="1">
                          <a:solidFill>
                            <a:schemeClr val="tx1"/>
                          </a:solidFill>
                        </a:rPr>
                        <a:t>found</a:t>
                      </a:r>
                      <a:r>
                        <a:rPr lang="de-DE" sz="1100" dirty="0">
                          <a:solidFill>
                            <a:schemeClr val="tx1"/>
                          </a:solidFill>
                        </a:rPr>
                        <a:t> in %</a:t>
                      </a:r>
                      <a:r>
                        <a:rPr lang="de-DE" sz="1100" dirty="0" err="1">
                          <a:solidFill>
                            <a:schemeClr val="tx1"/>
                          </a:solidFill>
                        </a:rPr>
                        <a:t>path</a:t>
                      </a:r>
                      <a:r>
                        <a:rPr lang="de-DE" sz="1100" dirty="0">
                          <a:solidFill>
                            <a:schemeClr val="tx1"/>
                          </a:solidFill>
                        </a:rPr>
                        <a:t>%„.</a:t>
                      </a:r>
                    </a:p>
                  </a:txBody>
                  <a:tcPr anchor="ctr"/>
                </a:tc>
                <a:extLst>
                  <a:ext uri="{0D108BD9-81ED-4DB2-BD59-A6C34878D82A}">
                    <a16:rowId xmlns:a16="http://schemas.microsoft.com/office/drawing/2014/main" val="1717642355"/>
                  </a:ext>
                </a:extLst>
              </a:tr>
              <a:tr h="282100">
                <a:tc>
                  <a:txBody>
                    <a:bodyPr/>
                    <a:lstStyle/>
                    <a:p>
                      <a:pPr algn="ctr"/>
                      <a:r>
                        <a:rPr lang="de-DE" sz="1800" dirty="0">
                          <a:solidFill>
                            <a:schemeClr val="tx1"/>
                          </a:solidFill>
                        </a:rPr>
                        <a:t>17.11.2022</a:t>
                      </a:r>
                    </a:p>
                  </a:txBody>
                  <a:tcPr anchor="ctr"/>
                </a:tc>
                <a:tc>
                  <a:txBody>
                    <a:bodyPr/>
                    <a:lstStyle/>
                    <a:p>
                      <a:pPr algn="ctr"/>
                      <a:r>
                        <a:rPr lang="de-DE" sz="1100" dirty="0">
                          <a:solidFill>
                            <a:schemeClr val="tx1"/>
                          </a:solidFill>
                        </a:rPr>
                        <a:t>Ich bin mit die Letze Funktion „</a:t>
                      </a:r>
                      <a:r>
                        <a:rPr lang="de-DE" sz="1100" dirty="0" err="1">
                          <a:solidFill>
                            <a:schemeClr val="tx1"/>
                          </a:solidFill>
                        </a:rPr>
                        <a:t>ls</a:t>
                      </a:r>
                      <a:r>
                        <a:rPr lang="de-DE" sz="1100" dirty="0">
                          <a:solidFill>
                            <a:schemeClr val="tx1"/>
                          </a:solidFill>
                        </a:rPr>
                        <a:t> –l“ auch fertig. Ich habe alles in einer neuen Shell installieren. Ich habe ein neue Repository im </a:t>
                      </a:r>
                      <a:r>
                        <a:rPr lang="de-DE" sz="1100" dirty="0" err="1">
                          <a:solidFill>
                            <a:schemeClr val="tx1"/>
                          </a:solidFill>
                        </a:rPr>
                        <a:t>Git</a:t>
                      </a:r>
                      <a:r>
                        <a:rPr lang="de-DE" sz="1100" dirty="0">
                          <a:solidFill>
                            <a:schemeClr val="tx1"/>
                          </a:solidFill>
                        </a:rPr>
                        <a:t> erstellen. Ich habe mit mein </a:t>
                      </a:r>
                      <a:r>
                        <a:rPr lang="de-DE" sz="1100" dirty="0" err="1">
                          <a:solidFill>
                            <a:schemeClr val="tx1"/>
                          </a:solidFill>
                        </a:rPr>
                        <a:t>Git</a:t>
                      </a:r>
                      <a:r>
                        <a:rPr lang="de-DE" sz="1100" dirty="0">
                          <a:solidFill>
                            <a:schemeClr val="tx1"/>
                          </a:solidFill>
                        </a:rPr>
                        <a:t> Repository meine ganze Dateien verbunden.</a:t>
                      </a:r>
                    </a:p>
                  </a:txBody>
                  <a:tcPr anchor="ctr"/>
                </a:tc>
                <a:extLst>
                  <a:ext uri="{0D108BD9-81ED-4DB2-BD59-A6C34878D82A}">
                    <a16:rowId xmlns:a16="http://schemas.microsoft.com/office/drawing/2014/main" val="233259360"/>
                  </a:ext>
                </a:extLst>
              </a:tr>
              <a:tr h="361667">
                <a:tc>
                  <a:txBody>
                    <a:bodyPr/>
                    <a:lstStyle/>
                    <a:p>
                      <a:pPr algn="ctr"/>
                      <a:r>
                        <a:rPr lang="de-DE" sz="1800" dirty="0">
                          <a:solidFill>
                            <a:schemeClr val="tx1"/>
                          </a:solidFill>
                        </a:rPr>
                        <a:t>18.11.2022</a:t>
                      </a:r>
                    </a:p>
                  </a:txBody>
                  <a:tcPr anchor="ctr"/>
                </a:tc>
                <a:tc>
                  <a:txBody>
                    <a:bodyPr/>
                    <a:lstStyle/>
                    <a:p>
                      <a:pPr algn="ctr"/>
                      <a:r>
                        <a:rPr lang="de-DE" sz="1100" dirty="0">
                          <a:solidFill>
                            <a:schemeClr val="tx1"/>
                          </a:solidFill>
                        </a:rPr>
                        <a:t>Ich habe eine eigene Datei für die ganze Funktionen gemacht, heißt „</a:t>
                      </a:r>
                      <a:r>
                        <a:rPr lang="de-DE" sz="1100" dirty="0" err="1">
                          <a:solidFill>
                            <a:schemeClr val="tx1"/>
                          </a:solidFill>
                        </a:rPr>
                        <a:t>befehle.go</a:t>
                      </a:r>
                      <a:r>
                        <a:rPr lang="de-DE" sz="1100" dirty="0">
                          <a:solidFill>
                            <a:schemeClr val="tx1"/>
                          </a:solidFill>
                        </a:rPr>
                        <a:t>“.</a:t>
                      </a:r>
                    </a:p>
                    <a:p>
                      <a:pPr algn="ctr"/>
                      <a:r>
                        <a:rPr lang="de-DE" sz="1100" dirty="0">
                          <a:solidFill>
                            <a:schemeClr val="tx1"/>
                          </a:solidFill>
                        </a:rPr>
                        <a:t>Ich habe Schwierigkeit zum mein Datei „</a:t>
                      </a:r>
                      <a:r>
                        <a:rPr lang="de-DE" sz="1100" dirty="0" err="1">
                          <a:solidFill>
                            <a:schemeClr val="tx1"/>
                          </a:solidFill>
                        </a:rPr>
                        <a:t>befehle.go</a:t>
                      </a:r>
                      <a:r>
                        <a:rPr lang="de-DE" sz="1100" dirty="0">
                          <a:solidFill>
                            <a:schemeClr val="tx1"/>
                          </a:solidFill>
                        </a:rPr>
                        <a:t>“ mit mein ganze Funktionen mit mein Main Datei „</a:t>
                      </a:r>
                      <a:r>
                        <a:rPr lang="de-DE" sz="1100" dirty="0" err="1">
                          <a:solidFill>
                            <a:schemeClr val="tx1"/>
                          </a:solidFill>
                        </a:rPr>
                        <a:t>goprojekt.go</a:t>
                      </a:r>
                      <a:r>
                        <a:rPr lang="de-DE" sz="1100" dirty="0">
                          <a:solidFill>
                            <a:schemeClr val="tx1"/>
                          </a:solidFill>
                        </a:rPr>
                        <a:t>“ verbunden. Kommt immer die Fehler „</a:t>
                      </a:r>
                      <a:r>
                        <a:rPr lang="de-DE" sz="1100" dirty="0" err="1">
                          <a:solidFill>
                            <a:schemeClr val="tx1"/>
                          </a:solidFill>
                        </a:rPr>
                        <a:t>undefined</a:t>
                      </a:r>
                      <a:r>
                        <a:rPr lang="de-DE" sz="1100" dirty="0">
                          <a:solidFill>
                            <a:schemeClr val="tx1"/>
                          </a:solidFill>
                        </a:rPr>
                        <a:t>“. Ich probiere heute dass lösen.</a:t>
                      </a:r>
                    </a:p>
                  </a:txBody>
                  <a:tcPr anchor="ctr"/>
                </a:tc>
                <a:extLst>
                  <a:ext uri="{0D108BD9-81ED-4DB2-BD59-A6C34878D82A}">
                    <a16:rowId xmlns:a16="http://schemas.microsoft.com/office/drawing/2014/main" val="542898408"/>
                  </a:ext>
                </a:extLst>
              </a:tr>
              <a:tr h="173600">
                <a:tc>
                  <a:txBody>
                    <a:bodyPr/>
                    <a:lstStyle/>
                    <a:p>
                      <a:pPr algn="ctr"/>
                      <a:endParaRPr lang="de-DE" sz="1800" dirty="0">
                        <a:solidFill>
                          <a:schemeClr val="tx1"/>
                        </a:solidFill>
                      </a:endParaRPr>
                    </a:p>
                  </a:txBody>
                  <a:tcPr anchor="ctr"/>
                </a:tc>
                <a:tc>
                  <a:txBody>
                    <a:bodyPr/>
                    <a:lstStyle/>
                    <a:p>
                      <a:pPr algn="ctr"/>
                      <a:endParaRPr lang="de-DE" sz="1100" dirty="0">
                        <a:solidFill>
                          <a:schemeClr val="tx1"/>
                        </a:solidFill>
                      </a:endParaRPr>
                    </a:p>
                  </a:txBody>
                  <a:tcPr anchor="ctr"/>
                </a:tc>
                <a:extLst>
                  <a:ext uri="{0D108BD9-81ED-4DB2-BD59-A6C34878D82A}">
                    <a16:rowId xmlns:a16="http://schemas.microsoft.com/office/drawing/2014/main" val="539954501"/>
                  </a:ext>
                </a:extLst>
              </a:tr>
              <a:tr h="173600">
                <a:tc>
                  <a:txBody>
                    <a:bodyPr/>
                    <a:lstStyle/>
                    <a:p>
                      <a:pPr algn="ctr"/>
                      <a:endParaRPr lang="de-DE" sz="1800" dirty="0">
                        <a:solidFill>
                          <a:schemeClr val="tx1"/>
                        </a:solidFill>
                      </a:endParaRPr>
                    </a:p>
                  </a:txBody>
                  <a:tcPr anchor="ctr"/>
                </a:tc>
                <a:tc>
                  <a:txBody>
                    <a:bodyPr/>
                    <a:lstStyle/>
                    <a:p>
                      <a:pPr algn="ctr"/>
                      <a:endParaRPr lang="de-DE" sz="1100" dirty="0">
                        <a:solidFill>
                          <a:schemeClr val="tx1"/>
                        </a:solidFill>
                      </a:endParaRPr>
                    </a:p>
                  </a:txBody>
                  <a:tcPr anchor="ctr"/>
                </a:tc>
                <a:extLst>
                  <a:ext uri="{0D108BD9-81ED-4DB2-BD59-A6C34878D82A}">
                    <a16:rowId xmlns:a16="http://schemas.microsoft.com/office/drawing/2014/main" val="218223313"/>
                  </a:ext>
                </a:extLst>
              </a:tr>
              <a:tr h="173600">
                <a:tc>
                  <a:txBody>
                    <a:bodyPr/>
                    <a:lstStyle/>
                    <a:p>
                      <a:pPr algn="ctr"/>
                      <a:endParaRPr lang="de-DE" sz="1800" dirty="0">
                        <a:solidFill>
                          <a:schemeClr val="tx1"/>
                        </a:solidFill>
                      </a:endParaRPr>
                    </a:p>
                  </a:txBody>
                  <a:tcPr anchor="ctr"/>
                </a:tc>
                <a:tc>
                  <a:txBody>
                    <a:bodyPr/>
                    <a:lstStyle/>
                    <a:p>
                      <a:pPr algn="ctr"/>
                      <a:endParaRPr lang="de-DE" sz="1100" dirty="0">
                        <a:solidFill>
                          <a:schemeClr val="tx1"/>
                        </a:solidFill>
                      </a:endParaRPr>
                    </a:p>
                  </a:txBody>
                  <a:tcPr anchor="ctr"/>
                </a:tc>
                <a:extLst>
                  <a:ext uri="{0D108BD9-81ED-4DB2-BD59-A6C34878D82A}">
                    <a16:rowId xmlns:a16="http://schemas.microsoft.com/office/drawing/2014/main" val="3719508993"/>
                  </a:ext>
                </a:extLst>
              </a:tr>
              <a:tr h="173600">
                <a:tc>
                  <a:txBody>
                    <a:bodyPr/>
                    <a:lstStyle/>
                    <a:p>
                      <a:pPr algn="ctr"/>
                      <a:endParaRPr lang="de-DE" sz="1800" dirty="0">
                        <a:solidFill>
                          <a:schemeClr val="tx1"/>
                        </a:solidFill>
                      </a:endParaRPr>
                    </a:p>
                  </a:txBody>
                  <a:tcPr anchor="ctr"/>
                </a:tc>
                <a:tc>
                  <a:txBody>
                    <a:bodyPr/>
                    <a:lstStyle/>
                    <a:p>
                      <a:pPr algn="ctr"/>
                      <a:endParaRPr lang="de-DE" sz="1100" dirty="0">
                        <a:solidFill>
                          <a:schemeClr val="tx1"/>
                        </a:solidFill>
                      </a:endParaRPr>
                    </a:p>
                  </a:txBody>
                  <a:tcPr anchor="ctr"/>
                </a:tc>
                <a:extLst>
                  <a:ext uri="{0D108BD9-81ED-4DB2-BD59-A6C34878D82A}">
                    <a16:rowId xmlns:a16="http://schemas.microsoft.com/office/drawing/2014/main" val="1402263724"/>
                  </a:ext>
                </a:extLst>
              </a:tr>
              <a:tr h="173600">
                <a:tc>
                  <a:txBody>
                    <a:bodyPr/>
                    <a:lstStyle/>
                    <a:p>
                      <a:pPr algn="ctr"/>
                      <a:endParaRPr lang="de-DE" sz="1800" dirty="0">
                        <a:solidFill>
                          <a:schemeClr val="tx1"/>
                        </a:solidFill>
                      </a:endParaRPr>
                    </a:p>
                  </a:txBody>
                  <a:tcPr anchor="ctr"/>
                </a:tc>
                <a:tc>
                  <a:txBody>
                    <a:bodyPr/>
                    <a:lstStyle/>
                    <a:p>
                      <a:pPr algn="ctr"/>
                      <a:endParaRPr lang="de-DE" sz="1100" dirty="0">
                        <a:solidFill>
                          <a:schemeClr val="tx1"/>
                        </a:solidFill>
                      </a:endParaRPr>
                    </a:p>
                  </a:txBody>
                  <a:tcPr anchor="ctr"/>
                </a:tc>
                <a:extLst>
                  <a:ext uri="{0D108BD9-81ED-4DB2-BD59-A6C34878D82A}">
                    <a16:rowId xmlns:a16="http://schemas.microsoft.com/office/drawing/2014/main" val="2178571038"/>
                  </a:ext>
                </a:extLst>
              </a:tr>
            </a:tbl>
          </a:graphicData>
        </a:graphic>
      </p:graphicFrame>
    </p:spTree>
    <p:extLst>
      <p:ext uri="{BB962C8B-B14F-4D97-AF65-F5344CB8AC3E}">
        <p14:creationId xmlns:p14="http://schemas.microsoft.com/office/powerpoint/2010/main" val="2096180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77CACF-FC2C-5717-7C40-846A8281BF60}"/>
              </a:ext>
            </a:extLst>
          </p:cNvPr>
          <p:cNvSpPr>
            <a:spLocks noGrp="1"/>
          </p:cNvSpPr>
          <p:nvPr>
            <p:ph type="title"/>
          </p:nvPr>
        </p:nvSpPr>
        <p:spPr>
          <a:xfrm>
            <a:off x="1132790" y="559293"/>
            <a:ext cx="10058400" cy="1168365"/>
          </a:xfrm>
        </p:spPr>
        <p:txBody>
          <a:bodyPr anchor="ctr">
            <a:normAutofit fontScale="90000"/>
          </a:bodyPr>
          <a:lstStyle/>
          <a:p>
            <a:pPr algn="ctr"/>
            <a:r>
              <a:rPr lang="de-DE" dirty="0">
                <a:solidFill>
                  <a:srgbClr val="FF0000"/>
                </a:solidFill>
              </a:rPr>
              <a:t>Wechseln von Verzeichnissen (cd)</a:t>
            </a:r>
            <a:br>
              <a:rPr lang="de-DE" dirty="0"/>
            </a:br>
            <a:endParaRPr lang="de-DE" dirty="0"/>
          </a:p>
        </p:txBody>
      </p:sp>
      <p:pic>
        <p:nvPicPr>
          <p:cNvPr id="5" name="Inhaltsplatzhalter 4" descr="Ein Bild, das Text enthält.&#10;&#10;Automatisch generierte Beschreibung">
            <a:extLst>
              <a:ext uri="{FF2B5EF4-FFF2-40B4-BE49-F238E27FC236}">
                <a16:creationId xmlns:a16="http://schemas.microsoft.com/office/drawing/2014/main" id="{8917D518-4F3A-99F7-3C60-1A148D9C69D2}"/>
              </a:ext>
            </a:extLst>
          </p:cNvPr>
          <p:cNvPicPr>
            <a:picLocks noGrp="1" noChangeAspect="1"/>
          </p:cNvPicPr>
          <p:nvPr>
            <p:ph idx="1"/>
          </p:nvPr>
        </p:nvPicPr>
        <p:blipFill>
          <a:blip r:embed="rId2"/>
          <a:stretch>
            <a:fillRect/>
          </a:stretch>
        </p:blipFill>
        <p:spPr>
          <a:xfrm>
            <a:off x="6241002" y="1890944"/>
            <a:ext cx="4248952" cy="4509855"/>
          </a:xfrm>
        </p:spPr>
      </p:pic>
      <p:pic>
        <p:nvPicPr>
          <p:cNvPr id="7" name="Grafik 6" descr="Ein Bild, das Text enthält.&#10;&#10;Automatisch generierte Beschreibung">
            <a:extLst>
              <a:ext uri="{FF2B5EF4-FFF2-40B4-BE49-F238E27FC236}">
                <a16:creationId xmlns:a16="http://schemas.microsoft.com/office/drawing/2014/main" id="{6D093FBF-06EA-53A8-EA06-216CBFA081CE}"/>
              </a:ext>
            </a:extLst>
          </p:cNvPr>
          <p:cNvPicPr>
            <a:picLocks noChangeAspect="1"/>
          </p:cNvPicPr>
          <p:nvPr/>
        </p:nvPicPr>
        <p:blipFill>
          <a:blip r:embed="rId3"/>
          <a:stretch>
            <a:fillRect/>
          </a:stretch>
        </p:blipFill>
        <p:spPr>
          <a:xfrm>
            <a:off x="85225" y="1890944"/>
            <a:ext cx="4359030" cy="4509855"/>
          </a:xfrm>
          <a:prstGeom prst="rect">
            <a:avLst/>
          </a:prstGeom>
        </p:spPr>
      </p:pic>
      <p:sp>
        <p:nvSpPr>
          <p:cNvPr id="8" name="Textfeld 7">
            <a:extLst>
              <a:ext uri="{FF2B5EF4-FFF2-40B4-BE49-F238E27FC236}">
                <a16:creationId xmlns:a16="http://schemas.microsoft.com/office/drawing/2014/main" id="{AFA2F2C4-EFB2-6CBE-4E73-3F8B5F625DB1}"/>
              </a:ext>
            </a:extLst>
          </p:cNvPr>
          <p:cNvSpPr txBox="1"/>
          <p:nvPr/>
        </p:nvSpPr>
        <p:spPr>
          <a:xfrm>
            <a:off x="4572000" y="3110792"/>
            <a:ext cx="1669002" cy="2031325"/>
          </a:xfrm>
          <a:prstGeom prst="rect">
            <a:avLst/>
          </a:prstGeom>
          <a:noFill/>
        </p:spPr>
        <p:txBody>
          <a:bodyPr wrap="square" rtlCol="0">
            <a:spAutoFit/>
          </a:bodyPr>
          <a:lstStyle/>
          <a:p>
            <a:r>
              <a:rPr lang="de-DE"/>
              <a:t>Wenn die gewünschte Stelle gut geschrieben oder fehlerfrei ist, funktioniert sie korrekt.</a:t>
            </a:r>
            <a:endParaRPr lang="de-DE" dirty="0"/>
          </a:p>
        </p:txBody>
      </p:sp>
      <p:sp>
        <p:nvSpPr>
          <p:cNvPr id="9" name="Textfeld 8">
            <a:extLst>
              <a:ext uri="{FF2B5EF4-FFF2-40B4-BE49-F238E27FC236}">
                <a16:creationId xmlns:a16="http://schemas.microsoft.com/office/drawing/2014/main" id="{5903BBFC-8297-A441-794B-7C289834159A}"/>
              </a:ext>
            </a:extLst>
          </p:cNvPr>
          <p:cNvSpPr txBox="1"/>
          <p:nvPr/>
        </p:nvSpPr>
        <p:spPr>
          <a:xfrm>
            <a:off x="10599938" y="2833793"/>
            <a:ext cx="1400305" cy="2308324"/>
          </a:xfrm>
          <a:prstGeom prst="rect">
            <a:avLst/>
          </a:prstGeom>
          <a:noFill/>
        </p:spPr>
        <p:txBody>
          <a:bodyPr wrap="square" rtlCol="0">
            <a:spAutoFit/>
          </a:bodyPr>
          <a:lstStyle/>
          <a:p>
            <a:r>
              <a:rPr lang="de-DE"/>
              <a:t>Wenn der gewünschte Ort mit Fehler geschrieben wird, funktioniert es nicht.</a:t>
            </a:r>
            <a:endParaRPr lang="de-DE" dirty="0"/>
          </a:p>
        </p:txBody>
      </p:sp>
    </p:spTree>
    <p:extLst>
      <p:ext uri="{BB962C8B-B14F-4D97-AF65-F5344CB8AC3E}">
        <p14:creationId xmlns:p14="http://schemas.microsoft.com/office/powerpoint/2010/main" val="367449496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926_TF22712842.potx" id="{98CF4752-A0D8-4ED4-BA82-F1E042F5850D}" vid="{5F8701D8-90FA-4323-82E1-6E5786B5BAD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{C8681202-3C41-438B-9D54-24931D24F331}tf22712842_win32</Template>
  <TotalTime>0</TotalTime>
  <Words>542</Words>
  <Application>Microsoft Office PowerPoint</Application>
  <PresentationFormat>Breitbild</PresentationFormat>
  <Paragraphs>45</Paragraphs>
  <Slides>5</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Bookman Old Style</vt:lpstr>
      <vt:lpstr>Calibri</vt:lpstr>
      <vt:lpstr>Franklin Gothic Book</vt:lpstr>
      <vt:lpstr>1_RetrospectVTI</vt:lpstr>
      <vt:lpstr>GO-PROJEKT</vt:lpstr>
      <vt:lpstr>Entwicklung eines Prototyps einer Shell</vt:lpstr>
      <vt:lpstr>Zeitteilung von Arbeitsauftrag </vt:lpstr>
      <vt:lpstr>DOKUMENTATION</vt:lpstr>
      <vt:lpstr>Wechseln von Verzeichnissen (cd)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GO-PROJEKT</dc:title>
  <dc:creator>Serdar Sadikoglu</dc:creator>
  <cp:lastModifiedBy>Serdar Sadikoglu</cp:lastModifiedBy>
  <cp:revision>22</cp:revision>
  <dcterms:created xsi:type="dcterms:W3CDTF">2022-11-14T13:31:02Z</dcterms:created>
  <dcterms:modified xsi:type="dcterms:W3CDTF">2022-11-18T11:54:08Z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