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4" r:id="rId4"/>
    <p:sldId id="270" r:id="rId5"/>
    <p:sldId id="258" r:id="rId6"/>
    <p:sldId id="261" r:id="rId7"/>
    <p:sldId id="266" r:id="rId8"/>
    <p:sldId id="257" r:id="rId9"/>
    <p:sldId id="269" r:id="rId10"/>
    <p:sldId id="268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22" autoAdjust="0"/>
  </p:normalViewPr>
  <p:slideViewPr>
    <p:cSldViewPr snapToGrid="0">
      <p:cViewPr varScale="1">
        <p:scale>
          <a:sx n="59" d="100"/>
          <a:sy n="59" d="100"/>
        </p:scale>
        <p:origin x="114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00B89-0F36-4885-8B0D-565B79FF94F9}" type="datetimeFigureOut">
              <a:rPr lang="tr-TR" smtClean="0"/>
              <a:t>29.10.2013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8B52D-FAA3-4972-8BC0-F6CEC2746C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1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8B52D-FAA3-4972-8BC0-F6CEC2746CE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786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Tarayıcı-&gt;Sunucu: </a:t>
            </a:r>
            <a:r>
              <a:rPr lang="tr-TR" dirty="0" err="1" smtClean="0"/>
              <a:t>https</a:t>
            </a:r>
            <a:r>
              <a:rPr lang="tr-TR" dirty="0" smtClean="0"/>
              <a:t> bir </a:t>
            </a:r>
            <a:r>
              <a:rPr lang="tr-TR" dirty="0" err="1" smtClean="0"/>
              <a:t>url</a:t>
            </a:r>
            <a:r>
              <a:rPr lang="tr-TR" dirty="0" smtClean="0"/>
              <a:t> ye istek yapılır</a:t>
            </a:r>
          </a:p>
          <a:p>
            <a:r>
              <a:rPr lang="tr-TR" dirty="0" smtClean="0"/>
              <a:t>Sunucu-&gt;Tarayıcı: </a:t>
            </a:r>
            <a:r>
              <a:rPr lang="tr-TR" dirty="0" err="1" smtClean="0"/>
              <a:t>ssl</a:t>
            </a:r>
            <a:r>
              <a:rPr lang="tr-TR" dirty="0" smtClean="0"/>
              <a:t> sertifikası ve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cevap olarak gönderilir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Tarayıcı-&gt;Sertifika Otoritesi: sertifikanın doğruluğunu sorgulayan istek yapılır</a:t>
            </a:r>
          </a:p>
          <a:p>
            <a:r>
              <a:rPr lang="tr-TR" dirty="0" smtClean="0"/>
              <a:t>Sertifika Otoritesi-&gt;Tarayıcı: sertifikanın geçerli olup olmadığının cevabı gönderilir</a:t>
            </a:r>
          </a:p>
          <a:p>
            <a:endParaRPr lang="tr-TR" dirty="0" smtClean="0"/>
          </a:p>
          <a:p>
            <a:r>
              <a:rPr lang="tr-TR" dirty="0" smtClean="0"/>
              <a:t>Tarayıcı-&gt;Sunucu: tarayıcı bir "</a:t>
            </a:r>
            <a:r>
              <a:rPr lang="tr-TR" dirty="0" err="1" smtClean="0"/>
              <a:t>secret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" üretir ve bunu sunucunun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key'i</a:t>
            </a:r>
            <a:r>
              <a:rPr lang="tr-TR" dirty="0" smtClean="0"/>
              <a:t> ile şifreleyip bir </a:t>
            </a:r>
            <a:r>
              <a:rPr lang="tr-TR" dirty="0" err="1" smtClean="0"/>
              <a:t>session</a:t>
            </a:r>
            <a:r>
              <a:rPr lang="tr-TR" dirty="0" smtClean="0"/>
              <a:t> </a:t>
            </a:r>
            <a:r>
              <a:rPr lang="tr-TR" dirty="0" err="1" smtClean="0"/>
              <a:t>id</a:t>
            </a:r>
            <a:r>
              <a:rPr lang="tr-TR" dirty="0" smtClean="0"/>
              <a:t> </a:t>
            </a:r>
            <a:r>
              <a:rPr lang="tr-TR" dirty="0" err="1" smtClean="0"/>
              <a:t>oluşutur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8B52D-FAA3-4972-8BC0-F6CEC2746CE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40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Tarayıcı-&gt;Sunucu: kendi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keyi</a:t>
            </a:r>
            <a:r>
              <a:rPr lang="tr-TR" dirty="0" smtClean="0"/>
              <a:t> ile şifreleyerek http isteğini yapar</a:t>
            </a:r>
          </a:p>
          <a:p>
            <a:endParaRPr lang="tr-TR" dirty="0" smtClean="0"/>
          </a:p>
          <a:p>
            <a:r>
              <a:rPr lang="tr-TR" dirty="0" smtClean="0"/>
              <a:t>Sunucu-&gt; Tarayıcı: kendi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keyi</a:t>
            </a:r>
            <a:r>
              <a:rPr lang="tr-TR" dirty="0" smtClean="0"/>
              <a:t> ile şifreli isteği çözer ve isteğe cevap verir</a:t>
            </a:r>
          </a:p>
          <a:p>
            <a:r>
              <a:rPr lang="tr-TR" dirty="0" err="1" smtClean="0"/>
              <a:t>note</a:t>
            </a:r>
            <a:r>
              <a:rPr lang="tr-TR" dirty="0" smtClean="0"/>
              <a:t> </a:t>
            </a:r>
            <a:r>
              <a:rPr lang="tr-TR" dirty="0" err="1" smtClean="0"/>
              <a:t>right</a:t>
            </a:r>
            <a:r>
              <a:rPr lang="tr-TR" dirty="0" smtClean="0"/>
              <a:t> of Tarayıcı: gelen cevabın şifresini çözer ve işler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8B52D-FAA3-4972-8BC0-F6CEC2746CE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3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29.10.2013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663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29.10.2013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30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29.10.2013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8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29.10.2013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38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29.10.2013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72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29.10.2013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0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29.10.2013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873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29.10.2013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39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29.10.2013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0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29.10.2013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714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EF38-224F-4756-85F6-AF54F40E46E0}" type="datetimeFigureOut">
              <a:rPr lang="tr-TR" smtClean="0"/>
              <a:t>29.10.2013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76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EF38-224F-4756-85F6-AF54F40E46E0}" type="datetimeFigureOut">
              <a:rPr lang="tr-TR" smtClean="0"/>
              <a:t>29.10.2013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899D-C0A4-4D64-86DD-9B00B34CDB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1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oyhunt.com/2011/12/free-ebook-owasp-top-10-for-net.html" TargetMode="External"/><Relationship Id="rId7" Type="http://schemas.openxmlformats.org/officeDocument/2006/relationships/hyperlink" Target="http://www.scantosecure.com/" TargetMode="External"/><Relationship Id="rId2" Type="http://schemas.openxmlformats.org/officeDocument/2006/relationships/hyperlink" Target="https://www.owasp.org/index.php/Top_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rdarb.com/security/where-you-can-start-learning-web-application-security/" TargetMode="External"/><Relationship Id="rId5" Type="http://schemas.openxmlformats.org/officeDocument/2006/relationships/hyperlink" Target="https://www.mavitunasecurity.com/blog/analysis-web-application-vulnerabilities/" TargetMode="External"/><Relationship Id="rId4" Type="http://schemas.openxmlformats.org/officeDocument/2006/relationships/hyperlink" Target="https://www.mavitunasecurity.com/blog/owasp-top-10-201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vitunasecurity.com/blog/owasp-top-10-201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Uygulaması Geliştiriciler İçin Temel Güvenlik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Serdar Büyüktemiz</a:t>
            </a:r>
          </a:p>
          <a:p>
            <a:r>
              <a:rPr lang="tr-TR" dirty="0" smtClean="0"/>
              <a:t>@</a:t>
            </a:r>
            <a:r>
              <a:rPr lang="tr-TR" dirty="0" err="1" smtClean="0"/>
              <a:t>hserdarb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84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https://www.owasp.org/index.php/Top_10</a:t>
            </a:r>
            <a:endParaRPr lang="tr-TR" dirty="0" smtClean="0">
              <a:hlinkClick r:id="rId3"/>
            </a:endParaRPr>
          </a:p>
          <a:p>
            <a:r>
              <a:rPr lang="tr-TR" dirty="0" smtClean="0">
                <a:hlinkClick r:id="rId3"/>
              </a:rPr>
              <a:t>http</a:t>
            </a:r>
            <a:r>
              <a:rPr lang="tr-TR" dirty="0">
                <a:hlinkClick r:id="rId3"/>
              </a:rPr>
              <a:t>://</a:t>
            </a:r>
            <a:r>
              <a:rPr lang="tr-TR" dirty="0" smtClean="0">
                <a:hlinkClick r:id="rId3"/>
              </a:rPr>
              <a:t>www.troyhunt.com/2011/12/free-ebook-owasp-top-10-for-net.html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https://www.mavitunasecurity.com/blog/owasp-top-10-2013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https://www.mavitunasecurity.com/blog/analysis-web-application-vulnerabilities</a:t>
            </a:r>
            <a:r>
              <a:rPr lang="tr-TR" dirty="0" smtClean="0">
                <a:hlinkClick r:id="rId5"/>
              </a:rPr>
              <a:t>/</a:t>
            </a:r>
            <a:endParaRPr lang="tr-TR" dirty="0"/>
          </a:p>
          <a:p>
            <a:r>
              <a:rPr lang="tr-TR" dirty="0">
                <a:hlinkClick r:id="rId6"/>
              </a:rPr>
              <a:t>http://www.serdarb.com/security/where-you-can-start-learning-web-application-security</a:t>
            </a:r>
            <a:r>
              <a:rPr lang="tr-TR" dirty="0" smtClean="0">
                <a:hlinkClick r:id="rId6"/>
              </a:rPr>
              <a:t>/</a:t>
            </a:r>
            <a:endParaRPr lang="tr-TR" dirty="0" smtClean="0"/>
          </a:p>
          <a:p>
            <a:r>
              <a:rPr lang="tr-TR" dirty="0">
                <a:hlinkClick r:id="rId7"/>
              </a:rPr>
              <a:t>http://www.scantosecure.com/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547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OWASP TOP 10 - 2013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A1 Injection</a:t>
            </a:r>
          </a:p>
          <a:p>
            <a:r>
              <a:rPr lang="en-US" dirty="0"/>
              <a:t>A2 Broken Authentication and Session Management</a:t>
            </a:r>
          </a:p>
          <a:p>
            <a:r>
              <a:rPr lang="en-US" dirty="0"/>
              <a:t>A3 Cross-Site Scripting (XSS)</a:t>
            </a:r>
          </a:p>
          <a:p>
            <a:r>
              <a:rPr lang="en-US" dirty="0"/>
              <a:t>A4 Insecure Direct Object References</a:t>
            </a:r>
          </a:p>
          <a:p>
            <a:r>
              <a:rPr lang="en-US" dirty="0"/>
              <a:t>A5 Security Misconfiguration</a:t>
            </a:r>
          </a:p>
          <a:p>
            <a:r>
              <a:rPr lang="en-US" dirty="0"/>
              <a:t>A6 Sensitive Data Exposure</a:t>
            </a:r>
          </a:p>
          <a:p>
            <a:r>
              <a:rPr lang="en-US" dirty="0"/>
              <a:t>A7 Missing Function Level Access Control</a:t>
            </a:r>
          </a:p>
          <a:p>
            <a:r>
              <a:rPr lang="en-US" dirty="0"/>
              <a:t>A8 Cross-Site Request Forgery (CSRF)</a:t>
            </a:r>
          </a:p>
          <a:p>
            <a:r>
              <a:rPr lang="en-US" dirty="0"/>
              <a:t>A9 Using Components with Known Vulnerabilities</a:t>
            </a:r>
          </a:p>
          <a:p>
            <a:r>
              <a:rPr lang="en-US" dirty="0"/>
              <a:t>A10 </a:t>
            </a:r>
            <a:r>
              <a:rPr lang="en-US" dirty="0" err="1"/>
              <a:t>Unvalidated</a:t>
            </a:r>
            <a:r>
              <a:rPr lang="en-US" dirty="0"/>
              <a:t> Redirects and </a:t>
            </a:r>
            <a:r>
              <a:rPr lang="en-US" dirty="0" smtClean="0"/>
              <a:t>Forwards</a:t>
            </a:r>
            <a:endParaRPr lang="tr-TR" dirty="0" smtClean="0"/>
          </a:p>
          <a:p>
            <a:endParaRPr lang="tr-TR" dirty="0"/>
          </a:p>
          <a:p>
            <a:r>
              <a:rPr lang="tr-TR" dirty="0">
                <a:hlinkClick r:id="rId3"/>
              </a:rPr>
              <a:t>https://www.mavitunasecurity.com/blog/owasp-top-10-2013/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3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HTTPS</a:t>
            </a:r>
            <a:endParaRPr lang="tr-TR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6621" y="365124"/>
            <a:ext cx="6149457" cy="60664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8200" y="1321356"/>
            <a:ext cx="35230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HyperText</a:t>
            </a:r>
            <a:r>
              <a:rPr lang="tr-TR" b="1" dirty="0"/>
              <a:t> Transfer Protocol </a:t>
            </a:r>
            <a:r>
              <a:rPr lang="tr-TR" b="1" dirty="0" err="1" smtClean="0"/>
              <a:t>Secure</a:t>
            </a:r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r>
              <a:rPr lang="tr-TR" dirty="0" smtClean="0"/>
              <a:t>Sertifika doğrulaması ve </a:t>
            </a:r>
          </a:p>
          <a:p>
            <a:r>
              <a:rPr lang="tr-TR" dirty="0" err="1"/>
              <a:t>s</a:t>
            </a:r>
            <a:r>
              <a:rPr lang="tr-TR" dirty="0" err="1" smtClean="0"/>
              <a:t>ecret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oluşturması</a:t>
            </a:r>
          </a:p>
          <a:p>
            <a:r>
              <a:rPr lang="tr-TR" dirty="0"/>
              <a:t>s</a:t>
            </a:r>
            <a:r>
              <a:rPr lang="tr-TR" dirty="0" smtClean="0"/>
              <a:t>adece ilk istekte yapılır</a:t>
            </a:r>
          </a:p>
          <a:p>
            <a:r>
              <a:rPr lang="tr-TR" dirty="0" smtClean="0"/>
              <a:t>sonraki istekler oluşmuş </a:t>
            </a:r>
            <a:r>
              <a:rPr lang="tr-TR" dirty="0" err="1" smtClean="0"/>
              <a:t>keyler</a:t>
            </a:r>
            <a:endParaRPr lang="tr-TR" dirty="0"/>
          </a:p>
          <a:p>
            <a:r>
              <a:rPr lang="tr-TR" dirty="0" smtClean="0"/>
              <a:t>İle yapılır.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5462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HTTPS</a:t>
            </a:r>
            <a:endParaRPr lang="tr-T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5762" y="1613044"/>
            <a:ext cx="5878532" cy="31508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321356"/>
            <a:ext cx="41380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HyperText</a:t>
            </a:r>
            <a:r>
              <a:rPr lang="tr-TR" b="1" dirty="0"/>
              <a:t> Transfer Protocol </a:t>
            </a:r>
            <a:r>
              <a:rPr lang="tr-TR" b="1" dirty="0" err="1" smtClean="0"/>
              <a:t>Secure</a:t>
            </a:r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r>
              <a:rPr lang="tr-TR" dirty="0" err="1" smtClean="0"/>
              <a:t>ssl</a:t>
            </a:r>
            <a:r>
              <a:rPr lang="tr-TR" dirty="0" smtClean="0"/>
              <a:t> sertifikasının konfigürasyonu önemlidir,</a:t>
            </a:r>
          </a:p>
          <a:p>
            <a:r>
              <a:rPr lang="tr-TR" dirty="0"/>
              <a:t>h</a:t>
            </a:r>
            <a:r>
              <a:rPr lang="tr-TR" dirty="0" smtClean="0"/>
              <a:t>atalı </a:t>
            </a:r>
            <a:r>
              <a:rPr lang="tr-TR" dirty="0" err="1" smtClean="0"/>
              <a:t>konfigure</a:t>
            </a:r>
            <a:r>
              <a:rPr lang="tr-TR" dirty="0" smtClean="0"/>
              <a:t> edilmesi sık görülen </a:t>
            </a:r>
          </a:p>
          <a:p>
            <a:r>
              <a:rPr lang="tr-TR" dirty="0" smtClean="0"/>
              <a:t>bir güvenlik sorunudur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62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Bcrypt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Güvenli bir şekilde şifre saklamanın yolu.</a:t>
            </a:r>
          </a:p>
          <a:p>
            <a:endParaRPr lang="tr-TR" dirty="0"/>
          </a:p>
          <a:p>
            <a:r>
              <a:rPr lang="tr-TR" dirty="0" smtClean="0"/>
              <a:t>Şifreler </a:t>
            </a:r>
            <a:r>
              <a:rPr lang="en-US" dirty="0" smtClean="0"/>
              <a:t>MD5</a:t>
            </a:r>
            <a:r>
              <a:rPr lang="en-US" dirty="0"/>
              <a:t>, SHA1, SHA256, SHA512, </a:t>
            </a:r>
            <a:r>
              <a:rPr lang="en-US" dirty="0" smtClean="0"/>
              <a:t>SHA-3</a:t>
            </a:r>
            <a:r>
              <a:rPr lang="tr-TR" dirty="0" smtClean="0"/>
              <a:t> gibi algoritmalarla </a:t>
            </a:r>
            <a:r>
              <a:rPr lang="tr-TR" dirty="0" err="1" smtClean="0"/>
              <a:t>hashlenerek</a:t>
            </a:r>
            <a:r>
              <a:rPr lang="tr-TR" dirty="0" smtClean="0"/>
              <a:t> saklandığında günümüz bilgisayarları çok karmaşık olmayan şifreleri kısa sürelerde bulabilmektedir. (</a:t>
            </a:r>
            <a:r>
              <a:rPr lang="tr-TR" dirty="0" err="1" smtClean="0"/>
              <a:t>bruteforce</a:t>
            </a:r>
            <a:r>
              <a:rPr lang="tr-TR" dirty="0" smtClean="0"/>
              <a:t>, </a:t>
            </a:r>
            <a:r>
              <a:rPr lang="tr-TR" dirty="0" err="1" smtClean="0"/>
              <a:t>rainbow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) Salt kullanarak </a:t>
            </a:r>
            <a:r>
              <a:rPr lang="tr-TR" smtClean="0"/>
              <a:t>atak yapanın işini </a:t>
            </a:r>
            <a:r>
              <a:rPr lang="tr-TR" dirty="0" smtClean="0"/>
              <a:t>zorlaştırabiliriz ancak </a:t>
            </a:r>
          </a:p>
          <a:p>
            <a:endParaRPr lang="tr-TR" dirty="0"/>
          </a:p>
          <a:p>
            <a:r>
              <a:rPr lang="tr-TR" dirty="0" err="1" smtClean="0"/>
              <a:t>Bcrypt</a:t>
            </a:r>
            <a:r>
              <a:rPr lang="tr-TR" dirty="0" smtClean="0"/>
              <a:t> kullandığı algoritma gereği bilgisayarın hızından etkilenmeyerek </a:t>
            </a:r>
            <a:r>
              <a:rPr lang="tr-TR" dirty="0" err="1" smtClean="0"/>
              <a:t>hashleme</a:t>
            </a:r>
            <a:r>
              <a:rPr lang="tr-TR" dirty="0" smtClean="0"/>
              <a:t> yada doğrulama işini her zaman aynı yavaşlıkta yapabilmektedir.</a:t>
            </a:r>
          </a:p>
          <a:p>
            <a:endParaRPr lang="tr-TR" dirty="0"/>
          </a:p>
          <a:p>
            <a:r>
              <a:rPr lang="tr-TR" dirty="0" smtClean="0"/>
              <a:t>DEMO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56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Sql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intentionally left </a:t>
            </a:r>
            <a:r>
              <a:rPr lang="en-US" dirty="0" smtClean="0"/>
              <a:t>blank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34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XSS – Cross Site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Kullanıcılara sunulan sayfalara, istenmeyen bir </a:t>
            </a:r>
            <a:r>
              <a:rPr lang="tr-TR" dirty="0" err="1" smtClean="0"/>
              <a:t>scriptin</a:t>
            </a:r>
            <a:r>
              <a:rPr lang="tr-TR" dirty="0" smtClean="0"/>
              <a:t> eklenmesi ve diğer kullanıcılar sayfayı açtığında da çalıştırılması sonucunda oluşan durumdur.</a:t>
            </a:r>
          </a:p>
          <a:p>
            <a:r>
              <a:rPr lang="tr-TR" dirty="0" smtClean="0"/>
              <a:t>Kullanıcıdan alıp ekrana bastığımız bir bilgi mutlaka kontrolden geçirilmelidir!</a:t>
            </a:r>
          </a:p>
          <a:p>
            <a:endParaRPr lang="tr-TR" dirty="0"/>
          </a:p>
          <a:p>
            <a:r>
              <a:rPr lang="tr-TR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4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CSRF – Cross Site </a:t>
            </a:r>
            <a:r>
              <a:rPr lang="tr-TR" dirty="0" err="1" smtClean="0"/>
              <a:t>Request</a:t>
            </a:r>
            <a:r>
              <a:rPr lang="tr-TR" dirty="0" smtClean="0"/>
              <a:t> </a:t>
            </a:r>
            <a:r>
              <a:rPr lang="tr-TR" dirty="0" err="1" smtClean="0"/>
              <a:t>Forgery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Kullanıcınız </a:t>
            </a:r>
            <a:r>
              <a:rPr lang="tr-TR" sz="3600" dirty="0" err="1" smtClean="0"/>
              <a:t>login</a:t>
            </a:r>
            <a:r>
              <a:rPr lang="tr-TR" sz="3600" dirty="0" smtClean="0"/>
              <a:t> durumdayken, başka bir uygulamanın sizin uygulamanıza o kullanıcı üzerinden işlem yapabilmesidir.</a:t>
            </a:r>
          </a:p>
          <a:p>
            <a:endParaRPr lang="tr-TR" sz="3600" dirty="0"/>
          </a:p>
          <a:p>
            <a:r>
              <a:rPr lang="tr-TR" sz="3600" dirty="0" smtClean="0"/>
              <a:t>DEMO </a:t>
            </a:r>
          </a:p>
          <a:p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14424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Araçlar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Fiddler</a:t>
            </a:r>
            <a:endParaRPr lang="tr-TR" dirty="0" smtClean="0"/>
          </a:p>
          <a:p>
            <a:r>
              <a:rPr lang="tr-TR" dirty="0" err="1" smtClean="0"/>
              <a:t>Netsparker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03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369</Words>
  <Application>Microsoft Office PowerPoint</Application>
  <PresentationFormat>Widescreen</PresentationFormat>
  <Paragraphs>81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Web Uygulaması Geliştiriciler İçin Temel Güvenlik</vt:lpstr>
      <vt:lpstr>OWASP TOP 10 - 2013</vt:lpstr>
      <vt:lpstr>HTTPS</vt:lpstr>
      <vt:lpstr>HTTPS</vt:lpstr>
      <vt:lpstr>Bcrypt</vt:lpstr>
      <vt:lpstr>Sql Injection</vt:lpstr>
      <vt:lpstr>XSS – Cross Site Scripting</vt:lpstr>
      <vt:lpstr>CSRF – Cross Site Request Forgery</vt:lpstr>
      <vt:lpstr>Araçlar</vt:lpstr>
      <vt:lpstr>Kaynaklar</vt:lpstr>
    </vt:vector>
  </TitlesOfParts>
  <Company>Collade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Web Güvenliği</dc:title>
  <dc:creator>Serdar Büyüktemiz</dc:creator>
  <cp:lastModifiedBy>Serdar Büyüktemiz</cp:lastModifiedBy>
  <cp:revision>29</cp:revision>
  <dcterms:created xsi:type="dcterms:W3CDTF">2013-10-26T13:48:54Z</dcterms:created>
  <dcterms:modified xsi:type="dcterms:W3CDTF">2013-10-29T14:07:01Z</dcterms:modified>
</cp:coreProperties>
</file>