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31aa1376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31aa1376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31aa137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31aa137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31aa1376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31aa1376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31aa1376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31aa1376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31aa1376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31aa1376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31aa1376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31aa1376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31aa1376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31aa1376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31aa1376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31aa1376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31aa1376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31aa1376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31aa1376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31aa1376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31aa137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31aa137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31aa1376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31aa1376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31aa1376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31aa1376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31aa1376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31aa1376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31aa1376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31aa1376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31aa1376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31aa1376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31aa1376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31aa1376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31aa137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31aa137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31aa137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31aa137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31aa137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31aa137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31aa137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31aa137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31aa1376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31aa1376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31aa1376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31aa1376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31aa137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31aa137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erdarcekinmez@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datascienceweekl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tr" sz="2000"/>
              <a:t>WALMART / CONVERSION AND THE NORTH FACE E-COMMERCE PROJECT</a:t>
            </a:r>
            <a:endParaRPr b="1" sz="2000"/>
          </a:p>
        </p:txBody>
      </p:sp>
      <p:sp>
        <p:nvSpPr>
          <p:cNvPr id="55" name="Google Shape;55;p13"/>
          <p:cNvSpPr txBox="1"/>
          <p:nvPr>
            <p:ph idx="1" type="subTitle"/>
          </p:nvPr>
        </p:nvSpPr>
        <p:spPr>
          <a:xfrm>
            <a:off x="311700" y="2834125"/>
            <a:ext cx="8520600" cy="14262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tr"/>
              <a:t>Serdar CEKINMEZ</a:t>
            </a:r>
            <a:endParaRPr/>
          </a:p>
          <a:p>
            <a:pPr indent="0" lvl="0" marL="0" rtl="0" algn="ctr">
              <a:spcBef>
                <a:spcPts val="0"/>
              </a:spcBef>
              <a:spcAft>
                <a:spcPts val="0"/>
              </a:spcAft>
              <a:buNone/>
            </a:pPr>
            <a:r>
              <a:t/>
            </a:r>
            <a:endParaRPr/>
          </a:p>
          <a:p>
            <a:pPr indent="0" lvl="0" marL="0" rtl="0" algn="ctr">
              <a:spcBef>
                <a:spcPts val="0"/>
              </a:spcBef>
              <a:spcAft>
                <a:spcPts val="0"/>
              </a:spcAft>
              <a:buNone/>
            </a:pPr>
            <a:r>
              <a:rPr lang="tr" u="sng">
                <a:solidFill>
                  <a:schemeClr val="hlink"/>
                </a:solidFill>
                <a:hlinkClick r:id="rId3"/>
              </a:rPr>
              <a:t>serdarcekinmez@gmail.com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tr"/>
              <a:t>https://github.com/serdarcekinmez</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FINAL PREDICTIONS AND COEFFICIENTS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0" y="1152475"/>
            <a:ext cx="7949050"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Conclusion </a:t>
            </a:r>
            <a:endParaRPr/>
          </a:p>
        </p:txBody>
      </p:sp>
      <p:sp>
        <p:nvSpPr>
          <p:cNvPr id="125" name="Google Shape;125;p23"/>
          <p:cNvSpPr txBox="1"/>
          <p:nvPr>
            <p:ph idx="1" type="body"/>
          </p:nvPr>
        </p:nvSpPr>
        <p:spPr>
          <a:xfrm>
            <a:off x="363650" y="1059875"/>
            <a:ext cx="8520600" cy="370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sz="1100">
                <a:solidFill>
                  <a:schemeClr val="dk1"/>
                </a:solidFill>
                <a:highlight>
                  <a:srgbClr val="FFFFFF"/>
                </a:highlight>
              </a:rPr>
              <a:t>ElasticNetCV Model with Best Parameters:</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Mean Squared Error:  347301130801.0758</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Root Mean Squared Error:  589322.6033346046</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R-squared:  0.00018453904387827347</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Best parameters for Ridge: {'alpha': 100}</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Best parameters for Lasso: {'alpha': 100}</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Coefficients for Ridge:</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[-4211.21753598 34293.00631652  -377.57192154 -6192.43450034]</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Coefficients for Lasso:</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[-4010.57433843 75978.34345006  1423.32192505 -5847.65439926]</a:t>
            </a:r>
            <a:endParaRPr sz="1100">
              <a:solidFill>
                <a:schemeClr val="dk1"/>
              </a:solidFill>
              <a:highlight>
                <a:srgbClr val="FFFFFF"/>
              </a:highlight>
            </a:endParaRPr>
          </a:p>
          <a:p>
            <a:pPr indent="0" lvl="0" marL="0" rtl="0" algn="l">
              <a:spcBef>
                <a:spcPts val="1200"/>
              </a:spcBef>
              <a:spcAft>
                <a:spcPts val="0"/>
              </a:spcAft>
              <a:buNone/>
            </a:pPr>
            <a:r>
              <a:rPr lang="tr" sz="1100">
                <a:solidFill>
                  <a:schemeClr val="dk1"/>
                </a:solidFill>
                <a:highlight>
                  <a:srgbClr val="FFFFFF"/>
                </a:highlight>
              </a:rPr>
              <a:t>Coefficients for ElasticNetCV:</a:t>
            </a:r>
            <a:endParaRPr sz="1100">
              <a:solidFill>
                <a:schemeClr val="dk1"/>
              </a:solidFill>
              <a:highlight>
                <a:srgbClr val="FFFFFF"/>
              </a:highlight>
            </a:endParaRPr>
          </a:p>
          <a:p>
            <a:pPr indent="0" lvl="0" marL="0" rtl="0" algn="l">
              <a:spcBef>
                <a:spcPts val="1200"/>
              </a:spcBef>
              <a:spcAft>
                <a:spcPts val="0"/>
              </a:spcAft>
              <a:buClr>
                <a:schemeClr val="dk1"/>
              </a:buClr>
              <a:buSzPct val="100000"/>
              <a:buFont typeface="Arial"/>
              <a:buNone/>
            </a:pPr>
            <a:r>
              <a:rPr lang="tr" sz="1100">
                <a:solidFill>
                  <a:schemeClr val="dk1"/>
                </a:solidFill>
                <a:highlight>
                  <a:srgbClr val="FFFFFF"/>
                </a:highlight>
              </a:rPr>
              <a:t>[-825.07527468   14.2627622    -7.19953058 -302.5614322 ]</a:t>
            </a:r>
            <a:endParaRPr sz="1100">
              <a:solidFill>
                <a:schemeClr val="dk1"/>
              </a:solidFill>
              <a:highlight>
                <a:srgbClr val="FFFFFF"/>
              </a:highlight>
            </a:endParaRPr>
          </a:p>
          <a:p>
            <a:pPr indent="0" lvl="0" marL="0" rtl="0" algn="l">
              <a:spcBef>
                <a:spcPts val="0"/>
              </a:spcBef>
              <a:spcAft>
                <a:spcPts val="1200"/>
              </a:spcAft>
              <a:buNone/>
            </a:pPr>
            <a:r>
              <a:t/>
            </a:r>
            <a:endParaRPr/>
          </a:p>
        </p:txBody>
      </p:sp>
      <p:sp>
        <p:nvSpPr>
          <p:cNvPr id="126" name="Google Shape;126;p23"/>
          <p:cNvSpPr txBox="1"/>
          <p:nvPr/>
        </p:nvSpPr>
        <p:spPr>
          <a:xfrm>
            <a:off x="4613575" y="846875"/>
            <a:ext cx="4052400" cy="477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tr" sz="1300">
                <a:solidFill>
                  <a:schemeClr val="dk1"/>
                </a:solidFill>
                <a:highlight>
                  <a:srgbClr val="FFFFFF"/>
                </a:highlight>
              </a:rPr>
              <a:t>Conclusion: The CPI (Consumer Price Index) value appears to be the most influential factor. When considering only the CPI value, the R-squared value is 0.0037, but it does not show a significant increase. The other parameters, whether included or not, result in an R-squared value of around 0.00018. Due to the small number of rows in the dataset, the model's efficiency is limited. It performs well for values near the mean but struggles to accurately predict very high or very low values. In the coefficient graphics, we observe that CPI and Temperature have negative effects. The negative effect of Temperature is also confirmed by Ridge and Lasso methods. On the other hand, Ridge and Lasso predict a positive coefficient for the unemployment rate.</a:t>
            </a:r>
            <a:endParaRPr b="1" sz="13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highlight>
                <a:srgbClr val="FFFFFF"/>
              </a:highlight>
            </a:endParaRPr>
          </a:p>
          <a:p>
            <a:pPr indent="0" lvl="0" marL="0" rtl="0" algn="l">
              <a:spcBef>
                <a:spcPts val="4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Conversion Rate Project by Serdar CEKINMEZ</a:t>
            </a:r>
            <a:endParaRPr/>
          </a:p>
        </p:txBody>
      </p:sp>
      <p:sp>
        <p:nvSpPr>
          <p:cNvPr id="132" name="Google Shape;132;p24"/>
          <p:cNvSpPr txBox="1"/>
          <p:nvPr>
            <p:ph idx="1" type="body"/>
          </p:nvPr>
        </p:nvSpPr>
        <p:spPr>
          <a:xfrm>
            <a:off x="273150" y="1017725"/>
            <a:ext cx="8520600" cy="53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Predict if users will subscribe</a:t>
            </a:r>
            <a:endParaRPr/>
          </a:p>
        </p:txBody>
      </p:sp>
      <p:sp>
        <p:nvSpPr>
          <p:cNvPr id="133" name="Google Shape;133;p24"/>
          <p:cNvSpPr txBox="1"/>
          <p:nvPr/>
        </p:nvSpPr>
        <p:spPr>
          <a:xfrm>
            <a:off x="567900" y="1366775"/>
            <a:ext cx="79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4" name="Google Shape;134;p24"/>
          <p:cNvPicPr preferRelativeResize="0"/>
          <p:nvPr/>
        </p:nvPicPr>
        <p:blipFill>
          <a:blip r:embed="rId3">
            <a:alphaModFix/>
          </a:blip>
          <a:stretch>
            <a:fillRect/>
          </a:stretch>
        </p:blipFill>
        <p:spPr>
          <a:xfrm>
            <a:off x="273150" y="1453375"/>
            <a:ext cx="4095626" cy="2931325"/>
          </a:xfrm>
          <a:prstGeom prst="rect">
            <a:avLst/>
          </a:prstGeom>
          <a:noFill/>
          <a:ln>
            <a:noFill/>
          </a:ln>
        </p:spPr>
      </p:pic>
      <p:pic>
        <p:nvPicPr>
          <p:cNvPr id="135" name="Google Shape;135;p24"/>
          <p:cNvPicPr preferRelativeResize="0"/>
          <p:nvPr/>
        </p:nvPicPr>
        <p:blipFill>
          <a:blip r:embed="rId4">
            <a:alphaModFix/>
          </a:blip>
          <a:stretch>
            <a:fillRect/>
          </a:stretch>
        </p:blipFill>
        <p:spPr>
          <a:xfrm>
            <a:off x="4325034" y="1312975"/>
            <a:ext cx="4095634" cy="3071725"/>
          </a:xfrm>
          <a:prstGeom prst="rect">
            <a:avLst/>
          </a:prstGeom>
          <a:noFill/>
          <a:ln>
            <a:noFill/>
          </a:ln>
        </p:spPr>
      </p:pic>
      <p:sp>
        <p:nvSpPr>
          <p:cNvPr id="136" name="Google Shape;136;p24"/>
          <p:cNvSpPr txBox="1"/>
          <p:nvPr/>
        </p:nvSpPr>
        <p:spPr>
          <a:xfrm>
            <a:off x="914400" y="4379500"/>
            <a:ext cx="7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Conversion rate is </a:t>
            </a:r>
            <a:r>
              <a:rPr lang="tr"/>
              <a:t>highly</a:t>
            </a:r>
            <a:r>
              <a:rPr lang="tr"/>
              <a:t> small. Thus it will be challenging to make predictions.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138300" y="-105875"/>
            <a:ext cx="4039200" cy="4183874"/>
          </a:xfrm>
          <a:prstGeom prst="rect">
            <a:avLst/>
          </a:prstGeom>
          <a:noFill/>
          <a:ln>
            <a:noFill/>
          </a:ln>
        </p:spPr>
      </p:pic>
      <p:pic>
        <p:nvPicPr>
          <p:cNvPr id="142" name="Google Shape;142;p25"/>
          <p:cNvPicPr preferRelativeResize="0"/>
          <p:nvPr/>
        </p:nvPicPr>
        <p:blipFill>
          <a:blip r:embed="rId4">
            <a:alphaModFix/>
          </a:blip>
          <a:stretch>
            <a:fillRect/>
          </a:stretch>
        </p:blipFill>
        <p:spPr>
          <a:xfrm>
            <a:off x="4283250" y="12875"/>
            <a:ext cx="4421200" cy="3946375"/>
          </a:xfrm>
          <a:prstGeom prst="rect">
            <a:avLst/>
          </a:prstGeom>
          <a:noFill/>
          <a:ln>
            <a:noFill/>
          </a:ln>
        </p:spPr>
      </p:pic>
      <p:sp>
        <p:nvSpPr>
          <p:cNvPr id="143" name="Google Shape;143;p25"/>
          <p:cNvSpPr txBox="1"/>
          <p:nvPr/>
        </p:nvSpPr>
        <p:spPr>
          <a:xfrm>
            <a:off x="490900" y="4175525"/>
            <a:ext cx="796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Conversion rate is a relatively significant in new users. UK and US are the countries mostly conversion rated. Chinese converted customers are pretty few.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Zoom on the age parameter :</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6"/>
          <p:cNvPicPr preferRelativeResize="0"/>
          <p:nvPr/>
        </p:nvPicPr>
        <p:blipFill>
          <a:blip r:embed="rId3">
            <a:alphaModFix/>
          </a:blip>
          <a:stretch>
            <a:fillRect/>
          </a:stretch>
        </p:blipFill>
        <p:spPr>
          <a:xfrm>
            <a:off x="311700" y="978775"/>
            <a:ext cx="6942525" cy="410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Best Predictions</a:t>
            </a:r>
            <a:endParaRPr/>
          </a:p>
        </p:txBody>
      </p:sp>
      <p:sp>
        <p:nvSpPr>
          <p:cNvPr id="156" name="Google Shape;156;p27"/>
          <p:cNvSpPr txBox="1"/>
          <p:nvPr>
            <p:ph idx="1" type="body"/>
          </p:nvPr>
        </p:nvSpPr>
        <p:spPr>
          <a:xfrm>
            <a:off x="311700" y="1152475"/>
            <a:ext cx="8520600" cy="38238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tr" sz="2500"/>
              <a:t> </a:t>
            </a:r>
            <a:endParaRPr sz="2500"/>
          </a:p>
          <a:p>
            <a:pPr indent="0" lvl="0" marL="0" rtl="0" algn="l">
              <a:spcBef>
                <a:spcPts val="1200"/>
              </a:spcBef>
              <a:spcAft>
                <a:spcPts val="0"/>
              </a:spcAft>
              <a:buNone/>
            </a:pPr>
            <a:r>
              <a:t/>
            </a:r>
            <a:endParaRPr sz="4900"/>
          </a:p>
          <a:p>
            <a:pPr indent="0" lvl="0" marL="0" rtl="0" algn="l">
              <a:spcBef>
                <a:spcPts val="1200"/>
              </a:spcBef>
              <a:spcAft>
                <a:spcPts val="0"/>
              </a:spcAft>
              <a:buNone/>
            </a:pPr>
            <a:r>
              <a:rPr lang="tr" sz="4900"/>
              <a:t>Among the various models we experimented with, three of them displayed higher accuracy compared to others: RandomForest, LogisticRegression, and Gradient Boosting. I evaluated the models based on their F1 scores, and after careful consideration, I have selected Logistic Regression as the preferred model.</a:t>
            </a:r>
            <a:endParaRPr sz="4900"/>
          </a:p>
          <a:p>
            <a:pPr indent="0" lvl="0" marL="0" rtl="0" algn="l">
              <a:spcBef>
                <a:spcPts val="1200"/>
              </a:spcBef>
              <a:spcAft>
                <a:spcPts val="0"/>
              </a:spcAft>
              <a:buClr>
                <a:schemeClr val="dk1"/>
              </a:buClr>
              <a:buSzPts val="275"/>
              <a:buFont typeface="Arial"/>
              <a:buNone/>
            </a:pPr>
            <a:r>
              <a:t/>
            </a:r>
            <a:endParaRPr sz="4900"/>
          </a:p>
          <a:p>
            <a:pPr indent="0" lvl="0" marL="0" rtl="0" algn="l">
              <a:spcBef>
                <a:spcPts val="1200"/>
              </a:spcBef>
              <a:spcAft>
                <a:spcPts val="0"/>
              </a:spcAft>
              <a:buNone/>
            </a:pPr>
            <a:r>
              <a:rPr b="1" lang="tr" sz="4900">
                <a:solidFill>
                  <a:schemeClr val="dk1"/>
                </a:solidFill>
                <a:latin typeface="Courier New"/>
                <a:ea typeface="Courier New"/>
                <a:cs typeface="Courier New"/>
                <a:sym typeface="Courier New"/>
              </a:rPr>
              <a:t>Best parameters found: {'C': 1.0} </a:t>
            </a:r>
            <a:endParaRPr b="1" sz="49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tr" sz="4900">
                <a:solidFill>
                  <a:schemeClr val="dk1"/>
                </a:solidFill>
                <a:latin typeface="Courier New"/>
                <a:ea typeface="Courier New"/>
                <a:cs typeface="Courier New"/>
                <a:sym typeface="Courier New"/>
              </a:rPr>
              <a:t>Highest F1 score found: 0.7661084501403798</a:t>
            </a:r>
            <a:endParaRPr b="1" sz="49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tr" sz="4900">
                <a:solidFill>
                  <a:schemeClr val="dk1"/>
                </a:solidFill>
                <a:latin typeface="Courier New"/>
                <a:ea typeface="Courier New"/>
                <a:cs typeface="Courier New"/>
                <a:sym typeface="Courier New"/>
              </a:rPr>
              <a:t>   model                 f1_train      f1_test </a:t>
            </a:r>
            <a:endParaRPr b="1" sz="49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tr" sz="4900">
                <a:solidFill>
                  <a:schemeClr val="dk1"/>
                </a:solidFill>
                <a:latin typeface="Courier New"/>
                <a:ea typeface="Courier New"/>
                <a:cs typeface="Courier New"/>
                <a:sym typeface="Courier New"/>
              </a:rPr>
              <a:t>0 Logistic Regression    0.766432      0.758671 </a:t>
            </a:r>
            <a:endParaRPr b="1" sz="49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tr" sz="4900">
                <a:solidFill>
                  <a:schemeClr val="dk1"/>
                </a:solidFill>
                <a:latin typeface="Courier New"/>
                <a:ea typeface="Courier New"/>
                <a:cs typeface="Courier New"/>
                <a:sym typeface="Courier New"/>
              </a:rPr>
              <a:t>1 Random Forest          0.807847      0.733954 </a:t>
            </a:r>
            <a:endParaRPr b="1" sz="49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tr" sz="4900">
                <a:solidFill>
                  <a:schemeClr val="dk1"/>
                </a:solidFill>
                <a:latin typeface="Courier New"/>
                <a:ea typeface="Courier New"/>
                <a:cs typeface="Courier New"/>
                <a:sym typeface="Courier New"/>
              </a:rPr>
              <a:t>2 Gradient Boosting      0.765245      0.753044</a:t>
            </a:r>
            <a:endParaRPr b="1" sz="49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105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sz="1050">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Confusion Matrix / Logistic Regression / Train &amp; Test </a:t>
            </a:r>
            <a:endParaRPr/>
          </a:p>
          <a:p>
            <a:pPr indent="0" lvl="0" marL="0" rtl="0" algn="l">
              <a:spcBef>
                <a:spcPts val="0"/>
              </a:spcBef>
              <a:spcAft>
                <a:spcPts val="0"/>
              </a:spcAft>
              <a:buNone/>
            </a:pPr>
            <a:r>
              <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8"/>
          <p:cNvPicPr preferRelativeResize="0"/>
          <p:nvPr/>
        </p:nvPicPr>
        <p:blipFill>
          <a:blip r:embed="rId3">
            <a:alphaModFix/>
          </a:blip>
          <a:stretch>
            <a:fillRect/>
          </a:stretch>
        </p:blipFill>
        <p:spPr>
          <a:xfrm>
            <a:off x="4321750" y="952900"/>
            <a:ext cx="3851126" cy="3615975"/>
          </a:xfrm>
          <a:prstGeom prst="rect">
            <a:avLst/>
          </a:prstGeom>
          <a:noFill/>
          <a:ln>
            <a:noFill/>
          </a:ln>
        </p:spPr>
      </p:pic>
      <p:pic>
        <p:nvPicPr>
          <p:cNvPr id="164" name="Google Shape;164;p28"/>
          <p:cNvPicPr preferRelativeResize="0"/>
          <p:nvPr/>
        </p:nvPicPr>
        <p:blipFill>
          <a:blip r:embed="rId4">
            <a:alphaModFix/>
          </a:blip>
          <a:stretch>
            <a:fillRect/>
          </a:stretch>
        </p:blipFill>
        <p:spPr>
          <a:xfrm>
            <a:off x="252925" y="1017725"/>
            <a:ext cx="3616425" cy="355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Confusion Matrix / Random Forest / Train &amp; Test </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9"/>
          <p:cNvPicPr preferRelativeResize="0"/>
          <p:nvPr/>
        </p:nvPicPr>
        <p:blipFill>
          <a:blip r:embed="rId3">
            <a:alphaModFix/>
          </a:blip>
          <a:stretch>
            <a:fillRect/>
          </a:stretch>
        </p:blipFill>
        <p:spPr>
          <a:xfrm>
            <a:off x="485550" y="1251275"/>
            <a:ext cx="3653325" cy="2996550"/>
          </a:xfrm>
          <a:prstGeom prst="rect">
            <a:avLst/>
          </a:prstGeom>
          <a:noFill/>
          <a:ln>
            <a:noFill/>
          </a:ln>
        </p:spPr>
      </p:pic>
      <p:pic>
        <p:nvPicPr>
          <p:cNvPr id="172" name="Google Shape;172;p29"/>
          <p:cNvPicPr preferRelativeResize="0"/>
          <p:nvPr/>
        </p:nvPicPr>
        <p:blipFill>
          <a:blip r:embed="rId4">
            <a:alphaModFix/>
          </a:blip>
          <a:stretch>
            <a:fillRect/>
          </a:stretch>
        </p:blipFill>
        <p:spPr>
          <a:xfrm>
            <a:off x="4331400" y="1152475"/>
            <a:ext cx="4003500" cy="314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Confusion Matrix / Gradient Boosting / Train &amp; Test </a:t>
            </a:r>
            <a:endParaRPr/>
          </a:p>
          <a:p>
            <a:pPr indent="0" lvl="0" marL="0" rtl="0" algn="l">
              <a:spcBef>
                <a:spcPts val="0"/>
              </a:spcBef>
              <a:spcAft>
                <a:spcPts val="0"/>
              </a:spcAft>
              <a:buNone/>
            </a:pPr>
            <a:r>
              <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0"/>
          <p:cNvPicPr preferRelativeResize="0"/>
          <p:nvPr/>
        </p:nvPicPr>
        <p:blipFill>
          <a:blip r:embed="rId3">
            <a:alphaModFix/>
          </a:blip>
          <a:stretch>
            <a:fillRect/>
          </a:stretch>
        </p:blipFill>
        <p:spPr>
          <a:xfrm>
            <a:off x="394650" y="1260925"/>
            <a:ext cx="4110001" cy="3581650"/>
          </a:xfrm>
          <a:prstGeom prst="rect">
            <a:avLst/>
          </a:prstGeom>
          <a:noFill/>
          <a:ln>
            <a:noFill/>
          </a:ln>
        </p:spPr>
      </p:pic>
      <p:pic>
        <p:nvPicPr>
          <p:cNvPr id="180" name="Google Shape;180;p30"/>
          <p:cNvPicPr preferRelativeResize="0"/>
          <p:nvPr/>
        </p:nvPicPr>
        <p:blipFill>
          <a:blip r:embed="rId4">
            <a:alphaModFix/>
          </a:blip>
          <a:stretch>
            <a:fillRect/>
          </a:stretch>
        </p:blipFill>
        <p:spPr>
          <a:xfrm>
            <a:off x="4639375" y="1152475"/>
            <a:ext cx="4350024" cy="370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Conclusion: </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Our model predicts certitude of %76 if user will be adhered to the newsletter of </a:t>
            </a:r>
            <a:r>
              <a:rPr lang="tr" sz="1200" u="sng">
                <a:solidFill>
                  <a:schemeClr val="hlink"/>
                </a:solidFill>
                <a:highlight>
                  <a:srgbClr val="FBFDFF"/>
                </a:highlight>
                <a:latin typeface="Roboto"/>
                <a:ea typeface="Roboto"/>
                <a:cs typeface="Roboto"/>
                <a:sym typeface="Roboto"/>
                <a:hlinkClick r:id="rId3"/>
              </a:rPr>
              <a:t>www.datascienceweekly.org</a:t>
            </a:r>
            <a:r>
              <a:rPr lang="tr" sz="1200">
                <a:solidFill>
                  <a:srgbClr val="1F2123"/>
                </a:solidFill>
                <a:highlight>
                  <a:srgbClr val="FBFDFF"/>
                </a:highlight>
                <a:latin typeface="Roboto"/>
                <a:ea typeface="Roboto"/>
                <a:cs typeface="Roboto"/>
                <a:sym typeface="Roboto"/>
              </a:rPr>
              <a:t> . Thanks to LogisticRegression Model. </a:t>
            </a:r>
            <a:br>
              <a:rPr lang="tr" sz="1200">
                <a:solidFill>
                  <a:srgbClr val="1F2123"/>
                </a:solidFill>
                <a:highlight>
                  <a:srgbClr val="FBFDFF"/>
                </a:highlight>
                <a:latin typeface="Roboto"/>
                <a:ea typeface="Roboto"/>
                <a:cs typeface="Roboto"/>
                <a:sym typeface="Roboto"/>
              </a:rPr>
            </a:br>
            <a:br>
              <a:rPr lang="tr" sz="1200">
                <a:solidFill>
                  <a:srgbClr val="1F2123"/>
                </a:solidFill>
                <a:highlight>
                  <a:srgbClr val="FBFDFF"/>
                </a:highlight>
                <a:latin typeface="Roboto"/>
                <a:ea typeface="Roboto"/>
                <a:cs typeface="Roboto"/>
                <a:sym typeface="Roboto"/>
              </a:rPr>
            </a:br>
            <a:r>
              <a:rPr lang="tr" sz="1200">
                <a:solidFill>
                  <a:srgbClr val="1F2123"/>
                </a:solidFill>
                <a:highlight>
                  <a:srgbClr val="FBFDFF"/>
                </a:highlight>
                <a:latin typeface="Roboto"/>
                <a:ea typeface="Roboto"/>
                <a:cs typeface="Roboto"/>
                <a:sym typeface="Roboto"/>
              </a:rPr>
              <a:t>An output of predictions is ready as file : conversion_data_test_predictions_SERDAR_model_3.csv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6286500" y="445025"/>
            <a:ext cx="2545800" cy="427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tr"/>
              <a:t>WALMART PROJECT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tr" sz="1200"/>
              <a:t>Creating new columns like day of the week.  </a:t>
            </a:r>
            <a:endParaRPr sz="1200"/>
          </a:p>
          <a:p>
            <a:pPr indent="0" lvl="0" marL="0" rtl="0" algn="l">
              <a:spcBef>
                <a:spcPts val="0"/>
              </a:spcBef>
              <a:spcAft>
                <a:spcPts val="0"/>
              </a:spcAft>
              <a:buNone/>
            </a:pPr>
            <a:r>
              <a:rPr lang="tr" sz="1200"/>
              <a:t>Cleaning the dataset: </a:t>
            </a:r>
            <a:endParaRPr sz="1200"/>
          </a:p>
          <a:p>
            <a:pPr indent="0" lvl="0" marL="0" rtl="0" algn="l">
              <a:spcBef>
                <a:spcPts val="0"/>
              </a:spcBef>
              <a:spcAft>
                <a:spcPts val="0"/>
              </a:spcAft>
              <a:buNone/>
            </a:pPr>
            <a:r>
              <a:rPr lang="tr" sz="1200"/>
              <a:t>Converting Datetime Values</a:t>
            </a:r>
            <a:endParaRPr sz="1200"/>
          </a:p>
          <a:p>
            <a:pPr indent="0" lvl="0" marL="0" rtl="0" algn="l">
              <a:spcBef>
                <a:spcPts val="0"/>
              </a:spcBef>
              <a:spcAft>
                <a:spcPts val="0"/>
              </a:spcAft>
              <a:buNone/>
            </a:pPr>
            <a:r>
              <a:rPr lang="tr" sz="1200"/>
              <a:t>We will work with the following columns: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 sz="1100">
                <a:highlight>
                  <a:srgbClr val="FFFFFF"/>
                </a:highlight>
              </a:rPr>
              <a:t> 0   Date          </a:t>
            </a:r>
            <a:endParaRPr sz="1100">
              <a:highlight>
                <a:srgbClr val="FFFFFF"/>
              </a:highlight>
            </a:endParaRPr>
          </a:p>
          <a:p>
            <a:pPr indent="0" lvl="0" marL="0" rtl="0" algn="l">
              <a:spcBef>
                <a:spcPts val="0"/>
              </a:spcBef>
              <a:spcAft>
                <a:spcPts val="0"/>
              </a:spcAft>
              <a:buNone/>
            </a:pPr>
            <a:r>
              <a:rPr lang="tr" sz="1100">
                <a:highlight>
                  <a:srgbClr val="FFFFFF"/>
                </a:highlight>
              </a:rPr>
              <a:t> 1   Weekly_Sales        </a:t>
            </a:r>
            <a:endParaRPr sz="1100">
              <a:highlight>
                <a:srgbClr val="FFFFFF"/>
              </a:highlight>
            </a:endParaRPr>
          </a:p>
          <a:p>
            <a:pPr indent="0" lvl="0" marL="0" rtl="0" algn="l">
              <a:spcBef>
                <a:spcPts val="0"/>
              </a:spcBef>
              <a:spcAft>
                <a:spcPts val="0"/>
              </a:spcAft>
              <a:buNone/>
            </a:pPr>
            <a:r>
              <a:rPr lang="tr" sz="1100">
                <a:highlight>
                  <a:srgbClr val="FFFFFF"/>
                </a:highlight>
              </a:rPr>
              <a:t> 2   Holiday_Flag      </a:t>
            </a:r>
            <a:endParaRPr sz="1100">
              <a:highlight>
                <a:srgbClr val="FFFFFF"/>
              </a:highlight>
            </a:endParaRPr>
          </a:p>
          <a:p>
            <a:pPr indent="0" lvl="0" marL="0" rtl="0" algn="l">
              <a:spcBef>
                <a:spcPts val="0"/>
              </a:spcBef>
              <a:spcAft>
                <a:spcPts val="0"/>
              </a:spcAft>
              <a:buNone/>
            </a:pPr>
            <a:r>
              <a:rPr lang="tr" sz="1100">
                <a:highlight>
                  <a:srgbClr val="FFFFFF"/>
                </a:highlight>
              </a:rPr>
              <a:t> 3   Temperature       </a:t>
            </a:r>
            <a:endParaRPr sz="1100">
              <a:highlight>
                <a:srgbClr val="FFFFFF"/>
              </a:highlight>
            </a:endParaRPr>
          </a:p>
          <a:p>
            <a:pPr indent="0" lvl="0" marL="0" rtl="0" algn="l">
              <a:spcBef>
                <a:spcPts val="0"/>
              </a:spcBef>
              <a:spcAft>
                <a:spcPts val="0"/>
              </a:spcAft>
              <a:buNone/>
            </a:pPr>
            <a:r>
              <a:rPr lang="tr" sz="1100">
                <a:highlight>
                  <a:srgbClr val="FFFFFF"/>
                </a:highlight>
              </a:rPr>
              <a:t> 4   Fuel_Price          </a:t>
            </a:r>
            <a:endParaRPr sz="1100">
              <a:highlight>
                <a:srgbClr val="FFFFFF"/>
              </a:highlight>
            </a:endParaRPr>
          </a:p>
          <a:p>
            <a:pPr indent="0" lvl="0" marL="0" rtl="0" algn="l">
              <a:spcBef>
                <a:spcPts val="0"/>
              </a:spcBef>
              <a:spcAft>
                <a:spcPts val="0"/>
              </a:spcAft>
              <a:buNone/>
            </a:pPr>
            <a:r>
              <a:rPr lang="tr" sz="1100">
                <a:highlight>
                  <a:srgbClr val="FFFFFF"/>
                </a:highlight>
              </a:rPr>
              <a:t> 5   CPI                 </a:t>
            </a:r>
            <a:endParaRPr sz="1100">
              <a:highlight>
                <a:srgbClr val="FFFFFF"/>
              </a:highlight>
            </a:endParaRPr>
          </a:p>
          <a:p>
            <a:pPr indent="0" lvl="0" marL="0" rtl="0" algn="l">
              <a:spcBef>
                <a:spcPts val="0"/>
              </a:spcBef>
              <a:spcAft>
                <a:spcPts val="0"/>
              </a:spcAft>
              <a:buNone/>
            </a:pPr>
            <a:r>
              <a:rPr lang="tr" sz="1100">
                <a:highlight>
                  <a:srgbClr val="FFFFFF"/>
                </a:highlight>
              </a:rPr>
              <a:t> 6   Unemployment         </a:t>
            </a:r>
            <a:endParaRPr sz="1100">
              <a:highlight>
                <a:srgbClr val="FFFFFF"/>
              </a:highlight>
            </a:endParaRPr>
          </a:p>
          <a:p>
            <a:pPr indent="0" lvl="0" marL="0" rtl="0" algn="l">
              <a:spcBef>
                <a:spcPts val="0"/>
              </a:spcBef>
              <a:spcAft>
                <a:spcPts val="0"/>
              </a:spcAft>
              <a:buNone/>
            </a:pPr>
            <a:r>
              <a:rPr lang="tr" sz="1100">
                <a:highlight>
                  <a:srgbClr val="FFFFFF"/>
                </a:highlight>
              </a:rPr>
              <a:t> 7   Day                 </a:t>
            </a:r>
            <a:endParaRPr sz="1100">
              <a:highlight>
                <a:srgbClr val="FFFFFF"/>
              </a:highlight>
            </a:endParaRPr>
          </a:p>
          <a:p>
            <a:pPr indent="0" lvl="0" marL="0" rtl="0" algn="l">
              <a:spcBef>
                <a:spcPts val="0"/>
              </a:spcBef>
              <a:spcAft>
                <a:spcPts val="0"/>
              </a:spcAft>
              <a:buNone/>
            </a:pPr>
            <a:r>
              <a:rPr lang="tr" sz="1100">
                <a:highlight>
                  <a:srgbClr val="FFFFFF"/>
                </a:highlight>
              </a:rPr>
              <a:t> 8   Month              </a:t>
            </a:r>
            <a:endParaRPr sz="1100">
              <a:highlight>
                <a:srgbClr val="FFFFFF"/>
              </a:highlight>
            </a:endParaRPr>
          </a:p>
          <a:p>
            <a:pPr indent="0" lvl="0" marL="0" rtl="0" algn="l">
              <a:spcBef>
                <a:spcPts val="0"/>
              </a:spcBef>
              <a:spcAft>
                <a:spcPts val="0"/>
              </a:spcAft>
              <a:buNone/>
            </a:pPr>
            <a:r>
              <a:rPr lang="tr" sz="1100">
                <a:highlight>
                  <a:srgbClr val="FFFFFF"/>
                </a:highlight>
              </a:rPr>
              <a:t> 9   Year              </a:t>
            </a:r>
            <a:endParaRPr sz="1100">
              <a:highlight>
                <a:srgbClr val="FFFFFF"/>
              </a:highlight>
            </a:endParaRPr>
          </a:p>
          <a:p>
            <a:pPr indent="0" lvl="0" marL="0" rtl="0" algn="l">
              <a:lnSpc>
                <a:spcPct val="115000"/>
              </a:lnSpc>
              <a:spcBef>
                <a:spcPts val="0"/>
              </a:spcBef>
              <a:spcAft>
                <a:spcPts val="0"/>
              </a:spcAft>
              <a:buClr>
                <a:schemeClr val="dk1"/>
              </a:buClr>
              <a:buSzPct val="100000"/>
              <a:buFont typeface="Arial"/>
              <a:buNone/>
            </a:pPr>
            <a:r>
              <a:rPr lang="tr" sz="1100">
                <a:highlight>
                  <a:srgbClr val="FFFFFF"/>
                </a:highlight>
              </a:rPr>
              <a:t>10  day_of_week   </a:t>
            </a:r>
            <a:endParaRPr sz="1100">
              <a:highlight>
                <a:srgbClr val="FFFFFF"/>
              </a:highlight>
            </a:endParaRPr>
          </a:p>
          <a:p>
            <a:pPr indent="0" lvl="0" marL="0" rtl="0" algn="l">
              <a:spcBef>
                <a:spcPts val="0"/>
              </a:spcBef>
              <a:spcAft>
                <a:spcPts val="0"/>
              </a:spcAft>
              <a:buNone/>
            </a:pPr>
            <a:r>
              <a:t/>
            </a:r>
            <a:endParaRPr sz="1200"/>
          </a:p>
        </p:txBody>
      </p:sp>
      <p:sp>
        <p:nvSpPr>
          <p:cNvPr id="61" name="Google Shape;61;p14"/>
          <p:cNvSpPr txBox="1"/>
          <p:nvPr>
            <p:ph idx="1" type="body"/>
          </p:nvPr>
        </p:nvSpPr>
        <p:spPr>
          <a:xfrm>
            <a:off x="311700" y="1152475"/>
            <a:ext cx="530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145475" y="270175"/>
            <a:ext cx="6141026" cy="4873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The North Face Recommandation Project - by Serdar CEKINMEZ</a:t>
            </a:r>
            <a:endParaRPr sz="2000"/>
          </a:p>
        </p:txBody>
      </p:sp>
      <p:sp>
        <p:nvSpPr>
          <p:cNvPr id="192" name="Google Shape;192;p32"/>
          <p:cNvSpPr txBox="1"/>
          <p:nvPr>
            <p:ph idx="1" type="body"/>
          </p:nvPr>
        </p:nvSpPr>
        <p:spPr>
          <a:xfrm>
            <a:off x="20582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 this section , I developed a </a:t>
            </a:r>
            <a:r>
              <a:rPr lang="tr"/>
              <a:t>recommendation</a:t>
            </a:r>
            <a:r>
              <a:rPr lang="tr"/>
              <a:t> system, that detects the similar products on NorthFace E-commerce- website. </a:t>
            </a:r>
            <a:endParaRPr/>
          </a:p>
          <a:p>
            <a:pPr indent="0" lvl="0" marL="0" rtl="0" algn="l">
              <a:spcBef>
                <a:spcPts val="1200"/>
              </a:spcBef>
              <a:spcAft>
                <a:spcPts val="0"/>
              </a:spcAft>
              <a:buNone/>
            </a:pPr>
            <a:r>
              <a:rPr lang="tr"/>
              <a:t>Main goals are to find out word clusters with DBScan and visualise them by wordcloud, then a </a:t>
            </a:r>
            <a:r>
              <a:rPr lang="tr"/>
              <a:t>similar</a:t>
            </a:r>
            <a:r>
              <a:rPr lang="tr"/>
              <a:t> product detection program, and finally present Topic clusters by wordcloud.</a:t>
            </a:r>
            <a:endParaRPr/>
          </a:p>
          <a:p>
            <a:pPr indent="0" lvl="0" marL="0" rtl="0" algn="l">
              <a:spcBef>
                <a:spcPts val="1200"/>
              </a:spcBef>
              <a:spcAft>
                <a:spcPts val="1200"/>
              </a:spcAft>
              <a:buNone/>
            </a:pPr>
            <a:r>
              <a:rPr lang="tr"/>
              <a:t>Here they are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Sparse Matrix and DBScan Clusters  on wordcloud </a:t>
            </a:r>
            <a:endParaRPr/>
          </a:p>
        </p:txBody>
      </p:sp>
      <p:sp>
        <p:nvSpPr>
          <p:cNvPr id="198" name="Google Shape;198;p33"/>
          <p:cNvSpPr txBox="1"/>
          <p:nvPr>
            <p:ph idx="1" type="body"/>
          </p:nvPr>
        </p:nvSpPr>
        <p:spPr>
          <a:xfrm>
            <a:off x="311700" y="1152475"/>
            <a:ext cx="8520600" cy="280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99" name="Google Shape;199;p33"/>
          <p:cNvSpPr txBox="1"/>
          <p:nvPr/>
        </p:nvSpPr>
        <p:spPr>
          <a:xfrm>
            <a:off x="798900" y="1152475"/>
            <a:ext cx="3243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tr" sz="800"/>
              <a:t>[ 0 -1 -1  1  1  1  1  2  1 -1  1  1 -1  1  1  1 -1  0  0  0  0  0  0  0</a:t>
            </a:r>
            <a:endParaRPr sz="800"/>
          </a:p>
          <a:p>
            <a:pPr indent="0" lvl="0" marL="0" rtl="0" algn="l">
              <a:spcBef>
                <a:spcPts val="0"/>
              </a:spcBef>
              <a:spcAft>
                <a:spcPts val="0"/>
              </a:spcAft>
              <a:buClr>
                <a:schemeClr val="dk1"/>
              </a:buClr>
              <a:buSzPts val="1100"/>
              <a:buFont typeface="Arial"/>
              <a:buNone/>
            </a:pPr>
            <a:r>
              <a:rPr lang="tr" sz="800"/>
              <a:t>  0  1  1  1  1  1  1  1  1  1  1  1  1  1  1  1  1  1  1  1  1  1  1  3</a:t>
            </a:r>
            <a:endParaRPr sz="800"/>
          </a:p>
          <a:p>
            <a:pPr indent="0" lvl="0" marL="0" rtl="0" algn="l">
              <a:spcBef>
                <a:spcPts val="0"/>
              </a:spcBef>
              <a:spcAft>
                <a:spcPts val="0"/>
              </a:spcAft>
              <a:buClr>
                <a:schemeClr val="dk1"/>
              </a:buClr>
              <a:buSzPts val="1100"/>
              <a:buFont typeface="Arial"/>
              <a:buNone/>
            </a:pPr>
            <a:r>
              <a:rPr lang="tr" sz="800"/>
              <a:t> -1  1  1  1  1 -1  1  1  0  1  1  0  0  1  1  1  1  1  1  1  3  1  1  1</a:t>
            </a:r>
            <a:endParaRPr sz="800"/>
          </a:p>
          <a:p>
            <a:pPr indent="0" lvl="0" marL="0" rtl="0" algn="l">
              <a:spcBef>
                <a:spcPts val="0"/>
              </a:spcBef>
              <a:spcAft>
                <a:spcPts val="0"/>
              </a:spcAft>
              <a:buClr>
                <a:schemeClr val="dk1"/>
              </a:buClr>
              <a:buSzPts val="1100"/>
              <a:buFont typeface="Arial"/>
              <a:buNone/>
            </a:pPr>
            <a:r>
              <a:rPr lang="tr" sz="800"/>
              <a:t>  1 -1  4  1  4  1  5  5  5  0  1  1  1  1  6  6  6  6  1  1  1  1  1  1</a:t>
            </a:r>
            <a:endParaRPr sz="800"/>
          </a:p>
          <a:p>
            <a:pPr indent="0" lvl="0" marL="0" rtl="0" algn="l">
              <a:spcBef>
                <a:spcPts val="0"/>
              </a:spcBef>
              <a:spcAft>
                <a:spcPts val="0"/>
              </a:spcAft>
              <a:buClr>
                <a:schemeClr val="dk1"/>
              </a:buClr>
              <a:buSzPts val="1100"/>
              <a:buFont typeface="Arial"/>
              <a:buNone/>
            </a:pPr>
            <a:r>
              <a:rPr lang="tr" sz="800"/>
              <a:t>  1  1 -1  1  1  1  1  1  0  0  1  1  1  1 -1 -1  7  7  1  1  1  1  1  1</a:t>
            </a:r>
            <a:endParaRPr sz="800"/>
          </a:p>
          <a:p>
            <a:pPr indent="0" lvl="0" marL="0" rtl="0" algn="l">
              <a:spcBef>
                <a:spcPts val="0"/>
              </a:spcBef>
              <a:spcAft>
                <a:spcPts val="0"/>
              </a:spcAft>
              <a:buClr>
                <a:schemeClr val="dk1"/>
              </a:buClr>
              <a:buSzPts val="1100"/>
              <a:buFont typeface="Arial"/>
              <a:buNone/>
            </a:pPr>
            <a:r>
              <a:rPr lang="tr" sz="800"/>
              <a:t>  1  1 -1  1  1  1  1  1  1 -1  1  1 -1 -1 -1  7 -1  1  1 -1  1 -1  1  1</a:t>
            </a:r>
            <a:endParaRPr sz="800"/>
          </a:p>
          <a:p>
            <a:pPr indent="0" lvl="0" marL="0" rtl="0" algn="l">
              <a:spcBef>
                <a:spcPts val="0"/>
              </a:spcBef>
              <a:spcAft>
                <a:spcPts val="0"/>
              </a:spcAft>
              <a:buClr>
                <a:schemeClr val="dk1"/>
              </a:buClr>
              <a:buSzPts val="1100"/>
              <a:buFont typeface="Arial"/>
              <a:buNone/>
            </a:pPr>
            <a:r>
              <a:rPr lang="tr" sz="800"/>
              <a:t> -1  1  1  5  8  9  1  1  9  9 -1 -1  1 -1  1  1  1  1 -1 -1 10  1  1  1</a:t>
            </a:r>
            <a:endParaRPr sz="800"/>
          </a:p>
          <a:p>
            <a:pPr indent="0" lvl="0" marL="0" rtl="0" algn="l">
              <a:spcBef>
                <a:spcPts val="0"/>
              </a:spcBef>
              <a:spcAft>
                <a:spcPts val="0"/>
              </a:spcAft>
              <a:buClr>
                <a:schemeClr val="dk1"/>
              </a:buClr>
              <a:buSzPts val="1100"/>
              <a:buFont typeface="Arial"/>
              <a:buNone/>
            </a:pPr>
            <a:r>
              <a:rPr lang="tr" sz="800"/>
              <a:t>  1  1  0  0  0  0  0  0  1  1  1  1  1  1 -1  1  1  1  1  1  1  1  1 12</a:t>
            </a:r>
            <a:endParaRPr sz="800"/>
          </a:p>
          <a:p>
            <a:pPr indent="0" lvl="0" marL="0" rtl="0" algn="l">
              <a:spcBef>
                <a:spcPts val="0"/>
              </a:spcBef>
              <a:spcAft>
                <a:spcPts val="0"/>
              </a:spcAft>
              <a:buClr>
                <a:schemeClr val="dk1"/>
              </a:buClr>
              <a:buSzPts val="1100"/>
              <a:buFont typeface="Arial"/>
              <a:buNone/>
            </a:pPr>
            <a:r>
              <a:rPr lang="tr" sz="800"/>
              <a:t> -1 12  4  1  1  1  1  6  6  6  6  1 -1 -1  1  1  1  1  0  1  1  1 11  1</a:t>
            </a:r>
            <a:endParaRPr sz="800"/>
          </a:p>
          <a:p>
            <a:pPr indent="0" lvl="0" marL="0" rtl="0" algn="l">
              <a:spcBef>
                <a:spcPts val="0"/>
              </a:spcBef>
              <a:spcAft>
                <a:spcPts val="0"/>
              </a:spcAft>
              <a:buClr>
                <a:schemeClr val="dk1"/>
              </a:buClr>
              <a:buSzPts val="1100"/>
              <a:buFont typeface="Arial"/>
              <a:buNone/>
            </a:pPr>
            <a:r>
              <a:rPr lang="tr" sz="800"/>
              <a:t>  1  1  2  2  2  2  1  1  1  4  1  1  1  1 11  1 -1  1  1  1  1  3  1  2</a:t>
            </a:r>
            <a:endParaRPr sz="800"/>
          </a:p>
          <a:p>
            <a:pPr indent="0" lvl="0" marL="0" rtl="0" algn="l">
              <a:spcBef>
                <a:spcPts val="0"/>
              </a:spcBef>
              <a:spcAft>
                <a:spcPts val="0"/>
              </a:spcAft>
              <a:buClr>
                <a:schemeClr val="dk1"/>
              </a:buClr>
              <a:buSzPts val="1100"/>
              <a:buFont typeface="Arial"/>
              <a:buNone/>
            </a:pPr>
            <a:r>
              <a:rPr lang="tr" sz="800"/>
              <a:t>  2  2  2 -1  1 11 11  1  1  1  1  2 -1  2  2  1  1 -1  1  6  2  2  0  0</a:t>
            </a:r>
            <a:endParaRPr sz="800"/>
          </a:p>
          <a:p>
            <a:pPr indent="0" lvl="0" marL="0" rtl="0" algn="l">
              <a:spcBef>
                <a:spcPts val="0"/>
              </a:spcBef>
              <a:spcAft>
                <a:spcPts val="0"/>
              </a:spcAft>
              <a:buClr>
                <a:schemeClr val="dk1"/>
              </a:buClr>
              <a:buSzPts val="1100"/>
              <a:buFont typeface="Arial"/>
              <a:buNone/>
            </a:pPr>
            <a:r>
              <a:rPr lang="tr" sz="800"/>
              <a:t>  6  6  1  1  6  6 -1 -1 -1  1  1  1  0 -1  1  1  1  1  1  1  1  1  1  1</a:t>
            </a:r>
            <a:endParaRPr sz="800"/>
          </a:p>
          <a:p>
            <a:pPr indent="0" lvl="0" marL="0" rtl="0" algn="l">
              <a:spcBef>
                <a:spcPts val="0"/>
              </a:spcBef>
              <a:spcAft>
                <a:spcPts val="0"/>
              </a:spcAft>
              <a:buClr>
                <a:schemeClr val="dk1"/>
              </a:buClr>
              <a:buSzPts val="1100"/>
              <a:buFont typeface="Arial"/>
              <a:buNone/>
            </a:pPr>
            <a:r>
              <a:rPr lang="tr" sz="800"/>
              <a:t>  1 -1  2 -1  1  1 -1  1  1  1 -1 -1 -1  1  1 -1  1  1  1  1  1  1  1  1</a:t>
            </a:r>
            <a:endParaRPr sz="800"/>
          </a:p>
          <a:p>
            <a:pPr indent="0" lvl="0" marL="0" rtl="0" algn="l">
              <a:spcBef>
                <a:spcPts val="0"/>
              </a:spcBef>
              <a:spcAft>
                <a:spcPts val="0"/>
              </a:spcAft>
              <a:buClr>
                <a:schemeClr val="dk1"/>
              </a:buClr>
              <a:buSzPts val="1100"/>
              <a:buFont typeface="Arial"/>
              <a:buNone/>
            </a:pPr>
            <a:r>
              <a:rPr lang="tr" sz="800"/>
              <a:t> 12 12  1 10 10 10  3 -1  1  1  1  1  1  1  1  1  1  1  1  3  1  1  1  1</a:t>
            </a:r>
            <a:endParaRPr sz="800"/>
          </a:p>
          <a:p>
            <a:pPr indent="0" lvl="0" marL="0" rtl="0" algn="l">
              <a:spcBef>
                <a:spcPts val="0"/>
              </a:spcBef>
              <a:spcAft>
                <a:spcPts val="0"/>
              </a:spcAft>
              <a:buClr>
                <a:schemeClr val="dk1"/>
              </a:buClr>
              <a:buSzPts val="1100"/>
              <a:buFont typeface="Arial"/>
              <a:buNone/>
            </a:pPr>
            <a:r>
              <a:rPr lang="tr" sz="800"/>
              <a:t>  1  5  5  0  0  1  1  8  1  1  1  1  1  1  1  1  1  1  9  1  1  1  0  0</a:t>
            </a:r>
            <a:endParaRPr sz="800"/>
          </a:p>
          <a:p>
            <a:pPr indent="0" lvl="0" marL="0" rtl="0" algn="l">
              <a:spcBef>
                <a:spcPts val="0"/>
              </a:spcBef>
              <a:spcAft>
                <a:spcPts val="0"/>
              </a:spcAft>
              <a:buClr>
                <a:schemeClr val="dk1"/>
              </a:buClr>
              <a:buSzPts val="1100"/>
              <a:buFont typeface="Arial"/>
              <a:buNone/>
            </a:pPr>
            <a:r>
              <a:rPr lang="tr" sz="800"/>
              <a:t>  4  1  1  1  1  1  9  1  1  1  3  1  1  1 -1  1  1  0  1  0  0  1  5  1</a:t>
            </a:r>
            <a:endParaRPr sz="800"/>
          </a:p>
          <a:p>
            <a:pPr indent="0" lvl="0" marL="0" rtl="0" algn="l">
              <a:spcBef>
                <a:spcPts val="0"/>
              </a:spcBef>
              <a:spcAft>
                <a:spcPts val="0"/>
              </a:spcAft>
              <a:buClr>
                <a:schemeClr val="dk1"/>
              </a:buClr>
              <a:buSzPts val="1100"/>
              <a:buFont typeface="Arial"/>
              <a:buNone/>
            </a:pPr>
            <a:r>
              <a:rPr lang="tr" sz="800"/>
              <a:t>  5  1  1  1  1  1  1  1  1  1  1  3  1  7  1 -1  1  1  1  1  1  6  6  1</a:t>
            </a:r>
            <a:endParaRPr sz="800"/>
          </a:p>
          <a:p>
            <a:pPr indent="0" lvl="0" marL="0" rtl="0" algn="l">
              <a:spcBef>
                <a:spcPts val="0"/>
              </a:spcBef>
              <a:spcAft>
                <a:spcPts val="0"/>
              </a:spcAft>
              <a:buClr>
                <a:schemeClr val="dk1"/>
              </a:buClr>
              <a:buSzPts val="1100"/>
              <a:buFont typeface="Arial"/>
              <a:buNone/>
            </a:pPr>
            <a:r>
              <a:rPr lang="tr" sz="800"/>
              <a:t>  1 -1  1  1  0  1  1  1 -1  4  1  7  1 -1  1  1 -1 -1  1  1 -1  1  1  1</a:t>
            </a:r>
            <a:endParaRPr sz="800"/>
          </a:p>
          <a:p>
            <a:pPr indent="0" lvl="0" marL="0" rtl="0" algn="l">
              <a:spcBef>
                <a:spcPts val="0"/>
              </a:spcBef>
              <a:spcAft>
                <a:spcPts val="0"/>
              </a:spcAft>
              <a:buClr>
                <a:schemeClr val="dk1"/>
              </a:buClr>
              <a:buSzPts val="1100"/>
              <a:buFont typeface="Arial"/>
              <a:buNone/>
            </a:pPr>
            <a:r>
              <a:rPr lang="tr" sz="800"/>
              <a:t>  1 -1 -1  1  1  1  1  0  0  0  0  1  1  0  1  1  8  1  1  1  1  1  9  1</a:t>
            </a:r>
            <a:endParaRPr sz="800"/>
          </a:p>
          <a:p>
            <a:pPr indent="0" lvl="0" marL="0" rtl="0" algn="l">
              <a:spcBef>
                <a:spcPts val="0"/>
              </a:spcBef>
              <a:spcAft>
                <a:spcPts val="0"/>
              </a:spcAft>
              <a:buClr>
                <a:schemeClr val="dk1"/>
              </a:buClr>
              <a:buSzPts val="1100"/>
              <a:buFont typeface="Arial"/>
              <a:buNone/>
            </a:pPr>
            <a:r>
              <a:rPr lang="tr" sz="800"/>
              <a:t>  5  1  1  1  1  1  1  1  1  1  1  9  1  1  1  1  1  1  1  1  1  1  8  1</a:t>
            </a:r>
            <a:endParaRPr sz="800"/>
          </a:p>
          <a:p>
            <a:pPr indent="0" lvl="0" marL="0" rtl="0" algn="l">
              <a:spcBef>
                <a:spcPts val="0"/>
              </a:spcBef>
              <a:spcAft>
                <a:spcPts val="0"/>
              </a:spcAft>
              <a:buClr>
                <a:schemeClr val="dk1"/>
              </a:buClr>
              <a:buSzPts val="1100"/>
              <a:buFont typeface="Arial"/>
              <a:buNone/>
            </a:pPr>
            <a:r>
              <a:rPr lang="tr" sz="800"/>
              <a:t>  1  1  1  1  1  1  0  0  1  3  1  1  1  0  0  0  0  1  1  1]</a:t>
            </a:r>
            <a:endParaRPr sz="800"/>
          </a:p>
          <a:p>
            <a:pPr indent="0" lvl="0" marL="0" rtl="0" algn="l">
              <a:spcBef>
                <a:spcPts val="0"/>
              </a:spcBef>
              <a:spcAft>
                <a:spcPts val="0"/>
              </a:spcAft>
              <a:buNone/>
            </a:pPr>
            <a:r>
              <a:t/>
            </a:r>
            <a:endParaRPr/>
          </a:p>
        </p:txBody>
      </p:sp>
      <p:sp>
        <p:nvSpPr>
          <p:cNvPr id="200" name="Google Shape;200;p33"/>
          <p:cNvSpPr txBox="1"/>
          <p:nvPr/>
        </p:nvSpPr>
        <p:spPr>
          <a:xfrm>
            <a:off x="4716375" y="1078650"/>
            <a:ext cx="3705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tr" sz="1200"/>
              <a:t>Cluster 0: 44 products</a:t>
            </a:r>
            <a:endParaRPr sz="1200"/>
          </a:p>
          <a:p>
            <a:pPr indent="0" lvl="0" marL="0" rtl="0" algn="l">
              <a:spcBef>
                <a:spcPts val="0"/>
              </a:spcBef>
              <a:spcAft>
                <a:spcPts val="0"/>
              </a:spcAft>
              <a:buClr>
                <a:schemeClr val="dk1"/>
              </a:buClr>
              <a:buSzPts val="1100"/>
              <a:buFont typeface="Arial"/>
              <a:buNone/>
            </a:pPr>
            <a:r>
              <a:rPr lang="tr" sz="1200"/>
              <a:t>Cluster -1: 55 products</a:t>
            </a:r>
            <a:endParaRPr sz="1200"/>
          </a:p>
          <a:p>
            <a:pPr indent="0" lvl="0" marL="0" rtl="0" algn="l">
              <a:spcBef>
                <a:spcPts val="0"/>
              </a:spcBef>
              <a:spcAft>
                <a:spcPts val="0"/>
              </a:spcAft>
              <a:buClr>
                <a:schemeClr val="dk1"/>
              </a:buClr>
              <a:buSzPts val="1100"/>
              <a:buFont typeface="Arial"/>
              <a:buNone/>
            </a:pPr>
            <a:r>
              <a:rPr lang="tr" sz="1200"/>
              <a:t>Cluster 1: 320 products</a:t>
            </a:r>
            <a:endParaRPr sz="1200"/>
          </a:p>
          <a:p>
            <a:pPr indent="0" lvl="0" marL="0" rtl="0" algn="l">
              <a:spcBef>
                <a:spcPts val="0"/>
              </a:spcBef>
              <a:spcAft>
                <a:spcPts val="0"/>
              </a:spcAft>
              <a:buClr>
                <a:schemeClr val="dk1"/>
              </a:buClr>
              <a:buSzPts val="1100"/>
              <a:buFont typeface="Arial"/>
              <a:buNone/>
            </a:pPr>
            <a:r>
              <a:rPr lang="tr" sz="1200"/>
              <a:t>Cluster 2: 15 products</a:t>
            </a:r>
            <a:endParaRPr sz="1200"/>
          </a:p>
          <a:p>
            <a:pPr indent="0" lvl="0" marL="0" rtl="0" algn="l">
              <a:spcBef>
                <a:spcPts val="0"/>
              </a:spcBef>
              <a:spcAft>
                <a:spcPts val="0"/>
              </a:spcAft>
              <a:buClr>
                <a:schemeClr val="dk1"/>
              </a:buClr>
              <a:buSzPts val="1100"/>
              <a:buFont typeface="Arial"/>
              <a:buNone/>
            </a:pPr>
            <a:r>
              <a:rPr lang="tr" sz="1200"/>
              <a:t>Cluster 3: 8 products</a:t>
            </a:r>
            <a:endParaRPr sz="1200"/>
          </a:p>
          <a:p>
            <a:pPr indent="0" lvl="0" marL="0" rtl="0" algn="l">
              <a:spcBef>
                <a:spcPts val="0"/>
              </a:spcBef>
              <a:spcAft>
                <a:spcPts val="0"/>
              </a:spcAft>
              <a:buClr>
                <a:schemeClr val="dk1"/>
              </a:buClr>
              <a:buSzPts val="1100"/>
              <a:buFont typeface="Arial"/>
              <a:buNone/>
            </a:pPr>
            <a:r>
              <a:rPr lang="tr" sz="1200"/>
              <a:t>Cluster 4: 6 products</a:t>
            </a:r>
            <a:endParaRPr sz="1200"/>
          </a:p>
          <a:p>
            <a:pPr indent="0" lvl="0" marL="0" rtl="0" algn="l">
              <a:spcBef>
                <a:spcPts val="0"/>
              </a:spcBef>
              <a:spcAft>
                <a:spcPts val="0"/>
              </a:spcAft>
              <a:buClr>
                <a:schemeClr val="dk1"/>
              </a:buClr>
              <a:buSzPts val="1100"/>
              <a:buFont typeface="Arial"/>
              <a:buNone/>
            </a:pPr>
            <a:r>
              <a:rPr lang="tr" sz="1200"/>
              <a:t>Cluster 5: 9 products</a:t>
            </a:r>
            <a:endParaRPr sz="1200"/>
          </a:p>
          <a:p>
            <a:pPr indent="0" lvl="0" marL="0" rtl="0" algn="l">
              <a:spcBef>
                <a:spcPts val="0"/>
              </a:spcBef>
              <a:spcAft>
                <a:spcPts val="0"/>
              </a:spcAft>
              <a:buClr>
                <a:schemeClr val="dk1"/>
              </a:buClr>
              <a:buSzPts val="1100"/>
              <a:buFont typeface="Arial"/>
              <a:buNone/>
            </a:pPr>
            <a:r>
              <a:rPr lang="tr" sz="1200"/>
              <a:t>Cluster 6: 15 products</a:t>
            </a:r>
            <a:endParaRPr sz="1200"/>
          </a:p>
          <a:p>
            <a:pPr indent="0" lvl="0" marL="0" rtl="0" algn="l">
              <a:spcBef>
                <a:spcPts val="0"/>
              </a:spcBef>
              <a:spcAft>
                <a:spcPts val="0"/>
              </a:spcAft>
              <a:buClr>
                <a:schemeClr val="dk1"/>
              </a:buClr>
              <a:buSzPts val="1100"/>
              <a:buFont typeface="Arial"/>
              <a:buNone/>
            </a:pPr>
            <a:r>
              <a:rPr lang="tr" sz="1200"/>
              <a:t>Cluster 7: 5 products</a:t>
            </a:r>
            <a:endParaRPr sz="1200"/>
          </a:p>
          <a:p>
            <a:pPr indent="0" lvl="0" marL="0" rtl="0" algn="l">
              <a:spcBef>
                <a:spcPts val="0"/>
              </a:spcBef>
              <a:spcAft>
                <a:spcPts val="0"/>
              </a:spcAft>
              <a:buClr>
                <a:schemeClr val="dk1"/>
              </a:buClr>
              <a:buSzPts val="1100"/>
              <a:buFont typeface="Arial"/>
              <a:buNone/>
            </a:pPr>
            <a:r>
              <a:rPr lang="tr" sz="1200"/>
              <a:t>Cluster 8: 4 products</a:t>
            </a:r>
            <a:endParaRPr sz="1200"/>
          </a:p>
          <a:p>
            <a:pPr indent="0" lvl="0" marL="0" rtl="0" algn="l">
              <a:spcBef>
                <a:spcPts val="0"/>
              </a:spcBef>
              <a:spcAft>
                <a:spcPts val="0"/>
              </a:spcAft>
              <a:buClr>
                <a:schemeClr val="dk1"/>
              </a:buClr>
              <a:buSzPts val="1100"/>
              <a:buFont typeface="Arial"/>
              <a:buNone/>
            </a:pPr>
            <a:r>
              <a:rPr lang="tr" sz="1200"/>
              <a:t>Cluster 9: 7 products</a:t>
            </a:r>
            <a:endParaRPr sz="1200"/>
          </a:p>
          <a:p>
            <a:pPr indent="0" lvl="0" marL="0" rtl="0" algn="l">
              <a:spcBef>
                <a:spcPts val="0"/>
              </a:spcBef>
              <a:spcAft>
                <a:spcPts val="0"/>
              </a:spcAft>
              <a:buClr>
                <a:schemeClr val="dk1"/>
              </a:buClr>
              <a:buSzPts val="1100"/>
              <a:buFont typeface="Arial"/>
              <a:buNone/>
            </a:pPr>
            <a:r>
              <a:rPr lang="tr" sz="1200"/>
              <a:t>Cluster 10: 4 products</a:t>
            </a:r>
            <a:endParaRPr sz="1200"/>
          </a:p>
          <a:p>
            <a:pPr indent="0" lvl="0" marL="0" rtl="0" algn="l">
              <a:spcBef>
                <a:spcPts val="0"/>
              </a:spcBef>
              <a:spcAft>
                <a:spcPts val="0"/>
              </a:spcAft>
              <a:buClr>
                <a:schemeClr val="dk1"/>
              </a:buClr>
              <a:buSzPts val="1100"/>
              <a:buFont typeface="Arial"/>
              <a:buNone/>
            </a:pPr>
            <a:r>
              <a:rPr lang="tr" sz="1200"/>
              <a:t>Cluster 12: 4 products</a:t>
            </a:r>
            <a:endParaRPr sz="1200"/>
          </a:p>
          <a:p>
            <a:pPr indent="0" lvl="0" marL="0" rtl="0" algn="l">
              <a:spcBef>
                <a:spcPts val="0"/>
              </a:spcBef>
              <a:spcAft>
                <a:spcPts val="0"/>
              </a:spcAft>
              <a:buClr>
                <a:schemeClr val="dk1"/>
              </a:buClr>
              <a:buSzPts val="1100"/>
              <a:buFont typeface="Arial"/>
              <a:buNone/>
            </a:pPr>
            <a:r>
              <a:rPr lang="tr" sz="1200"/>
              <a:t>Cluster 11: 4 products</a:t>
            </a:r>
            <a:endParaRPr sz="1200"/>
          </a:p>
          <a:p>
            <a:pPr indent="0" lvl="0" marL="0" rtl="0" algn="l">
              <a:spcBef>
                <a:spcPts val="0"/>
              </a:spcBef>
              <a:spcAft>
                <a:spcPts val="0"/>
              </a:spcAft>
              <a:buNone/>
            </a:pPr>
            <a:r>
              <a:t/>
            </a:r>
            <a:endParaRPr/>
          </a:p>
        </p:txBody>
      </p:sp>
      <p:sp>
        <p:nvSpPr>
          <p:cNvPr id="201" name="Google Shape;201;p33"/>
          <p:cNvSpPr txBox="1"/>
          <p:nvPr/>
        </p:nvSpPr>
        <p:spPr>
          <a:xfrm>
            <a:off x="933650" y="4196625"/>
            <a:ext cx="70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Sparse Matrix and Clusters. See the 11 clusters by wordcloud subplots below: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nvSpPr>
        <p:spPr>
          <a:xfrm>
            <a:off x="0" y="0"/>
            <a:ext cx="8489400" cy="547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tr"/>
              <a:t>This time, I performed lemmatization on the dataset. The dataset was only cleaned by removing special characters and potentially some extra spaces. Additionally, I lemmatized certain words such as 's, 've, 'll, will, 're for data cleaning purposes. This cleaning method was applied to both the product names and product descriptions. </a:t>
            </a:r>
            <a:endParaRPr/>
          </a:p>
          <a:p>
            <a:pPr indent="0" lvl="0" marL="0" rtl="0" algn="l">
              <a:lnSpc>
                <a:spcPct val="115000"/>
              </a:lnSpc>
              <a:spcBef>
                <a:spcPts val="1200"/>
              </a:spcBef>
              <a:spcAft>
                <a:spcPts val="0"/>
              </a:spcAft>
              <a:buNone/>
            </a:pPr>
            <a:r>
              <a:rPr lang="tr"/>
              <a:t>After vectorization, we obtained a sparse matrix with slightly over 4935 words. We utilized the DBScan clustering algorithm with cosine distance as the metric. A cosine distance of 1 indicates identical vectors, 0 represents no link, and -1 signifies opposite vectors.</a:t>
            </a:r>
            <a:endParaRPr/>
          </a:p>
          <a:p>
            <a:pPr indent="0" lvl="0" marL="0" rtl="0" algn="l">
              <a:lnSpc>
                <a:spcPct val="115000"/>
              </a:lnSpc>
              <a:spcBef>
                <a:spcPts val="1200"/>
              </a:spcBef>
              <a:spcAft>
                <a:spcPts val="0"/>
              </a:spcAft>
              <a:buNone/>
            </a:pPr>
            <a:r>
              <a:rPr lang="tr"/>
              <a:t>The given code segment finds similar items to a given item within a dataset. It first retrieves the product name of the given item based on its ID, then it finds all items in the dataset that share the same product name, under the assumption that items with the same name are considered similar (clusters).</a:t>
            </a:r>
            <a:endParaRPr/>
          </a:p>
          <a:p>
            <a:pPr indent="0" lvl="0" marL="0" rtl="0" algn="l">
              <a:lnSpc>
                <a:spcPct val="115000"/>
              </a:lnSpc>
              <a:spcBef>
                <a:spcPts val="1200"/>
              </a:spcBef>
              <a:spcAft>
                <a:spcPts val="0"/>
              </a:spcAft>
              <a:buNone/>
            </a:pPr>
            <a:r>
              <a:rPr lang="tr"/>
              <a:t>Once the user input his choice “Id_number” </a:t>
            </a:r>
            <a:r>
              <a:rPr lang="tr"/>
              <a:t>-</a:t>
            </a:r>
            <a:r>
              <a:rPr lang="tr"/>
              <a:t> 1 ,2,3,4,..., 10…’ etc… -  similar product detections begins:</a:t>
            </a:r>
            <a:br>
              <a:rPr lang="tr"/>
            </a:br>
            <a:r>
              <a:rPr lang="tr"/>
              <a:t>It is designed to perform topic modeling on the cleaned product descriptions in the dataset using the TruncatedSVD (Singular Value Decomposition) method, which is a dimensionality reduction technique often used in natural language processing. The descriptions are transformed into a matrix of 20 topics, and each description is then assigned a main topic based on the highest corresponding topic weight. Finally, the code generates word clouds to visualize the top words (</a:t>
            </a:r>
            <a:r>
              <a:rPr lang="tr">
                <a:solidFill>
                  <a:schemeClr val="dk1"/>
                </a:solidFill>
              </a:rPr>
              <a:t>n_top_words = 10 / 10 most popular for each cluster ) </a:t>
            </a:r>
            <a:r>
              <a:rPr lang="tr"/>
              <a:t>for each of the 20 topics, giving a clearer insight into the dominant themes in the product descriptions. Here are the Topic clusters . For this example I choosed 10th item:</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6"/>
          <p:cNvPicPr preferRelativeResize="0"/>
          <p:nvPr/>
        </p:nvPicPr>
        <p:blipFill>
          <a:blip r:embed="rId3">
            <a:alphaModFix/>
          </a:blip>
          <a:stretch>
            <a:fillRect/>
          </a:stretch>
        </p:blipFill>
        <p:spPr>
          <a:xfrm>
            <a:off x="152400" y="152400"/>
            <a:ext cx="8741352" cy="48387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TruncatedSVD Model Outputs</a:t>
            </a:r>
            <a:endParaRPr/>
          </a:p>
        </p:txBody>
      </p:sp>
      <p:sp>
        <p:nvSpPr>
          <p:cNvPr id="222" name="Google Shape;222;p3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sz="1250">
                <a:solidFill>
                  <a:schemeClr val="dk1"/>
                </a:solidFill>
                <a:latin typeface="Courier New"/>
                <a:ea typeface="Courier New"/>
                <a:cs typeface="Courier New"/>
                <a:sym typeface="Courier New"/>
              </a:rPr>
              <a:t>You may also be interested in these products: Product ID: 13, Product Name: Beach bucket Product ID: 425, Product Name: Trim brim hat Product ID: 135, Product Name: Surf brim Product ID: 10, Product Name: Baby sun bucket hat Product ID: 466, Product Name: Baby baggies shorts </a:t>
            </a:r>
            <a:endParaRPr sz="12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tr" sz="1050">
                <a:solidFill>
                  <a:schemeClr val="dk1"/>
                </a:solidFill>
                <a:latin typeface="Courier New"/>
                <a:ea typeface="Courier New"/>
                <a:cs typeface="Courier New"/>
                <a:sym typeface="Courier New"/>
              </a:rPr>
              <a:t>0 270 		</a:t>
            </a:r>
            <a:r>
              <a:rPr lang="tr" sz="1050">
                <a:solidFill>
                  <a:schemeClr val="dk1"/>
                </a:solidFill>
                <a:latin typeface="Courier New"/>
                <a:ea typeface="Courier New"/>
                <a:cs typeface="Courier New"/>
                <a:sym typeface="Courier New"/>
              </a:rPr>
              <a:t>7 14 		16 5 </a:t>
            </a:r>
            <a:endParaRPr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tr" sz="1050">
                <a:solidFill>
                  <a:schemeClr val="dk1"/>
                </a:solidFill>
                <a:latin typeface="Courier New"/>
                <a:ea typeface="Courier New"/>
                <a:cs typeface="Courier New"/>
                <a:sym typeface="Courier New"/>
              </a:rPr>
              <a:t>1 54 		</a:t>
            </a:r>
            <a:r>
              <a:rPr lang="tr" sz="1050">
                <a:solidFill>
                  <a:schemeClr val="dk1"/>
                </a:solidFill>
                <a:latin typeface="Courier New"/>
                <a:ea typeface="Courier New"/>
                <a:cs typeface="Courier New"/>
                <a:sym typeface="Courier New"/>
              </a:rPr>
              <a:t>6 9 		4 5 </a:t>
            </a:r>
            <a:endParaRPr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tr" sz="1050">
                <a:solidFill>
                  <a:schemeClr val="dk1"/>
                </a:solidFill>
                <a:latin typeface="Courier New"/>
                <a:ea typeface="Courier New"/>
                <a:cs typeface="Courier New"/>
                <a:sym typeface="Courier New"/>
              </a:rPr>
              <a:t>2 38 </a:t>
            </a:r>
            <a:r>
              <a:rPr lang="tr" sz="1050">
                <a:solidFill>
                  <a:schemeClr val="dk1"/>
                </a:solidFill>
                <a:latin typeface="Courier New"/>
                <a:ea typeface="Courier New"/>
                <a:cs typeface="Courier New"/>
                <a:sym typeface="Courier New"/>
              </a:rPr>
              <a:t> 		10 8 		13 2 </a:t>
            </a:r>
            <a:endParaRPr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tr" sz="1050">
                <a:solidFill>
                  <a:schemeClr val="dk1"/>
                </a:solidFill>
                <a:latin typeface="Courier New"/>
                <a:ea typeface="Courier New"/>
                <a:cs typeface="Courier New"/>
                <a:sym typeface="Courier New"/>
              </a:rPr>
              <a:t>3 23 		</a:t>
            </a:r>
            <a:r>
              <a:rPr lang="tr" sz="1050">
                <a:solidFill>
                  <a:schemeClr val="dk1"/>
                </a:solidFill>
                <a:latin typeface="Courier New"/>
                <a:ea typeface="Courier New"/>
                <a:cs typeface="Courier New"/>
                <a:sym typeface="Courier New"/>
              </a:rPr>
              <a:t>11 7 		8 1</a:t>
            </a:r>
            <a:endParaRPr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tr" sz="1050">
                <a:solidFill>
                  <a:schemeClr val="dk1"/>
                </a:solidFill>
                <a:latin typeface="Courier New"/>
                <a:ea typeface="Courier New"/>
                <a:cs typeface="Courier New"/>
                <a:sym typeface="Courier New"/>
              </a:rPr>
              <a:t>5 22 		</a:t>
            </a:r>
            <a:r>
              <a:rPr lang="tr" sz="1050">
                <a:solidFill>
                  <a:schemeClr val="dk1"/>
                </a:solidFill>
                <a:latin typeface="Courier New"/>
                <a:ea typeface="Courier New"/>
                <a:cs typeface="Courier New"/>
                <a:sym typeface="Courier New"/>
              </a:rPr>
              <a:t>14 7 		</a:t>
            </a:r>
            <a:endParaRPr sz="10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tr" sz="1050">
                <a:solidFill>
                  <a:schemeClr val="dk1"/>
                </a:solidFill>
                <a:latin typeface="Courier New"/>
                <a:ea typeface="Courier New"/>
                <a:cs typeface="Courier New"/>
                <a:sym typeface="Courier New"/>
              </a:rPr>
              <a:t>12 15 		</a:t>
            </a:r>
            <a:r>
              <a:rPr lang="tr" sz="1050">
                <a:solidFill>
                  <a:schemeClr val="dk1"/>
                </a:solidFill>
                <a:latin typeface="Courier New"/>
                <a:ea typeface="Courier New"/>
                <a:cs typeface="Courier New"/>
                <a:sym typeface="Courier New"/>
              </a:rPr>
              <a:t>15 6  </a:t>
            </a:r>
            <a:endParaRPr sz="1050">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tr" sz="1050">
                <a:solidFill>
                  <a:schemeClr val="dk1"/>
                </a:solidFill>
                <a:latin typeface="Courier New"/>
                <a:ea typeface="Courier New"/>
                <a:cs typeface="Courier New"/>
                <a:sym typeface="Courier New"/>
              </a:rPr>
              <a:t>19 14  Name: class_pred, dtype: int64 topic_1 270 class_pred 230 Name: main_topic, dtype: int64</a:t>
            </a:r>
            <a:endParaRPr/>
          </a:p>
        </p:txBody>
      </p:sp>
      <p:sp>
        <p:nvSpPr>
          <p:cNvPr id="223" name="Google Shape;223;p3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the 17th product we have </a:t>
            </a:r>
            <a:r>
              <a:rPr lang="tr"/>
              <a:t>chosen</a:t>
            </a:r>
            <a:r>
              <a:rPr lang="tr"/>
              <a:t> was Baby baggies . You can find the similar products suggested by recommandation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a:t>C</a:t>
            </a:r>
            <a:r>
              <a:rPr b="1" lang="tr"/>
              <a:t>orrelations with Weekly Sales </a:t>
            </a:r>
            <a:endParaRPr b="1"/>
          </a:p>
        </p:txBody>
      </p:sp>
      <p:sp>
        <p:nvSpPr>
          <p:cNvPr id="68" name="Google Shape;68;p15"/>
          <p:cNvSpPr txBox="1"/>
          <p:nvPr>
            <p:ph idx="1" type="body"/>
          </p:nvPr>
        </p:nvSpPr>
        <p:spPr>
          <a:xfrm>
            <a:off x="311700" y="1152475"/>
            <a:ext cx="8520600" cy="258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57150" y="857250"/>
            <a:ext cx="9029700" cy="2987375"/>
          </a:xfrm>
          <a:prstGeom prst="rect">
            <a:avLst/>
          </a:prstGeom>
          <a:noFill/>
          <a:ln>
            <a:noFill/>
          </a:ln>
        </p:spPr>
      </p:pic>
      <p:sp>
        <p:nvSpPr>
          <p:cNvPr id="70" name="Google Shape;70;p15"/>
          <p:cNvSpPr txBox="1"/>
          <p:nvPr/>
        </p:nvSpPr>
        <p:spPr>
          <a:xfrm>
            <a:off x="852050" y="3990100"/>
            <a:ext cx="75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Correlation of the other columns with our target : Weekly Sales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Walmart Outliers</a:t>
            </a:r>
            <a:endParaRPr/>
          </a:p>
        </p:txBody>
      </p:sp>
      <p:sp>
        <p:nvSpPr>
          <p:cNvPr id="76" name="Google Shape;76;p16"/>
          <p:cNvSpPr txBox="1"/>
          <p:nvPr>
            <p:ph idx="1" type="body"/>
          </p:nvPr>
        </p:nvSpPr>
        <p:spPr>
          <a:xfrm>
            <a:off x="311700" y="1152475"/>
            <a:ext cx="85206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57150" y="857250"/>
            <a:ext cx="9029700" cy="3429000"/>
          </a:xfrm>
          <a:prstGeom prst="rect">
            <a:avLst/>
          </a:prstGeom>
          <a:noFill/>
          <a:ln>
            <a:noFill/>
          </a:ln>
        </p:spPr>
      </p:pic>
      <p:sp>
        <p:nvSpPr>
          <p:cNvPr id="78" name="Google Shape;78;p16"/>
          <p:cNvSpPr txBox="1"/>
          <p:nvPr/>
        </p:nvSpPr>
        <p:spPr>
          <a:xfrm>
            <a:off x="727375" y="4104400"/>
            <a:ext cx="805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this graphic gives us </a:t>
            </a:r>
            <a:r>
              <a:rPr lang="tr"/>
              <a:t>insights</a:t>
            </a:r>
            <a:r>
              <a:rPr lang="tr"/>
              <a:t> about outliers to be removed (such as in the Unemployment line)</a:t>
            </a:r>
            <a:endParaRPr/>
          </a:p>
          <a:p>
            <a:pPr indent="0" lvl="0" marL="0" rtl="0" algn="l">
              <a:spcBef>
                <a:spcPts val="0"/>
              </a:spcBef>
              <a:spcAft>
                <a:spcPts val="0"/>
              </a:spcAft>
              <a:buNone/>
            </a:pPr>
            <a:r>
              <a:rPr lang="tr"/>
              <a:t>outliers are mean +/- *3std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tr" sz="1420"/>
              <a:t>FUEL AND UNEMPLOYMENT VS WEEKLY SALES</a:t>
            </a:r>
            <a:endParaRPr b="1" sz="1420"/>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353300" y="1241725"/>
            <a:ext cx="9144000" cy="365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Brievly EDA</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Temperature, CPI, Fuel_Price are normalized with a mean of winter and Summer: </a:t>
            </a:r>
            <a:endParaRPr/>
          </a:p>
          <a:p>
            <a:pPr indent="0" lvl="0" marL="0" rtl="0" algn="l">
              <a:spcBef>
                <a:spcPts val="1200"/>
              </a:spcBef>
              <a:spcAft>
                <a:spcPts val="0"/>
              </a:spcAft>
              <a:buNone/>
            </a:pPr>
            <a:r>
              <a:rPr lang="tr"/>
              <a:t>Winter from October to March</a:t>
            </a:r>
            <a:endParaRPr/>
          </a:p>
          <a:p>
            <a:pPr indent="0" lvl="0" marL="0" rtl="0" algn="l">
              <a:spcBef>
                <a:spcPts val="1200"/>
              </a:spcBef>
              <a:spcAft>
                <a:spcPts val="0"/>
              </a:spcAft>
              <a:buNone/>
            </a:pPr>
            <a:r>
              <a:rPr lang="tr"/>
              <a:t>Summer from April -  September</a:t>
            </a:r>
            <a:endParaRPr/>
          </a:p>
          <a:p>
            <a:pPr indent="0" lvl="0" marL="0" rtl="0" algn="l">
              <a:spcBef>
                <a:spcPts val="1200"/>
              </a:spcBef>
              <a:spcAft>
                <a:spcPts val="0"/>
              </a:spcAft>
              <a:buNone/>
            </a:pPr>
            <a:r>
              <a:rPr lang="tr"/>
              <a:t>Holiday Flag is normalized with Nan values = 0 , because as far as my researches the Walmarts were not closed those days. But I noted just before Mothers’ Day, 8 May , Black Friday and a few important days are coincided.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Plots for Predictions and Coefficients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218200" y="1017725"/>
            <a:ext cx="8520599" cy="3897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ElasticNet is the best Regulator vs Ridge and Lasso</a:t>
            </a:r>
            <a:endParaRPr/>
          </a:p>
        </p:txBody>
      </p:sp>
      <p:sp>
        <p:nvSpPr>
          <p:cNvPr id="104" name="Google Shape;104;p20"/>
          <p:cNvSpPr txBox="1"/>
          <p:nvPr>
            <p:ph idx="1" type="body"/>
          </p:nvPr>
        </p:nvSpPr>
        <p:spPr>
          <a:xfrm>
            <a:off x="311700" y="1152475"/>
            <a:ext cx="3283500" cy="376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tr" sz="787">
                <a:solidFill>
                  <a:schemeClr val="dk1"/>
                </a:solidFill>
                <a:highlight>
                  <a:srgbClr val="FFFFFF"/>
                </a:highlight>
              </a:rPr>
              <a:t>Lasso Model:</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Mean Squared Error: 372319533307.2878</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Root Mean Squared Error: 610179.9188004205</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R-squared: -0.07183879579651786</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Ridge Model:</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Mean Squared Error: 372685810172.0375</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Root Mean Squared Error: 610479.9834327392</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R-squared: -0.07289323887167454</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ElasticNetCV Model:</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Mean Squared Error: 347323134287.34247</a:t>
            </a:r>
            <a:endParaRPr sz="787">
              <a:solidFill>
                <a:schemeClr val="dk1"/>
              </a:solidFill>
              <a:highlight>
                <a:srgbClr val="FFFFFF"/>
              </a:highlight>
            </a:endParaRPr>
          </a:p>
          <a:p>
            <a:pPr indent="0" lvl="0" marL="0" rtl="0" algn="l">
              <a:lnSpc>
                <a:spcPct val="95000"/>
              </a:lnSpc>
              <a:spcBef>
                <a:spcPts val="1200"/>
              </a:spcBef>
              <a:spcAft>
                <a:spcPts val="0"/>
              </a:spcAft>
              <a:buSzPts val="275"/>
              <a:buNone/>
            </a:pPr>
            <a:r>
              <a:rPr lang="tr" sz="787">
                <a:solidFill>
                  <a:schemeClr val="dk1"/>
                </a:solidFill>
                <a:highlight>
                  <a:srgbClr val="FFFFFF"/>
                </a:highlight>
              </a:rPr>
              <a:t>Root Mean Squared Error: 589341.2714949</a:t>
            </a:r>
            <a:r>
              <a:rPr lang="tr" sz="100">
                <a:solidFill>
                  <a:schemeClr val="dk1"/>
                </a:solidFill>
                <a:highlight>
                  <a:srgbClr val="FFFFFF"/>
                </a:highlight>
              </a:rPr>
              <a:t>993</a:t>
            </a:r>
            <a:endParaRPr sz="100">
              <a:solidFill>
                <a:schemeClr val="dk1"/>
              </a:solidFill>
              <a:highlight>
                <a:srgbClr val="FFFFFF"/>
              </a:highlight>
            </a:endParaRPr>
          </a:p>
          <a:p>
            <a:pPr indent="0" lvl="0" marL="0" rtl="0" algn="l">
              <a:lnSpc>
                <a:spcPct val="95000"/>
              </a:lnSpc>
              <a:spcBef>
                <a:spcPts val="1200"/>
              </a:spcBef>
              <a:spcAft>
                <a:spcPts val="0"/>
              </a:spcAft>
              <a:buClr>
                <a:schemeClr val="dk1"/>
              </a:buClr>
              <a:buSzPts val="275"/>
              <a:buFont typeface="Arial"/>
              <a:buNone/>
            </a:pPr>
            <a:r>
              <a:rPr lang="tr" sz="100">
                <a:solidFill>
                  <a:schemeClr val="dk1"/>
                </a:solidFill>
                <a:highlight>
                  <a:srgbClr val="FFFFFF"/>
                </a:highlight>
              </a:rPr>
              <a:t>R-squared: 0.00012119509301466991</a:t>
            </a:r>
            <a:endParaRPr sz="100">
              <a:solidFill>
                <a:schemeClr val="dk1"/>
              </a:solidFill>
              <a:highlight>
                <a:srgbClr val="FFFFFF"/>
              </a:highlight>
            </a:endParaRPr>
          </a:p>
          <a:p>
            <a:pPr indent="0" lvl="0" marL="0" rtl="0" algn="l">
              <a:lnSpc>
                <a:spcPct val="95000"/>
              </a:lnSpc>
              <a:spcBef>
                <a:spcPts val="0"/>
              </a:spcBef>
              <a:spcAft>
                <a:spcPts val="1200"/>
              </a:spcAft>
              <a:buSzPts val="275"/>
              <a:buNone/>
            </a:pPr>
            <a:r>
              <a:t/>
            </a:r>
            <a:endParaRPr sz="100"/>
          </a:p>
        </p:txBody>
      </p:sp>
      <p:sp>
        <p:nvSpPr>
          <p:cNvPr id="105" name="Google Shape;105;p20"/>
          <p:cNvSpPr txBox="1"/>
          <p:nvPr/>
        </p:nvSpPr>
        <p:spPr>
          <a:xfrm>
            <a:off x="5091550" y="1340425"/>
            <a:ext cx="3564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But the model needs to be improved </a:t>
            </a:r>
            <a:endParaRPr/>
          </a:p>
          <a:p>
            <a:pPr indent="0" lvl="0" marL="0" rtl="0" algn="l">
              <a:spcBef>
                <a:spcPts val="0"/>
              </a:spcBef>
              <a:spcAft>
                <a:spcPts val="0"/>
              </a:spcAft>
              <a:buNone/>
            </a:pPr>
            <a:r>
              <a:rPr lang="tr"/>
              <a:t>Lately , we will take only the columns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'CPI', 'Unemployment', 'Month', 'Temperature'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and this will return the best predictions.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Below Graphic :  Elasticnet actual coefficients.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Following Graphic : Final Predictions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Elasticnet Coefficient</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57150" y="857250"/>
            <a:ext cx="90297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