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31d8295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31d8295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31d82957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31d82957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31d82957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31d82957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31d82957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31d82957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31d82957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31d82957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31d82957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31d82957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31d8295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31d8295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31d82957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31d82957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Male preferences is attractiveness. Female opinions are shared between Intelligence and Attractivity. We will deepen this </a:t>
            </a:r>
            <a:r>
              <a:rPr lang="tr"/>
              <a:t>analysis in the next slight as it returns a more global insight.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31d8295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31d8295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31d8295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31d8295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31d82957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31d82957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31d82957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31d82957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31d82957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31d82957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31d82957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31d82957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erdarcekinmez@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Jedha Speed Dating Data Analysis Project</a:t>
            </a:r>
            <a:endParaRPr/>
          </a:p>
        </p:txBody>
      </p:sp>
      <p:sp>
        <p:nvSpPr>
          <p:cNvPr id="55" name="Google Shape;55;p13"/>
          <p:cNvSpPr txBox="1"/>
          <p:nvPr>
            <p:ph idx="1" type="subTitle"/>
          </p:nvPr>
        </p:nvSpPr>
        <p:spPr>
          <a:xfrm>
            <a:off x="311700" y="2834125"/>
            <a:ext cx="8520600" cy="996600"/>
          </a:xfrm>
          <a:prstGeom prst="rect">
            <a:avLst/>
          </a:prstGeom>
        </p:spPr>
        <p:txBody>
          <a:bodyPr anchorCtr="0" anchor="t" bIns="91425" lIns="91425" spcFirstLastPara="1" rIns="91425" wrap="square" tIns="91425">
            <a:normAutofit fontScale="32500" lnSpcReduction="20000"/>
          </a:bodyPr>
          <a:lstStyle/>
          <a:p>
            <a:pPr indent="0" lvl="0" marL="0" rtl="0" algn="ctr">
              <a:spcBef>
                <a:spcPts val="0"/>
              </a:spcBef>
              <a:spcAft>
                <a:spcPts val="0"/>
              </a:spcAft>
              <a:buNone/>
            </a:pPr>
            <a:r>
              <a:rPr lang="tr"/>
              <a:t>Presented by Serdar CEKINMEZ</a:t>
            </a:r>
            <a:endParaRPr/>
          </a:p>
          <a:p>
            <a:pPr indent="0" lvl="0" marL="0" rtl="0" algn="ctr">
              <a:spcBef>
                <a:spcPts val="0"/>
              </a:spcBef>
              <a:spcAft>
                <a:spcPts val="0"/>
              </a:spcAft>
              <a:buNone/>
            </a:pPr>
            <a:r>
              <a:t/>
            </a:r>
            <a:endParaRPr/>
          </a:p>
          <a:p>
            <a:pPr indent="0" lvl="0" marL="0" rtl="0" algn="ctr">
              <a:spcBef>
                <a:spcPts val="0"/>
              </a:spcBef>
              <a:spcAft>
                <a:spcPts val="0"/>
              </a:spcAft>
              <a:buNone/>
            </a:pPr>
            <a:r>
              <a:rPr lang="tr" u="sng">
                <a:solidFill>
                  <a:schemeClr val="hlink"/>
                </a:solidFill>
                <a:hlinkClick r:id="rId3"/>
              </a:rPr>
              <a:t>serdarcekinmez@gmail.com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tr"/>
              <a:t>Please refer to the following code for more details  :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tr"/>
              <a:t>https://github.com/serdarcekinmez/speed_dating_project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152400" y="152400"/>
            <a:ext cx="8617524" cy="3962400"/>
          </a:xfrm>
          <a:prstGeom prst="rect">
            <a:avLst/>
          </a:prstGeom>
          <a:noFill/>
          <a:ln>
            <a:noFill/>
          </a:ln>
        </p:spPr>
      </p:pic>
      <p:sp>
        <p:nvSpPr>
          <p:cNvPr id="121" name="Google Shape;121;p22"/>
          <p:cNvSpPr txBox="1"/>
          <p:nvPr>
            <p:ph idx="1" type="body"/>
          </p:nvPr>
        </p:nvSpPr>
        <p:spPr>
          <a:xfrm>
            <a:off x="675375" y="3677625"/>
            <a:ext cx="5998800" cy="393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tr" sz="1200"/>
              <a:t>When an attribute increases, do attendees have a higher chance of matching?</a:t>
            </a:r>
            <a:endParaRPr b="1" sz="1200"/>
          </a:p>
          <a:p>
            <a:pPr indent="0" lvl="0" marL="0" rtl="0" algn="l">
              <a:spcBef>
                <a:spcPts val="1200"/>
              </a:spcBef>
              <a:spcAft>
                <a:spcPts val="0"/>
              </a:spcAft>
              <a:buNone/>
            </a:pPr>
            <a:r>
              <a:t/>
            </a:r>
            <a:endParaRPr/>
          </a:p>
        </p:txBody>
      </p:sp>
      <p:sp>
        <p:nvSpPr>
          <p:cNvPr id="122" name="Google Shape;122;p22"/>
          <p:cNvSpPr txBox="1"/>
          <p:nvPr/>
        </p:nvSpPr>
        <p:spPr>
          <a:xfrm>
            <a:off x="810500" y="4073225"/>
            <a:ext cx="7855500" cy="114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rPr lang="tr"/>
              <a:t>Attendees who are more attractive, funny, and share common interests are more likely to find a match. Similarly, being more intelligent can contribute to the likelihood of a match, although this factor is relatively less significant. While intelligence is important, it does not necessarily require a high level. (Regarding the P_values / Z_stats - Matches compared the mostly noted - - mode)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11675" y="4348350"/>
            <a:ext cx="8208900" cy="605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tr" sz="1200"/>
              <a:t>How did attendees' preferences change during the event?</a:t>
            </a:r>
            <a:endParaRPr b="1" sz="1200"/>
          </a:p>
          <a:p>
            <a:pPr indent="0" lvl="0" marL="0" rtl="0" algn="l">
              <a:spcBef>
                <a:spcPts val="1200"/>
              </a:spcBef>
              <a:spcAft>
                <a:spcPts val="0"/>
              </a:spcAft>
              <a:buNone/>
            </a:pPr>
            <a:r>
              <a:t/>
            </a:r>
            <a:endParaRPr/>
          </a:p>
        </p:txBody>
      </p:sp>
      <p:pic>
        <p:nvPicPr>
          <p:cNvPr id="128" name="Google Shape;128;p23"/>
          <p:cNvPicPr preferRelativeResize="0"/>
          <p:nvPr/>
        </p:nvPicPr>
        <p:blipFill>
          <a:blip r:embed="rId3">
            <a:alphaModFix/>
          </a:blip>
          <a:stretch>
            <a:fillRect/>
          </a:stretch>
        </p:blipFill>
        <p:spPr>
          <a:xfrm>
            <a:off x="152400" y="152400"/>
            <a:ext cx="6542958" cy="3925775"/>
          </a:xfrm>
          <a:prstGeom prst="rect">
            <a:avLst/>
          </a:prstGeom>
          <a:noFill/>
          <a:ln>
            <a:noFill/>
          </a:ln>
        </p:spPr>
      </p:pic>
      <p:sp>
        <p:nvSpPr>
          <p:cNvPr id="129" name="Google Shape;129;p23"/>
          <p:cNvSpPr txBox="1"/>
          <p:nvPr/>
        </p:nvSpPr>
        <p:spPr>
          <a:xfrm>
            <a:off x="7180125" y="581900"/>
            <a:ext cx="1444500" cy="427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tr"/>
              <a:t>In a global view, the importance of attractiveness decreased as the event progressed. On the other hand, intelligence and sense of humor (funny) gained more importance among the attendees.</a:t>
            </a:r>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tr"/>
              <a:t>The way best reflects actual decisions</a:t>
            </a:r>
            <a:endParaRPr b="1"/>
          </a:p>
        </p:txBody>
      </p:sp>
      <p:pic>
        <p:nvPicPr>
          <p:cNvPr id="135" name="Google Shape;135;p24"/>
          <p:cNvPicPr preferRelativeResize="0"/>
          <p:nvPr/>
        </p:nvPicPr>
        <p:blipFill>
          <a:blip r:embed="rId3">
            <a:alphaModFix/>
          </a:blip>
          <a:stretch>
            <a:fillRect/>
          </a:stretch>
        </p:blipFill>
        <p:spPr>
          <a:xfrm>
            <a:off x="152400" y="152400"/>
            <a:ext cx="6542958" cy="3925775"/>
          </a:xfrm>
          <a:prstGeom prst="rect">
            <a:avLst/>
          </a:prstGeom>
          <a:noFill/>
          <a:ln>
            <a:noFill/>
          </a:ln>
        </p:spPr>
      </p:pic>
      <p:sp>
        <p:nvSpPr>
          <p:cNvPr id="136" name="Google Shape;136;p24"/>
          <p:cNvSpPr txBox="1"/>
          <p:nvPr/>
        </p:nvSpPr>
        <p:spPr>
          <a:xfrm>
            <a:off x="6847600" y="654625"/>
            <a:ext cx="1953600" cy="4253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tr" sz="1100"/>
              <a:t>Initially, attendees believed that attractiveness would be the determining factor in concluding a date. However, as the event progressed, the significance of attractiveness decreased significantly in decision-making. Instead, attributes such as intelligence, a sense of humor (funny), and ambition played a more decisive role in forming connections and concluding matches. Shared interests, regardless of the level, maintained their relative importance throughout the event</a:t>
            </a:r>
            <a:endParaRPr sz="1100"/>
          </a:p>
          <a:p>
            <a:pPr indent="0" lvl="0" marL="0" rtl="0" algn="just">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2" name="Google Shape;142;p25"/>
          <p:cNvSpPr txBox="1"/>
          <p:nvPr>
            <p:ph type="title"/>
          </p:nvPr>
        </p:nvSpPr>
        <p:spPr>
          <a:xfrm>
            <a:off x="311700" y="445025"/>
            <a:ext cx="8520600" cy="26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tr" sz="1120"/>
              <a:t>Beginning Values                          vs                                 Latest Values</a:t>
            </a:r>
            <a:endParaRPr b="1" sz="1120"/>
          </a:p>
        </p:txBody>
      </p:sp>
      <p:sp>
        <p:nvSpPr>
          <p:cNvPr id="143" name="Google Shape;143;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311700" y="1017725"/>
            <a:ext cx="3999901" cy="3551150"/>
          </a:xfrm>
          <a:prstGeom prst="rect">
            <a:avLst/>
          </a:prstGeom>
          <a:noFill/>
          <a:ln>
            <a:noFill/>
          </a:ln>
        </p:spPr>
      </p:pic>
      <p:pic>
        <p:nvPicPr>
          <p:cNvPr id="145" name="Google Shape;145;p25"/>
          <p:cNvPicPr preferRelativeResize="0"/>
          <p:nvPr/>
        </p:nvPicPr>
        <p:blipFill>
          <a:blip r:embed="rId4">
            <a:alphaModFix/>
          </a:blip>
          <a:stretch>
            <a:fillRect/>
          </a:stretch>
        </p:blipFill>
        <p:spPr>
          <a:xfrm>
            <a:off x="4832400" y="1017725"/>
            <a:ext cx="3999901" cy="3551150"/>
          </a:xfrm>
          <a:prstGeom prst="rect">
            <a:avLst/>
          </a:prstGeom>
          <a:noFill/>
          <a:ln>
            <a:noFill/>
          </a:ln>
        </p:spPr>
      </p:pic>
      <p:sp>
        <p:nvSpPr>
          <p:cNvPr id="146" name="Google Shape;146;p25"/>
          <p:cNvSpPr txBox="1"/>
          <p:nvPr/>
        </p:nvSpPr>
        <p:spPr>
          <a:xfrm>
            <a:off x="371825" y="4730375"/>
            <a:ext cx="852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t>The </a:t>
            </a:r>
            <a:r>
              <a:rPr lang="tr" sz="1000"/>
              <a:t>change of perception of participants about partners indicates positive correlations on date. Positive correlations of participants who rate highly or perceive the others positively, are more likely to go on dates with their matches.</a:t>
            </a:r>
            <a:endParaRPr sz="100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70375" y="269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Attractive or Funny? </a:t>
            </a:r>
            <a:endParaRPr/>
          </a:p>
        </p:txBody>
      </p:sp>
      <p:sp>
        <p:nvSpPr>
          <p:cNvPr id="152" name="Google Shape;152;p26"/>
          <p:cNvSpPr txBox="1"/>
          <p:nvPr>
            <p:ph idx="1" type="body"/>
          </p:nvPr>
        </p:nvSpPr>
        <p:spPr>
          <a:xfrm>
            <a:off x="311700" y="1152475"/>
            <a:ext cx="4614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6"/>
          <p:cNvPicPr preferRelativeResize="0"/>
          <p:nvPr/>
        </p:nvPicPr>
        <p:blipFill rotWithShape="1">
          <a:blip r:embed="rId3">
            <a:alphaModFix/>
          </a:blip>
          <a:srcRect b="0" l="5231" r="-8826" t="5374"/>
          <a:stretch/>
        </p:blipFill>
        <p:spPr>
          <a:xfrm>
            <a:off x="537100" y="1094800"/>
            <a:ext cx="6496476" cy="3904100"/>
          </a:xfrm>
          <a:prstGeom prst="rect">
            <a:avLst/>
          </a:prstGeom>
          <a:noFill/>
          <a:ln>
            <a:noFill/>
          </a:ln>
        </p:spPr>
      </p:pic>
      <p:sp>
        <p:nvSpPr>
          <p:cNvPr id="154" name="Google Shape;154;p26"/>
          <p:cNvSpPr txBox="1"/>
          <p:nvPr/>
        </p:nvSpPr>
        <p:spPr>
          <a:xfrm>
            <a:off x="7240150" y="753975"/>
            <a:ext cx="13635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tr"/>
              <a:t>Wee see that the extreme points such as Very Attractive / Not Funny and Very Funny but not Attractive do not conclude a match. </a:t>
            </a:r>
            <a:endParaRPr/>
          </a:p>
          <a:p>
            <a:pPr indent="0" lvl="0" marL="0" rtl="0" algn="just">
              <a:spcBef>
                <a:spcPts val="0"/>
              </a:spcBef>
              <a:spcAft>
                <a:spcPts val="0"/>
              </a:spcAft>
              <a:buNone/>
            </a:pPr>
            <a:r>
              <a:rPr lang="tr"/>
              <a:t>But rather, mid-funny and mid-attractive profiles are more likely to to have positive decision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2150850"/>
            <a:ext cx="8520600" cy="2207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Thank you for your interest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tr"/>
              <a:t>https://github.com/serdarcekinmez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 Global Look at the A</a:t>
            </a:r>
            <a:r>
              <a:rPr lang="tr"/>
              <a:t>ttendees</a:t>
            </a:r>
            <a:r>
              <a:rPr lang="tr"/>
              <a:t> of Speed Dating per Wave</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4606800" cy="271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311700" y="1035250"/>
            <a:ext cx="8065975" cy="2901474"/>
          </a:xfrm>
          <a:prstGeom prst="rect">
            <a:avLst/>
          </a:prstGeom>
          <a:noFill/>
          <a:ln>
            <a:noFill/>
          </a:ln>
        </p:spPr>
      </p:pic>
      <p:sp>
        <p:nvSpPr>
          <p:cNvPr id="63" name="Google Shape;63;p14"/>
          <p:cNvSpPr txBox="1"/>
          <p:nvPr/>
        </p:nvSpPr>
        <p:spPr>
          <a:xfrm flipH="1">
            <a:off x="379075" y="4046650"/>
            <a:ext cx="85533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tr"/>
              <a:t>We can observe that there is an equal number of female and male attendees per wave. However, some waves have a smaller number of participants overall. In the next pages, we will delve deeper into the analysis.</a:t>
            </a:r>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Attribute Preferences per Wave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0" y="1236525"/>
            <a:ext cx="9144000" cy="362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The Most Desirable Attributes Global View :</a:t>
            </a:r>
            <a:endParaRPr/>
          </a:p>
        </p:txBody>
      </p:sp>
      <p:sp>
        <p:nvSpPr>
          <p:cNvPr id="76" name="Google Shape;76;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7" name="Google Shape;77;p16"/>
          <p:cNvSpPr txBox="1"/>
          <p:nvPr>
            <p:ph idx="2" type="body"/>
          </p:nvPr>
        </p:nvSpPr>
        <p:spPr>
          <a:xfrm>
            <a:off x="4832400" y="1433950"/>
            <a:ext cx="3999900" cy="313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249375" y="1017725"/>
            <a:ext cx="4192724" cy="3551225"/>
          </a:xfrm>
          <a:prstGeom prst="rect">
            <a:avLst/>
          </a:prstGeom>
          <a:noFill/>
          <a:ln>
            <a:noFill/>
          </a:ln>
        </p:spPr>
      </p:pic>
      <p:pic>
        <p:nvPicPr>
          <p:cNvPr id="79" name="Google Shape;79;p16"/>
          <p:cNvPicPr preferRelativeResize="0"/>
          <p:nvPr/>
        </p:nvPicPr>
        <p:blipFill>
          <a:blip r:embed="rId4">
            <a:alphaModFix/>
          </a:blip>
          <a:stretch>
            <a:fillRect/>
          </a:stretch>
        </p:blipFill>
        <p:spPr>
          <a:xfrm>
            <a:off x="4509650" y="1246900"/>
            <a:ext cx="4577200" cy="3416400"/>
          </a:xfrm>
          <a:prstGeom prst="rect">
            <a:avLst/>
          </a:prstGeom>
          <a:noFill/>
          <a:ln>
            <a:noFill/>
          </a:ln>
        </p:spPr>
      </p:pic>
      <p:sp>
        <p:nvSpPr>
          <p:cNvPr id="80" name="Google Shape;80;p16"/>
          <p:cNvSpPr txBox="1"/>
          <p:nvPr>
            <p:ph type="title"/>
          </p:nvPr>
        </p:nvSpPr>
        <p:spPr>
          <a:xfrm>
            <a:off x="363650" y="4260275"/>
            <a:ext cx="3533100" cy="88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110000"/>
              <a:buFont typeface="Arial"/>
              <a:buNone/>
            </a:pPr>
            <a:r>
              <a:rPr lang="tr" sz="1000"/>
              <a:t>Before the event, "Attractiveness" is the most popular attribute among male candidates, while for female candidates, "Intelligence" is the most popular attribute, followed by "Sincerity" and "Sense of humor".</a:t>
            </a:r>
            <a:endParaRPr sz="1000"/>
          </a:p>
          <a:p>
            <a:pPr indent="0" lvl="0" marL="0" rtl="0" algn="l">
              <a:spcBef>
                <a:spcPts val="1200"/>
              </a:spcBef>
              <a:spcAft>
                <a:spcPts val="0"/>
              </a:spcAft>
              <a:buNone/>
            </a:pPr>
            <a:r>
              <a:t/>
            </a:r>
            <a:endParaRPr sz="1000"/>
          </a:p>
        </p:txBody>
      </p:sp>
      <p:sp>
        <p:nvSpPr>
          <p:cNvPr id="81" name="Google Shape;81;p16"/>
          <p:cNvSpPr txBox="1"/>
          <p:nvPr>
            <p:ph type="title"/>
          </p:nvPr>
        </p:nvSpPr>
        <p:spPr>
          <a:xfrm>
            <a:off x="4686275" y="4331225"/>
            <a:ext cx="4270800" cy="812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tr" sz="1000"/>
              <a:t>However, during the event, the importance of attractiveness diminishes for both male and female participants, and attributes such as “Intelligence”,"Sincerity," "Ambition," and "Sense of humor" become more favored.</a:t>
            </a:r>
            <a:endParaRPr sz="1000"/>
          </a:p>
          <a:p>
            <a:pPr indent="0" lvl="0" marL="0" rtl="0" algn="l">
              <a:lnSpc>
                <a:spcPct val="115000"/>
              </a:lnSpc>
              <a:spcBef>
                <a:spcPts val="1200"/>
              </a:spcBef>
              <a:spcAft>
                <a:spcPts val="0"/>
              </a:spcAft>
              <a:buNone/>
            </a:pPr>
            <a:r>
              <a:t/>
            </a:r>
            <a:endParaRPr sz="1000"/>
          </a:p>
          <a:p>
            <a:pPr indent="0" lvl="0" marL="0" rtl="0" algn="l">
              <a:spcBef>
                <a:spcPts val="120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5652650" y="332500"/>
            <a:ext cx="3179400" cy="7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Attendees Profiles</a:t>
            </a:r>
            <a:endParaRPr/>
          </a:p>
        </p:txBody>
      </p:sp>
      <p:sp>
        <p:nvSpPr>
          <p:cNvPr id="87" name="Google Shape;8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8" name="Google Shape;88;p17"/>
          <p:cNvSpPr txBox="1"/>
          <p:nvPr>
            <p:ph idx="2" type="body"/>
          </p:nvPr>
        </p:nvSpPr>
        <p:spPr>
          <a:xfrm>
            <a:off x="5756575" y="1152475"/>
            <a:ext cx="30759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tr"/>
              <a:t>Grafics : Age- Race - Income- Career - Field - Locations</a:t>
            </a:r>
            <a:endParaRPr b="1"/>
          </a:p>
          <a:p>
            <a:pPr indent="0" lvl="0" marL="0" rtl="0" algn="just">
              <a:spcBef>
                <a:spcPts val="1200"/>
              </a:spcBef>
              <a:spcAft>
                <a:spcPts val="0"/>
              </a:spcAft>
              <a:buNone/>
            </a:pPr>
            <a:r>
              <a:t/>
            </a:r>
            <a:endParaRPr/>
          </a:p>
          <a:p>
            <a:pPr indent="0" lvl="0" marL="0" rtl="0" algn="just">
              <a:spcBef>
                <a:spcPts val="1200"/>
              </a:spcBef>
              <a:spcAft>
                <a:spcPts val="0"/>
              </a:spcAft>
              <a:buClr>
                <a:schemeClr val="dk1"/>
              </a:buClr>
              <a:buSzPct val="78571"/>
              <a:buFont typeface="Arial"/>
              <a:buNone/>
            </a:pPr>
            <a:r>
              <a:rPr lang="tr"/>
              <a:t>The majority of participants in speed dating events are in their 20s. A typical participant is in their 20s and is either an academician or a businessman. They predominantly originated from European and Asia-Pacific regions. Their wage range is mostly between 30k-60k, and fields such as business, biology, engineering, politics, and psychology are dominant among them.</a:t>
            </a:r>
            <a:endParaRPr/>
          </a:p>
          <a:p>
            <a:pPr indent="0" lvl="0" marL="0" rtl="0" algn="just">
              <a:spcBef>
                <a:spcPts val="1200"/>
              </a:spcBef>
              <a:spcAft>
                <a:spcPts val="0"/>
              </a:spcAft>
              <a:buClr>
                <a:schemeClr val="dk1"/>
              </a:buClr>
              <a:buSzPct val="78571"/>
              <a:buFont typeface="Arial"/>
              <a:buNone/>
            </a:pPr>
            <a:r>
              <a:rPr lang="tr"/>
              <a:t>While participants primarily come from cities like New York, New Jersey, and California, overall, people from all over the globe are interested in speed dating events.</a:t>
            </a:r>
            <a:endParaRPr/>
          </a:p>
          <a:p>
            <a:pPr indent="0" lvl="0" marL="0" rtl="0" algn="l">
              <a:spcBef>
                <a:spcPts val="120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119500" y="41575"/>
            <a:ext cx="5533150" cy="496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57150" y="13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Sharing Interest or the Same Race ?</a:t>
            </a:r>
            <a:endParaRPr/>
          </a:p>
        </p:txBody>
      </p:sp>
      <p:sp>
        <p:nvSpPr>
          <p:cNvPr id="95" name="Google Shape;95;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57150" y="857250"/>
            <a:ext cx="6222475" cy="3769825"/>
          </a:xfrm>
          <a:prstGeom prst="rect">
            <a:avLst/>
          </a:prstGeom>
          <a:noFill/>
          <a:ln>
            <a:noFill/>
          </a:ln>
        </p:spPr>
      </p:pic>
      <p:sp>
        <p:nvSpPr>
          <p:cNvPr id="97" name="Google Shape;97;p18"/>
          <p:cNvSpPr txBox="1"/>
          <p:nvPr/>
        </p:nvSpPr>
        <p:spPr>
          <a:xfrm>
            <a:off x="7591300" y="846925"/>
            <a:ext cx="1198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At the beginning being in the same race may some importance but gradually sharing interests become more conclusive for matching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72750" y="3366650"/>
            <a:ext cx="8583000" cy="1704000"/>
          </a:xfrm>
          <a:prstGeom prst="rect">
            <a:avLst/>
          </a:prstGeom>
        </p:spPr>
        <p:txBody>
          <a:bodyPr anchorCtr="0" anchor="ctr" bIns="91425" lIns="91425" spcFirstLastPara="1" rIns="91425" wrap="square" tIns="91425">
            <a:normAutofit fontScale="77500" lnSpcReduction="20000"/>
          </a:bodyPr>
          <a:lstStyle/>
          <a:p>
            <a:pPr indent="0" lvl="0" marL="0" rtl="0" algn="just">
              <a:lnSpc>
                <a:spcPct val="115000"/>
              </a:lnSpc>
              <a:spcBef>
                <a:spcPts val="1200"/>
              </a:spcBef>
              <a:spcAft>
                <a:spcPts val="0"/>
              </a:spcAft>
              <a:buNone/>
            </a:pPr>
            <a:r>
              <a:rPr lang="tr"/>
              <a:t>When we group participants based on age, it appears to be the most influential factor in determining matches.</a:t>
            </a:r>
            <a:endParaRPr/>
          </a:p>
          <a:p>
            <a:pPr indent="0" lvl="0" marL="0" rtl="0" algn="just">
              <a:lnSpc>
                <a:spcPct val="115000"/>
              </a:lnSpc>
              <a:spcBef>
                <a:spcPts val="1200"/>
              </a:spcBef>
              <a:spcAft>
                <a:spcPts val="0"/>
              </a:spcAft>
              <a:buClr>
                <a:schemeClr val="dk1"/>
              </a:buClr>
              <a:buSzPct val="61111"/>
              <a:buFont typeface="Arial"/>
              <a:buNone/>
            </a:pPr>
            <a:r>
              <a:rPr lang="tr"/>
              <a:t> However, there is also a noteworthy correlation between individuals who frequently go out or actively engage in dating and their likelihood of finding a match. While this factor may have less significance compared to age, those who regularly socialize and date are more likely to find a compatible partner.</a:t>
            </a:r>
            <a:endParaRPr/>
          </a:p>
          <a:p>
            <a:pPr indent="0" lvl="0" marL="0" rtl="0" algn="l">
              <a:spcBef>
                <a:spcPts val="1200"/>
              </a:spcBef>
              <a:spcAft>
                <a:spcPts val="0"/>
              </a:spcAft>
              <a:buNone/>
            </a:pPr>
            <a:r>
              <a:t/>
            </a:r>
            <a:endParaRPr/>
          </a:p>
        </p:txBody>
      </p:sp>
      <p:pic>
        <p:nvPicPr>
          <p:cNvPr id="103" name="Google Shape;103;p19"/>
          <p:cNvPicPr preferRelativeResize="0"/>
          <p:nvPr/>
        </p:nvPicPr>
        <p:blipFill>
          <a:blip r:embed="rId3">
            <a:alphaModFix/>
          </a:blip>
          <a:stretch>
            <a:fillRect/>
          </a:stretch>
        </p:blipFill>
        <p:spPr>
          <a:xfrm>
            <a:off x="152400" y="152400"/>
            <a:ext cx="8839199" cy="33566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3460175"/>
            <a:ext cx="8406300" cy="13755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15000"/>
              </a:lnSpc>
              <a:spcBef>
                <a:spcPts val="1200"/>
              </a:spcBef>
              <a:spcAft>
                <a:spcPts val="0"/>
              </a:spcAft>
              <a:buClr>
                <a:schemeClr val="dk1"/>
              </a:buClr>
              <a:buSzPct val="27500"/>
              <a:buFont typeface="Arial"/>
              <a:buNone/>
            </a:pPr>
            <a:r>
              <a:rPr lang="tr" sz="4000"/>
              <a:t>We can clearly observe that individuals in their 20s, specifically around the ages of 25, 26, and 27, have a higher likelihood of achieving a match. Furthermore, attendees who frequently go out and engage in multiple dates per week are more likely to find a match. Interestingly, those who date less frequently, ranging from twice a month to several times a year, have a higher probability of achieving a match. This suggests that the speed dating event provided an opportunity for them to meet potential partners.</a:t>
            </a:r>
            <a:endParaRPr sz="4000"/>
          </a:p>
          <a:p>
            <a:pPr indent="0" lvl="0" marL="0" rtl="0" algn="l">
              <a:lnSpc>
                <a:spcPct val="115000"/>
              </a:lnSpc>
              <a:spcBef>
                <a:spcPts val="1200"/>
              </a:spcBef>
              <a:spcAft>
                <a:spcPts val="0"/>
              </a:spcAft>
              <a:buClr>
                <a:schemeClr val="dk1"/>
              </a:buClr>
              <a:buSzPct val="27500"/>
              <a:buFont typeface="Arial"/>
              <a:buNone/>
            </a:pPr>
            <a:r>
              <a:rPr lang="tr" sz="4000"/>
              <a:t>Additionally, while regular daters were more selective in their choices, attendees who viewed the event as a fun night out and came with the intention of meeting new people had a greater chance of achieving a match.</a:t>
            </a:r>
            <a:endParaRPr sz="4000"/>
          </a:p>
          <a:p>
            <a:pPr indent="0" lvl="0" marL="0" rtl="0" algn="l">
              <a:spcBef>
                <a:spcPts val="1200"/>
              </a:spcBef>
              <a:spcAft>
                <a:spcPts val="0"/>
              </a:spcAft>
              <a:buNone/>
            </a:pPr>
            <a:r>
              <a:t/>
            </a:r>
            <a:endParaRPr/>
          </a:p>
        </p:txBody>
      </p:sp>
      <p:pic>
        <p:nvPicPr>
          <p:cNvPr id="109" name="Google Shape;109;p20"/>
          <p:cNvPicPr preferRelativeResize="0"/>
          <p:nvPr/>
        </p:nvPicPr>
        <p:blipFill>
          <a:blip r:embed="rId3">
            <a:alphaModFix/>
          </a:blip>
          <a:stretch>
            <a:fillRect/>
          </a:stretch>
        </p:blipFill>
        <p:spPr>
          <a:xfrm>
            <a:off x="152400" y="152400"/>
            <a:ext cx="8839199" cy="33566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tr" sz="1500">
                <a:solidFill>
                  <a:srgbClr val="374151"/>
                </a:solidFill>
                <a:highlight>
                  <a:srgbClr val="F7F7F8"/>
                </a:highlight>
                <a:latin typeface="Roboto"/>
                <a:ea typeface="Roboto"/>
                <a:cs typeface="Roboto"/>
                <a:sym typeface="Roboto"/>
              </a:rPr>
              <a:t>Which activity is most likely to result in a match?</a:t>
            </a:r>
            <a:endParaRPr b="1" sz="1500"/>
          </a:p>
        </p:txBody>
      </p:sp>
      <p:pic>
        <p:nvPicPr>
          <p:cNvPr id="115" name="Google Shape;115;p21"/>
          <p:cNvPicPr preferRelativeResize="0"/>
          <p:nvPr/>
        </p:nvPicPr>
        <p:blipFill>
          <a:blip r:embed="rId3">
            <a:alphaModFix/>
          </a:blip>
          <a:stretch>
            <a:fillRect/>
          </a:stretch>
        </p:blipFill>
        <p:spPr>
          <a:xfrm>
            <a:off x="152400" y="152400"/>
            <a:ext cx="8839199" cy="33566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