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394" r:id="rId3"/>
    <p:sldId id="683" r:id="rId4"/>
    <p:sldId id="659" r:id="rId5"/>
    <p:sldId id="658" r:id="rId6"/>
    <p:sldId id="661" r:id="rId7"/>
    <p:sldId id="667" r:id="rId8"/>
    <p:sldId id="673" r:id="rId9"/>
    <p:sldId id="677" r:id="rId10"/>
    <p:sldId id="679" r:id="rId11"/>
    <p:sldId id="672" r:id="rId12"/>
    <p:sldId id="675" r:id="rId13"/>
    <p:sldId id="670" r:id="rId14"/>
    <p:sldId id="669" r:id="rId15"/>
    <p:sldId id="682" r:id="rId16"/>
    <p:sldId id="665" r:id="rId17"/>
    <p:sldId id="676" r:id="rId18"/>
    <p:sldId id="668" r:id="rId19"/>
    <p:sldId id="671" r:id="rId20"/>
    <p:sldId id="674" r:id="rId21"/>
    <p:sldId id="427" r:id="rId22"/>
    <p:sldId id="678" r:id="rId23"/>
    <p:sldId id="680" r:id="rId24"/>
    <p:sldId id="6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619"/>
  </p:normalViewPr>
  <p:slideViewPr>
    <p:cSldViewPr snapToGrid="0" snapToObjects="1">
      <p:cViewPr varScale="1">
        <p:scale>
          <a:sx n="114" d="100"/>
          <a:sy n="114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04B-4F3A-A94F-8E8F-F40BD814916B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67B8-0DB7-8F4B-B819-526318798A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6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EA3-6A70-0F4D-829B-C527444C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770A3-2260-7840-8968-62D8D3CEF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3346-B018-144B-8388-D7631093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8AEF-4BFA-2F41-88DA-3AC5C492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2045-2C56-074F-A12B-68B976E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7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493F-2F3F-CE4F-9233-A8C0D9B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ED3F-DCD4-C545-8458-FA1D2BC56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7ED7-A81C-624D-BAB8-F0D2301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9018-A24E-874F-ADE8-08EFEF39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E668-1469-7843-9D95-665B7D4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4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5B94-1978-EE42-BCF1-A61BD9C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E2DC-39FA-6448-AB70-B538145D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D293-3BC8-B74A-A138-5ED319C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5EF8-2283-5A44-B368-E27E4F27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54F7-85D3-4A40-B9FE-A39C308C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97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7AD-3D2B-BF47-A741-E340B663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E6DF-E9C4-B649-B1FB-3785675D1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258B-95CB-CF4E-98DD-BC28C237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DC3F-B213-F140-9D03-C11E700E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6E95-88A4-2D4C-9648-3597FAB3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92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C46C-2669-DE4E-968E-3302B73F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6F4F-1AD3-964B-BACD-33FFA42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F932-06C1-844F-B8E6-3657112F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D732-279A-984D-94E3-34DC1938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12EB-4EA9-FE4A-B44D-65250BF2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89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E55-9091-8749-BB1F-D4966C0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67F5-C426-1D47-9CE4-2FDA5508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D99-6E20-0443-BDD8-4F76E976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A82F-31B1-0347-92B1-E4110FB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3C3C-24AC-D044-9CE8-EF41C493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3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7871-1E1F-E44A-BAB2-D5519E12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628-0AA0-E04E-9C96-85D728C3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D1AEB-966F-3B44-9802-FB43028F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02BE-C601-5D4F-B152-67EC381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BDE3-3898-4143-ACCD-C378595F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7C77-67EC-7448-99CA-6DA09BA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40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E0BF-3A3C-7641-9452-F6D6C5D7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57B2-E951-2D47-9AB9-AE3DDF8F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C69B-8336-894E-AD55-5E2C4A0F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A12BA-BA6D-0F4C-B42B-6852E2F9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7DC49-3409-824A-806A-99E2D3A41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CE083-66C5-1F40-99D8-D8063A21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515A-4B3C-3B49-90AF-12BB4D0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25343-C556-A344-8434-F71544D7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9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0E9-9669-054A-B60D-4BCF574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323BC-9AF8-714E-B703-69873D1C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A792-E7D5-E449-BBF0-C91358A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4E8D-9E63-3746-9BC2-BF96EA2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670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9415-29F3-204A-844A-2FCEF4AF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8773E-829E-514A-8A59-A864CC5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3ED-1923-DA44-890A-A72A67CC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410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B46-44E3-3F45-AE9D-8E324BE6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3CD-6B88-8A4C-A3B1-ED0C8A74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90FA-5A81-BC46-BF22-35F13A2B1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2DD2-F571-E446-9522-4E0072AC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999B-3453-6E4D-9AD9-F157830C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5994-F4CF-494D-8722-506219D2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60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4B7-B9D3-CB47-8C3F-30AE58E8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F5DD-9FA0-694E-A177-60F83123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D732-0AEE-D748-B9BA-9D63CF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EC6E-8F5E-6D44-B81B-44FA0DF0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EF0F-2349-5A41-B72B-7CCA8C03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825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3EC9-5963-9049-8B15-90630360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3A76-9668-C245-95F7-770B7F0FF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C5A0D-502E-0B48-AC8A-5A55BD37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1BCB-5F52-AF4A-BA96-B7097062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DC3D-CA44-EA4A-B4E2-AAF6D8FB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D020-3394-C844-90F7-DE441C8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3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FFE-41DD-DA47-90AA-45AE991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5691-EAF6-F042-8620-200E30D2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8914-52D2-5948-A5A9-656E2187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B8CB-08DD-764F-BA93-EFD3CBE9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761F-0A27-6143-B0A5-B456159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385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766B-D335-7D4B-AEEE-0595B29B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8E90-4B19-CB46-8D2B-C7FFF04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FD23-6F45-3846-BCD2-79B1976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51C4-ED92-DB40-88F1-AC91E436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8A3-9D2A-2E4F-A3DD-AEE96CB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0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9AD8-4954-0545-9CC0-3EB172D5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9173-9AD0-2741-AD85-690A77B7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7B61-A030-6440-BFC6-D5B76B6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C2E4-C3C5-B349-93B4-0C3D40C2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D653-1A82-694D-8C80-990482D7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5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8EB-1A95-DD4F-B957-3FC4222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3A5-5939-D74F-9E44-48A8CE3F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36AB6-D824-A448-90A9-B24B5B6D3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745-35C3-C941-918D-2D99ECEF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A00A-1F9F-2848-A1FD-32567A2A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56E3-F3E3-9346-9246-44E3F15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21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87-0295-D544-945F-1870F29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488E-7C54-3E43-A572-AECAEE8A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F06D-FF4E-B143-95E9-12DD0D64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B0488-3744-364D-9149-C772ACBA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005BF-1BCF-D64D-9C7A-B6C53E6A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DA619-AB99-D247-B298-F9772FF5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2EB2-4F51-0F4C-B60A-4F1F81A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FEAA4-EF15-144A-91F0-A7FE7C24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4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A7C7-1923-CE4A-9881-4B36524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D8D27-DFDA-AE4E-A324-B035CCE6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5EC6B-B742-A04F-94CE-5BEB837D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9FB6-0832-B941-A5B5-4654709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0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8B0E-CF94-D54B-8AD0-EF8A0C93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436D9-44E3-684A-8175-D632556F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5705-3935-D54A-9659-43289966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E79-38EC-B443-BD39-7BEB2195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ED8-FEFD-8743-9819-A41278B9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0D12-5A6C-F149-A79D-0783DBE0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7286-C905-4845-8C7F-D2B95E01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A06F-CD69-C04B-9060-09A8F8A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9285-E359-F946-B6B5-9925CA02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47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A8-8F33-014A-B483-7C60D01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6F0F7-B179-AC4D-8A34-9791D47F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3ECB2-EF86-F440-98E0-1D9E7B48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3210-952F-5A4D-B782-1D8BE1D5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CA0B-2B6D-B543-ACFE-8FC7FAE2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6528-FE3F-0443-87EF-6F73476F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3DDAF-5304-F645-93CA-3FE50723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A25B-8D3A-4548-B36F-1DDA84FF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1CD2-9498-664B-95A4-039466F7C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9B54-2950-1042-988D-8162422116D6}" type="datetimeFigureOut"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A283-7DC9-0641-BBFE-BD4EB87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B73-C749-BF47-862C-374B905FD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A74C-8799-3542-84ED-5F32E1A612D5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0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7529-FE3C-EB45-9C65-9CA9A0B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F278-28F5-1D42-AE53-49FE2AB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5031-4A03-774F-A3FE-A76D252A3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3D28-467F-C148-83E9-49EB7D1339D5}" type="datetimeFigureOut">
              <a:rPr lang="tr-TR" smtClean="0"/>
              <a:t>24.06.2020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F014-D8B0-024E-B1A1-91B2BB7C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E5C0-2305-C04A-90B1-F0662C4B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5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10.png"/><Relationship Id="rId7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4" Type="http://schemas.openxmlformats.org/officeDocument/2006/relationships/image" Target="../media/image11.tiff"/><Relationship Id="rId9" Type="http://schemas.openxmlformats.org/officeDocument/2006/relationships/image" Target="../media/image18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10.png"/><Relationship Id="rId7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10" Type="http://schemas.openxmlformats.org/officeDocument/2006/relationships/image" Target="../media/image17.tiff"/><Relationship Id="rId4" Type="http://schemas.openxmlformats.org/officeDocument/2006/relationships/image" Target="../media/image11.tiff"/><Relationship Id="rId9" Type="http://schemas.openxmlformats.org/officeDocument/2006/relationships/image" Target="../media/image18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10.png"/><Relationship Id="rId7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10" Type="http://schemas.openxmlformats.org/officeDocument/2006/relationships/image" Target="../media/image17.tiff"/><Relationship Id="rId4" Type="http://schemas.openxmlformats.org/officeDocument/2006/relationships/image" Target="../media/image11.tiff"/><Relationship Id="rId9" Type="http://schemas.openxmlformats.org/officeDocument/2006/relationships/image" Target="../media/image18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24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10.png"/><Relationship Id="rId7" Type="http://schemas.openxmlformats.org/officeDocument/2006/relationships/image" Target="../media/image9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10" Type="http://schemas.openxmlformats.org/officeDocument/2006/relationships/image" Target="../media/image17.tiff"/><Relationship Id="rId4" Type="http://schemas.openxmlformats.org/officeDocument/2006/relationships/image" Target="../media/image11.tiff"/><Relationship Id="rId9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26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5" Type="http://schemas.openxmlformats.org/officeDocument/2006/relationships/image" Target="../media/image25.tiff"/><Relationship Id="rId4" Type="http://schemas.openxmlformats.org/officeDocument/2006/relationships/image" Target="../media/image9.tif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10.png"/><Relationship Id="rId7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4" Type="http://schemas.openxmlformats.org/officeDocument/2006/relationships/image" Target="../media/image11.tiff"/><Relationship Id="rId9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27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1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iff"/><Relationship Id="rId5" Type="http://schemas.openxmlformats.org/officeDocument/2006/relationships/image" Target="../media/image2.tiff"/><Relationship Id="rId4" Type="http://schemas.openxmlformats.org/officeDocument/2006/relationships/image" Target="../media/image27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1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tiff"/><Relationship Id="rId5" Type="http://schemas.openxmlformats.org/officeDocument/2006/relationships/image" Target="../media/image2.tiff"/><Relationship Id="rId4" Type="http://schemas.openxmlformats.org/officeDocument/2006/relationships/image" Target="../media/image2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/tutorials/what-is-mysql" TargetMode="External"/><Relationship Id="rId2" Type="http://schemas.openxmlformats.org/officeDocument/2006/relationships/hyperlink" Target="https://www.hostinger.com/tutorials/what-is-apach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hyperlink" Target="https://www.hostinger.com/tutorials/best-php-framewo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10.png"/><Relationship Id="rId7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iff"/><Relationship Id="rId5" Type="http://schemas.openxmlformats.org/officeDocument/2006/relationships/image" Target="../media/image2.tiff"/><Relationship Id="rId4" Type="http://schemas.openxmlformats.org/officeDocument/2006/relationships/image" Target="../media/image11.tiff"/><Relationship Id="rId9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0.png"/><Relationship Id="rId7" Type="http://schemas.openxmlformats.org/officeDocument/2006/relationships/image" Target="../media/image7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7E03AE-ACA6-B74E-8709-0F3926D45182}"/>
              </a:ext>
            </a:extLst>
          </p:cNvPr>
          <p:cNvSpPr txBox="1"/>
          <p:nvPr/>
        </p:nvSpPr>
        <p:spPr>
          <a:xfrm>
            <a:off x="12994838" y="3603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14976-2D0D-C644-BD2C-D60FDDE00367}"/>
              </a:ext>
            </a:extLst>
          </p:cNvPr>
          <p:cNvSpPr txBox="1"/>
          <p:nvPr/>
        </p:nvSpPr>
        <p:spPr>
          <a:xfrm>
            <a:off x="3702205" y="1360449"/>
            <a:ext cx="40258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VPC B</a:t>
            </a:r>
            <a:r>
              <a:rPr lang="en-US" sz="2400" dirty="0"/>
              <a:t>a</a:t>
            </a:r>
            <a:r>
              <a:rPr lang="en-TR" sz="2400" dirty="0"/>
              <a:t>stion Host-NAT Instance</a:t>
            </a:r>
          </a:p>
          <a:p>
            <a:endParaRPr lang="en-TR" sz="2400" dirty="0"/>
          </a:p>
          <a:p>
            <a:r>
              <a:rPr lang="en-TR" sz="2400" dirty="0"/>
              <a:t>Osvaldo</a:t>
            </a:r>
          </a:p>
          <a:p>
            <a:endParaRPr lang="en-TR" sz="2400" dirty="0"/>
          </a:p>
          <a:p>
            <a:r>
              <a:rPr lang="en-TR" sz="2400" dirty="0"/>
              <a:t>26/07/2020</a:t>
            </a:r>
          </a:p>
        </p:txBody>
      </p:sp>
    </p:spTree>
    <p:extLst>
      <p:ext uri="{BB962C8B-B14F-4D97-AF65-F5344CB8AC3E}">
        <p14:creationId xmlns:p14="http://schemas.microsoft.com/office/powerpoint/2010/main" val="71417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BD3C21BF-C3EB-664B-8BF8-5BD46AAF5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26" y="715273"/>
            <a:ext cx="1935560" cy="193556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2625968" y="1530640"/>
            <a:ext cx="6908921" cy="50207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3554430" y="1998358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3418338" y="1702556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3643613" y="4540712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3662817" y="2709931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6870846" y="1998358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6766027" y="1716515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6932733" y="4554361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6951937" y="2723578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3874248" y="2737226"/>
            <a:ext cx="181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3801744" y="5689982"/>
            <a:ext cx="189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7132314" y="2764405"/>
            <a:ext cx="178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7011994" y="5603097"/>
            <a:ext cx="18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FF0000"/>
                </a:solidFill>
              </a:rPr>
              <a:t>Private Subnet 1c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8341872" y="3311681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0593AE-FE87-2943-B171-5B3C20E00E09}"/>
              </a:ext>
            </a:extLst>
          </p:cNvPr>
          <p:cNvSpPr txBox="1"/>
          <p:nvPr/>
        </p:nvSpPr>
        <p:spPr>
          <a:xfrm>
            <a:off x="481426" y="2579739"/>
            <a:ext cx="9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Key.pem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98F0DB-125B-F545-884E-9C7A4978B7D0}"/>
              </a:ext>
            </a:extLst>
          </p:cNvPr>
          <p:cNvSpPr txBox="1"/>
          <p:nvPr/>
        </p:nvSpPr>
        <p:spPr>
          <a:xfrm>
            <a:off x="463292" y="1702556"/>
            <a:ext cx="114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/>
              <a:t>Local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B7EE6853-73DB-CB42-8673-426627F65199}"/>
              </a:ext>
            </a:extLst>
          </p:cNvPr>
          <p:cNvSpPr/>
          <p:nvPr/>
        </p:nvSpPr>
        <p:spPr>
          <a:xfrm>
            <a:off x="15999" y="1601317"/>
            <a:ext cx="2215516" cy="22718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F25278-8D9B-1042-8630-FA6C6E0EBBB1}"/>
              </a:ext>
            </a:extLst>
          </p:cNvPr>
          <p:cNvSpPr txBox="1"/>
          <p:nvPr/>
        </p:nvSpPr>
        <p:spPr>
          <a:xfrm>
            <a:off x="10284450" y="538514"/>
            <a:ext cx="7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Agent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F9AA694-A363-3944-9334-361EE9364628}"/>
              </a:ext>
            </a:extLst>
          </p:cNvPr>
          <p:cNvCxnSpPr>
            <a:cxnSpLocks/>
          </p:cNvCxnSpPr>
          <p:nvPr/>
        </p:nvCxnSpPr>
        <p:spPr>
          <a:xfrm>
            <a:off x="8155983" y="4142678"/>
            <a:ext cx="0" cy="10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CAA7D6A-9C30-EE44-9AF5-BBB0918992BF}"/>
              </a:ext>
            </a:extLst>
          </p:cNvPr>
          <p:cNvSpPr txBox="1"/>
          <p:nvPr/>
        </p:nvSpPr>
        <p:spPr>
          <a:xfrm>
            <a:off x="6660794" y="950770"/>
            <a:ext cx="277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TR" sz="2800" dirty="0">
                <a:solidFill>
                  <a:srgbClr val="FF0000"/>
                </a:solidFill>
              </a:rPr>
              <a:t>stion Host-2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FAF8401-2311-364A-85E0-5CEDC2838D16}"/>
              </a:ext>
            </a:extLst>
          </p:cNvPr>
          <p:cNvCxnSpPr>
            <a:cxnSpLocks/>
          </p:cNvCxnSpPr>
          <p:nvPr/>
        </p:nvCxnSpPr>
        <p:spPr>
          <a:xfrm>
            <a:off x="2096429" y="3343488"/>
            <a:ext cx="177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96040D1-6612-6D4A-9465-DEAB9BF5F59D}"/>
              </a:ext>
            </a:extLst>
          </p:cNvPr>
          <p:cNvCxnSpPr>
            <a:cxnSpLocks/>
          </p:cNvCxnSpPr>
          <p:nvPr/>
        </p:nvCxnSpPr>
        <p:spPr>
          <a:xfrm flipH="1">
            <a:off x="2106845" y="3472285"/>
            <a:ext cx="176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C19E36-7299-D44C-A6B4-37F3EF1E3B82}"/>
              </a:ext>
            </a:extLst>
          </p:cNvPr>
          <p:cNvCxnSpPr>
            <a:cxnSpLocks/>
          </p:cNvCxnSpPr>
          <p:nvPr/>
        </p:nvCxnSpPr>
        <p:spPr>
          <a:xfrm>
            <a:off x="6503008" y="949407"/>
            <a:ext cx="0" cy="602658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E8CA08F-F464-A04D-B627-B3F72ED276D9}"/>
              </a:ext>
            </a:extLst>
          </p:cNvPr>
          <p:cNvCxnSpPr>
            <a:cxnSpLocks/>
          </p:cNvCxnSpPr>
          <p:nvPr/>
        </p:nvCxnSpPr>
        <p:spPr>
          <a:xfrm flipV="1">
            <a:off x="7931344" y="4135179"/>
            <a:ext cx="0" cy="10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AC0F9EF-C502-C64E-9801-AE8F6F454ACB}"/>
              </a:ext>
            </a:extLst>
          </p:cNvPr>
          <p:cNvCxnSpPr>
            <a:cxnSpLocks/>
          </p:cNvCxnSpPr>
          <p:nvPr/>
        </p:nvCxnSpPr>
        <p:spPr>
          <a:xfrm flipV="1">
            <a:off x="10480189" y="2406450"/>
            <a:ext cx="0" cy="76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D94CF98-C39F-F249-859F-C405C89D50A6}"/>
              </a:ext>
            </a:extLst>
          </p:cNvPr>
          <p:cNvCxnSpPr>
            <a:cxnSpLocks/>
          </p:cNvCxnSpPr>
          <p:nvPr/>
        </p:nvCxnSpPr>
        <p:spPr>
          <a:xfrm flipV="1">
            <a:off x="8776884" y="2363359"/>
            <a:ext cx="1329952" cy="83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A93D465-150F-8E47-B431-D95C8792F712}"/>
              </a:ext>
            </a:extLst>
          </p:cNvPr>
          <p:cNvCxnSpPr>
            <a:cxnSpLocks/>
          </p:cNvCxnSpPr>
          <p:nvPr/>
        </p:nvCxnSpPr>
        <p:spPr>
          <a:xfrm flipH="1">
            <a:off x="8842607" y="2521187"/>
            <a:ext cx="1300046" cy="84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129767C-EEBC-1D44-9AE5-1A2247C37A64}"/>
              </a:ext>
            </a:extLst>
          </p:cNvPr>
          <p:cNvSpPr txBox="1"/>
          <p:nvPr/>
        </p:nvSpPr>
        <p:spPr>
          <a:xfrm>
            <a:off x="3493846" y="949407"/>
            <a:ext cx="27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TR" sz="2800" dirty="0">
                <a:solidFill>
                  <a:srgbClr val="FF0000"/>
                </a:solidFill>
              </a:rPr>
              <a:t>stion Host-1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DB851F-E6F2-754B-8AEC-D6F56449B320}"/>
              </a:ext>
            </a:extLst>
          </p:cNvPr>
          <p:cNvSpPr txBox="1"/>
          <p:nvPr/>
        </p:nvSpPr>
        <p:spPr>
          <a:xfrm>
            <a:off x="3961094" y="3198586"/>
            <a:ext cx="2541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-Create Copy of Key.pem </a:t>
            </a:r>
          </a:p>
          <a:p>
            <a:r>
              <a:rPr lang="en-TR" dirty="0">
                <a:solidFill>
                  <a:srgbClr val="00B050"/>
                </a:solidFill>
              </a:rPr>
              <a:t>via Nano</a:t>
            </a:r>
          </a:p>
          <a:p>
            <a:r>
              <a:rPr lang="en-TR" dirty="0">
                <a:solidFill>
                  <a:srgbClr val="00B050"/>
                </a:solidFill>
              </a:rPr>
              <a:t>-Chmod 400</a:t>
            </a:r>
          </a:p>
          <a:p>
            <a:r>
              <a:rPr lang="en-TR" dirty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4492A8-F622-7542-A676-647727345425}"/>
              </a:ext>
            </a:extLst>
          </p:cNvPr>
          <p:cNvCxnSpPr>
            <a:cxnSpLocks/>
          </p:cNvCxnSpPr>
          <p:nvPr/>
        </p:nvCxnSpPr>
        <p:spPr>
          <a:xfrm>
            <a:off x="4779496" y="4142678"/>
            <a:ext cx="0" cy="10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CD81AE0-E999-CB48-A924-F12EB848D9D0}"/>
              </a:ext>
            </a:extLst>
          </p:cNvPr>
          <p:cNvCxnSpPr>
            <a:cxnSpLocks/>
          </p:cNvCxnSpPr>
          <p:nvPr/>
        </p:nvCxnSpPr>
        <p:spPr>
          <a:xfrm flipV="1">
            <a:off x="4554857" y="4135179"/>
            <a:ext cx="0" cy="10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062E421-F13F-D24E-A796-01DE0BDA0AB4}"/>
              </a:ext>
            </a:extLst>
          </p:cNvPr>
          <p:cNvSpPr txBox="1"/>
          <p:nvPr/>
        </p:nvSpPr>
        <p:spPr>
          <a:xfrm>
            <a:off x="5198630" y="22255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4000" dirty="0"/>
              <a:t>.pem Issue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80EF14D-8011-324A-948D-0804AFB97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46"/>
          <a:stretch/>
        </p:blipFill>
        <p:spPr>
          <a:xfrm>
            <a:off x="10058751" y="2904339"/>
            <a:ext cx="1964952" cy="176494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5D8D4E4-BF1A-354B-9178-56592C5C8B0E}"/>
              </a:ext>
            </a:extLst>
          </p:cNvPr>
          <p:cNvSpPr txBox="1"/>
          <p:nvPr/>
        </p:nvSpPr>
        <p:spPr>
          <a:xfrm>
            <a:off x="10554685" y="3402927"/>
            <a:ext cx="11963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R" dirty="0"/>
              <a:t>Key.pem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696C255-EE56-524E-B082-907FFF82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31" y="3197931"/>
            <a:ext cx="942833" cy="9428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453CDAC-8892-774B-849C-53B6D7B3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26" y="3271092"/>
            <a:ext cx="712602" cy="831752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186F66C0-EEF0-6C4F-BEFE-70DFCD3376ED}"/>
              </a:ext>
            </a:extLst>
          </p:cNvPr>
          <p:cNvSpPr txBox="1"/>
          <p:nvPr/>
        </p:nvSpPr>
        <p:spPr>
          <a:xfrm>
            <a:off x="8398541" y="3635424"/>
            <a:ext cx="78966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R" sz="1200" dirty="0"/>
              <a:t>Key.pem</a:t>
            </a:r>
          </a:p>
        </p:txBody>
      </p:sp>
    </p:spTree>
    <p:extLst>
      <p:ext uri="{BB962C8B-B14F-4D97-AF65-F5344CB8AC3E}">
        <p14:creationId xmlns:p14="http://schemas.microsoft.com/office/powerpoint/2010/main" val="423828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2780057" y="1559470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DB53C4-A029-4640-ADD1-778B2EE59CBF}"/>
              </a:ext>
            </a:extLst>
          </p:cNvPr>
          <p:cNvSpPr txBox="1"/>
          <p:nvPr/>
        </p:nvSpPr>
        <p:spPr>
          <a:xfrm>
            <a:off x="6266799" y="158694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1-b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9168569" y="1974912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9063750" y="1693069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F9D581-11B5-A246-AF1A-428E52A73701}"/>
              </a:ext>
            </a:extLst>
          </p:cNvPr>
          <p:cNvSpPr txBox="1"/>
          <p:nvPr/>
        </p:nvSpPr>
        <p:spPr>
          <a:xfrm>
            <a:off x="9609865" y="1586948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Avaliability Zone 1-c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9230456" y="4530915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9249660" y="270013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9430037" y="274095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9309717" y="5579651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1c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10639595" y="3288235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851" y="178616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8780055" y="618502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616" y="3389246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5999176" y="4597593"/>
            <a:ext cx="1234693" cy="116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24A86-3EF2-1643-AB89-602AC1046663}"/>
              </a:ext>
            </a:extLst>
          </p:cNvPr>
          <p:cNvSpPr txBox="1"/>
          <p:nvPr/>
        </p:nvSpPr>
        <p:spPr>
          <a:xfrm>
            <a:off x="4411094" y="577751"/>
            <a:ext cx="402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3- </a:t>
            </a:r>
            <a:r>
              <a:rPr lang="tr-TR" sz="3600" dirty="0" err="1">
                <a:solidFill>
                  <a:srgbClr val="FF0000"/>
                </a:solidFill>
              </a:rPr>
              <a:t>You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are</a:t>
            </a:r>
            <a:r>
              <a:rPr lang="tr-TR" sz="3600" dirty="0">
                <a:solidFill>
                  <a:srgbClr val="FF0000"/>
                </a:solidFill>
              </a:rPr>
              <a:t> here </a:t>
            </a:r>
            <a:r>
              <a:rPr lang="tr-TR" sz="3600" dirty="0" err="1">
                <a:solidFill>
                  <a:srgbClr val="FF0000"/>
                </a:solidFill>
              </a:rPr>
              <a:t>now</a:t>
            </a:r>
            <a:endParaRPr lang="en-TR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1338-6C7A-3F46-903C-0BBDB73E84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498"/>
          <a:stretch/>
        </p:blipFill>
        <p:spPr>
          <a:xfrm>
            <a:off x="7203012" y="4793770"/>
            <a:ext cx="559556" cy="8022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C046A0F-1011-8C43-95A3-881A5E64B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0483" y="4409966"/>
            <a:ext cx="1329712" cy="13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4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76279" y="1786526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413" y="260653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4285594" y="818378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431" y="3399545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459871" y="4537268"/>
            <a:ext cx="1234913" cy="11628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B886F-BF2E-A346-91C4-A9545A0B4B43}"/>
              </a:ext>
            </a:extLst>
          </p:cNvPr>
          <p:cNvCxnSpPr>
            <a:cxnSpLocks/>
          </p:cNvCxnSpPr>
          <p:nvPr/>
        </p:nvCxnSpPr>
        <p:spPr>
          <a:xfrm>
            <a:off x="5568757" y="1320464"/>
            <a:ext cx="0" cy="32168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85F97-D4D7-4E40-9899-5F2901B25D92}"/>
              </a:ext>
            </a:extLst>
          </p:cNvPr>
          <p:cNvSpPr txBox="1"/>
          <p:nvPr/>
        </p:nvSpPr>
        <p:spPr>
          <a:xfrm>
            <a:off x="5242403" y="3089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69668-8BC2-E942-B2A6-B48555FF6FAC}"/>
              </a:ext>
            </a:extLst>
          </p:cNvPr>
          <p:cNvSpPr txBox="1"/>
          <p:nvPr/>
        </p:nvSpPr>
        <p:spPr>
          <a:xfrm>
            <a:off x="5063168" y="4432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C1347-031F-294C-BB4A-93BD1B9E67AB}"/>
              </a:ext>
            </a:extLst>
          </p:cNvPr>
          <p:cNvSpPr txBox="1"/>
          <p:nvPr/>
        </p:nvSpPr>
        <p:spPr>
          <a:xfrm>
            <a:off x="4688599" y="4797095"/>
            <a:ext cx="1577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</a:rPr>
              <a:t>Install 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E4306-2929-4A46-BFBA-56D4CE067800}"/>
              </a:ext>
            </a:extLst>
          </p:cNvPr>
          <p:cNvSpPr txBox="1"/>
          <p:nvPr/>
        </p:nvSpPr>
        <p:spPr>
          <a:xfrm>
            <a:off x="4933804" y="3397320"/>
            <a:ext cx="13641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</a:t>
            </a:r>
            <a:r>
              <a:rPr lang="en-TR" dirty="0"/>
              <a:t>astion Host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0C21463-4F0A-444C-9365-617FC9F28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41" y="4934952"/>
            <a:ext cx="525510" cy="525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CB4F23-5F1A-A840-8ED8-79F9C2090ADD}"/>
              </a:ext>
            </a:extLst>
          </p:cNvPr>
          <p:cNvSpPr/>
          <p:nvPr/>
        </p:nvSpPr>
        <p:spPr>
          <a:xfrm>
            <a:off x="7124288" y="581346"/>
            <a:ext cx="374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3- </a:t>
            </a:r>
            <a:r>
              <a:rPr lang="tr-TR" sz="2800" dirty="0" err="1">
                <a:solidFill>
                  <a:srgbClr val="FF0000"/>
                </a:solidFill>
              </a:rPr>
              <a:t>Try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to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install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mariaDB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endParaRPr lang="en-TR" sz="2800" dirty="0">
              <a:solidFill>
                <a:srgbClr val="FF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E160CED-2CFD-694C-B4A6-23B0655C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7325" y="4436237"/>
            <a:ext cx="1329712" cy="13297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F504B7D-4D8E-284E-985B-07E4A98F48D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498"/>
          <a:stretch/>
        </p:blipFill>
        <p:spPr>
          <a:xfrm>
            <a:off x="7610758" y="4697455"/>
            <a:ext cx="559556" cy="8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97" y="255672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4285594" y="818378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431" y="3399545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459871" y="4537269"/>
            <a:ext cx="1234693" cy="116259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D9AFFF8-1EF9-F644-A8D1-29AA9F848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133477" y="3114488"/>
            <a:ext cx="934127" cy="87957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B886F-BF2E-A346-91C4-A9545A0B4B43}"/>
              </a:ext>
            </a:extLst>
          </p:cNvPr>
          <p:cNvCxnSpPr>
            <a:cxnSpLocks/>
          </p:cNvCxnSpPr>
          <p:nvPr/>
        </p:nvCxnSpPr>
        <p:spPr>
          <a:xfrm>
            <a:off x="5568757" y="1320464"/>
            <a:ext cx="0" cy="32168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2FA615-44C4-F44C-B755-FDC5B309AD26}"/>
              </a:ext>
            </a:extLst>
          </p:cNvPr>
          <p:cNvCxnSpPr>
            <a:endCxn id="62" idx="3"/>
          </p:cNvCxnSpPr>
          <p:nvPr/>
        </p:nvCxnSpPr>
        <p:spPr>
          <a:xfrm flipH="1" flipV="1">
            <a:off x="4067604" y="3554278"/>
            <a:ext cx="1453965" cy="156428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94CEEB-33B0-A645-BAAC-0DA957A9FC28}"/>
              </a:ext>
            </a:extLst>
          </p:cNvPr>
          <p:cNvCxnSpPr>
            <a:cxnSpLocks/>
          </p:cNvCxnSpPr>
          <p:nvPr/>
        </p:nvCxnSpPr>
        <p:spPr>
          <a:xfrm flipV="1">
            <a:off x="4070947" y="1125170"/>
            <a:ext cx="3442" cy="203943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85F97-D4D7-4E40-9899-5F2901B25D92}"/>
              </a:ext>
            </a:extLst>
          </p:cNvPr>
          <p:cNvSpPr txBox="1"/>
          <p:nvPr/>
        </p:nvSpPr>
        <p:spPr>
          <a:xfrm>
            <a:off x="5275385" y="286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69668-8BC2-E942-B2A6-B48555FF6FAC}"/>
              </a:ext>
            </a:extLst>
          </p:cNvPr>
          <p:cNvSpPr txBox="1"/>
          <p:nvPr/>
        </p:nvSpPr>
        <p:spPr>
          <a:xfrm>
            <a:off x="5111262" y="42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F0D0F-155A-4946-AEF4-8E306B3819FE}"/>
              </a:ext>
            </a:extLst>
          </p:cNvPr>
          <p:cNvSpPr txBox="1"/>
          <p:nvPr/>
        </p:nvSpPr>
        <p:spPr>
          <a:xfrm>
            <a:off x="4096729" y="1300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812BE-8DB9-7947-9FDD-B8A3F8F9BA4F}"/>
              </a:ext>
            </a:extLst>
          </p:cNvPr>
          <p:cNvSpPr txBox="1"/>
          <p:nvPr/>
        </p:nvSpPr>
        <p:spPr>
          <a:xfrm>
            <a:off x="2892708" y="3870345"/>
            <a:ext cx="13426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TR" dirty="0"/>
              <a:t>NATinstance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DB482F-C218-364E-944C-EEFAB9199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842" y="4855810"/>
            <a:ext cx="525510" cy="5255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6C036E-1468-5441-A242-F4033E0FD1F0}"/>
              </a:ext>
            </a:extLst>
          </p:cNvPr>
          <p:cNvSpPr txBox="1"/>
          <p:nvPr/>
        </p:nvSpPr>
        <p:spPr>
          <a:xfrm>
            <a:off x="3157831" y="1611216"/>
            <a:ext cx="1577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</a:rPr>
              <a:t>Install mariadb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70FE9E-7E37-5447-8AE3-7FC6EA7B3D92}"/>
              </a:ext>
            </a:extLst>
          </p:cNvPr>
          <p:cNvSpPr txBox="1"/>
          <p:nvPr/>
        </p:nvSpPr>
        <p:spPr>
          <a:xfrm>
            <a:off x="4933804" y="3397320"/>
            <a:ext cx="13641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</a:t>
            </a:r>
            <a:r>
              <a:rPr lang="en-TR" dirty="0"/>
              <a:t>astion Host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28CD3EE-6AA3-994F-BEEF-F314D8F3C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5316" y="2221231"/>
            <a:ext cx="1329712" cy="132971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06F29D0-088F-E948-B33E-C03D189A27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498"/>
          <a:stretch/>
        </p:blipFill>
        <p:spPr>
          <a:xfrm>
            <a:off x="7502759" y="3066829"/>
            <a:ext cx="387263" cy="55524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7B03AB3-B056-C247-999A-ECCF7EC5BF7E}"/>
              </a:ext>
            </a:extLst>
          </p:cNvPr>
          <p:cNvSpPr/>
          <p:nvPr/>
        </p:nvSpPr>
        <p:spPr>
          <a:xfrm>
            <a:off x="7124288" y="581346"/>
            <a:ext cx="2899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4- </a:t>
            </a:r>
            <a:r>
              <a:rPr lang="tr-TR" sz="2800" dirty="0" err="1">
                <a:solidFill>
                  <a:srgbClr val="FF0000"/>
                </a:solidFill>
              </a:rPr>
              <a:t>Try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Nat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instance</a:t>
            </a:r>
            <a:endParaRPr lang="en-T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E506A3-2DC8-074F-9440-1A5A40BF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3" y="849710"/>
            <a:ext cx="12192000" cy="2763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29767C-EEBC-1D44-9AE5-1A2247C37A64}"/>
              </a:ext>
            </a:extLst>
          </p:cNvPr>
          <p:cNvSpPr txBox="1"/>
          <p:nvPr/>
        </p:nvSpPr>
        <p:spPr>
          <a:xfrm>
            <a:off x="4221215" y="140706"/>
            <a:ext cx="27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</a:rPr>
              <a:t>Nat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 err="1">
                <a:solidFill>
                  <a:srgbClr val="FF0000"/>
                </a:solidFill>
              </a:rPr>
              <a:t>instance</a:t>
            </a:r>
            <a:endParaRPr lang="en-TR" sz="28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62E421-F13F-D24E-A796-01DE0BDA0AB4}"/>
              </a:ext>
            </a:extLst>
          </p:cNvPr>
          <p:cNvSpPr txBox="1"/>
          <p:nvPr/>
        </p:nvSpPr>
        <p:spPr>
          <a:xfrm>
            <a:off x="3739527" y="856279"/>
            <a:ext cx="347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chemeClr val="accent6"/>
                </a:solidFill>
              </a:rPr>
              <a:t>1- Route table Issue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08A3AE-8839-AB4D-B243-4B2C1DD91B81}"/>
              </a:ext>
            </a:extLst>
          </p:cNvPr>
          <p:cNvSpPr/>
          <p:nvPr/>
        </p:nvSpPr>
        <p:spPr>
          <a:xfrm>
            <a:off x="604683" y="3613355"/>
            <a:ext cx="1327356" cy="3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A0F60-D090-DC4A-870D-50C1E736A2F2}"/>
              </a:ext>
            </a:extLst>
          </p:cNvPr>
          <p:cNvSpPr txBox="1"/>
          <p:nvPr/>
        </p:nvSpPr>
        <p:spPr>
          <a:xfrm>
            <a:off x="5121569" y="3475415"/>
            <a:ext cx="19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 Nat instance</a:t>
            </a:r>
            <a:endParaRPr lang="en-TR" sz="2400" dirty="0">
              <a:solidFill>
                <a:srgbClr val="FF0000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5B7BE63-B919-9741-AFF6-E0C1F1C27499}"/>
              </a:ext>
            </a:extLst>
          </p:cNvPr>
          <p:cNvSpPr/>
          <p:nvPr/>
        </p:nvSpPr>
        <p:spPr>
          <a:xfrm>
            <a:off x="5474842" y="3061370"/>
            <a:ext cx="517062" cy="366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D72DF-CC60-A743-9F4E-95BA3BDF11FF}"/>
              </a:ext>
            </a:extLst>
          </p:cNvPr>
          <p:cNvSpPr txBox="1"/>
          <p:nvPr/>
        </p:nvSpPr>
        <p:spPr>
          <a:xfrm>
            <a:off x="3533955" y="4755499"/>
            <a:ext cx="6346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en-TR" dirty="0"/>
              <a:t>2- </a:t>
            </a:r>
            <a:r>
              <a:rPr lang="en-US" dirty="0"/>
              <a:t>Change Source/ Destination Check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6CDBE-BC5B-C042-BA46-0AC3F956C8F6}"/>
              </a:ext>
            </a:extLst>
          </p:cNvPr>
          <p:cNvSpPr txBox="1"/>
          <p:nvPr/>
        </p:nvSpPr>
        <p:spPr>
          <a:xfrm>
            <a:off x="5698273" y="567597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/>
                </a:solidFill>
              </a:rPr>
              <a:t>- Disable</a:t>
            </a:r>
          </a:p>
        </p:txBody>
      </p:sp>
    </p:spTree>
    <p:extLst>
      <p:ext uri="{BB962C8B-B14F-4D97-AF65-F5344CB8AC3E}">
        <p14:creationId xmlns:p14="http://schemas.microsoft.com/office/powerpoint/2010/main" val="287616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98043F-A318-C04C-B05C-AEFEEB40637F}"/>
              </a:ext>
            </a:extLst>
          </p:cNvPr>
          <p:cNvSpPr/>
          <p:nvPr/>
        </p:nvSpPr>
        <p:spPr>
          <a:xfrm>
            <a:off x="3950306" y="962661"/>
            <a:ext cx="2915103" cy="574471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4A2B-FAB1-184E-9CB8-DE286EAD0B74}"/>
              </a:ext>
            </a:extLst>
          </p:cNvPr>
          <p:cNvSpPr txBox="1"/>
          <p:nvPr/>
        </p:nvSpPr>
        <p:spPr>
          <a:xfrm>
            <a:off x="4108474" y="167340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Finance: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10-19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47AF1-3E3D-D240-9929-D04AF1EDFBE3}"/>
              </a:ext>
            </a:extLst>
          </p:cNvPr>
          <p:cNvSpPr txBox="1"/>
          <p:nvPr/>
        </p:nvSpPr>
        <p:spPr>
          <a:xfrm>
            <a:off x="4087301" y="4999928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12BD6-9E47-BA4B-B743-13A594BDF95F}"/>
              </a:ext>
            </a:extLst>
          </p:cNvPr>
          <p:cNvSpPr txBox="1"/>
          <p:nvPr/>
        </p:nvSpPr>
        <p:spPr>
          <a:xfrm>
            <a:off x="4490240" y="1987258"/>
            <a:ext cx="341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Manager : 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     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(0216-324-54-43)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ice-manger: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(0216-324-54-46)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79C3B-D29F-AE49-B1B1-64E6F23F4E91}"/>
              </a:ext>
            </a:extLst>
          </p:cNvPr>
          <p:cNvSpPr txBox="1"/>
          <p:nvPr/>
        </p:nvSpPr>
        <p:spPr>
          <a:xfrm>
            <a:off x="4402800" y="5260375"/>
            <a:ext cx="150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Devoloper: 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Database: </a:t>
            </a: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1F5AF7-E88E-544C-9967-4ED550221BFA}"/>
              </a:ext>
            </a:extLst>
          </p:cNvPr>
          <p:cNvCxnSpPr>
            <a:cxnSpLocks/>
          </p:cNvCxnSpPr>
          <p:nvPr/>
        </p:nvCxnSpPr>
        <p:spPr>
          <a:xfrm>
            <a:off x="3931384" y="4146030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0DD2F19-3BAE-0043-B2AA-68721FB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704" y="602965"/>
            <a:ext cx="939933" cy="9399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301D994-909B-2548-B205-7E0CC456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340" y="1068373"/>
            <a:ext cx="594087" cy="504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383E54B-0726-C042-AD09-01F18B6B697A}"/>
              </a:ext>
            </a:extLst>
          </p:cNvPr>
          <p:cNvSpPr/>
          <p:nvPr/>
        </p:nvSpPr>
        <p:spPr>
          <a:xfrm>
            <a:off x="5746155" y="524257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(---) ***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506C63-66F6-9A4E-9015-ADE65D356BD2}"/>
              </a:ext>
            </a:extLst>
          </p:cNvPr>
          <p:cNvSpPr txBox="1"/>
          <p:nvPr/>
        </p:nvSpPr>
        <p:spPr>
          <a:xfrm>
            <a:off x="5730309" y="562650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(---)***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2EFC6A8-7CA0-6041-9F5C-CFD322B5569E}"/>
              </a:ext>
            </a:extLst>
          </p:cNvPr>
          <p:cNvSpPr/>
          <p:nvPr/>
        </p:nvSpPr>
        <p:spPr>
          <a:xfrm>
            <a:off x="4674242" y="4190051"/>
            <a:ext cx="1384782" cy="53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Subnet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913A35F-06F0-E142-8496-9083DC3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96" y="2022720"/>
            <a:ext cx="306420" cy="25995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5FBEB8C-065B-1546-BEF9-D00843BF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96" y="2344657"/>
            <a:ext cx="306420" cy="25995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91F4830-1359-8445-A51D-F0338552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96" y="5332538"/>
            <a:ext cx="306420" cy="25995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C6B656C-55CF-7C4F-AC4A-FE43AA83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55" y="5635274"/>
            <a:ext cx="306420" cy="259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65744B-34EF-0F4C-9323-A195996A7A09}"/>
              </a:ext>
            </a:extLst>
          </p:cNvPr>
          <p:cNvSpPr txBox="1"/>
          <p:nvPr/>
        </p:nvSpPr>
        <p:spPr>
          <a:xfrm>
            <a:off x="9204715" y="762506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TR" dirty="0"/>
              <a:t>astion Host </a:t>
            </a:r>
          </a:p>
        </p:txBody>
      </p: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4859B6EE-FBF7-0242-BE2D-4CED2FAE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12192" y="1987258"/>
            <a:ext cx="1258961" cy="1258960"/>
          </a:xfrm>
          <a:prstGeom prst="rect">
            <a:avLst/>
          </a:prstGeom>
          <a:effectLst/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7F5D37B8-B92F-0647-908D-7AB79D628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9291" y="-26515"/>
            <a:ext cx="1258961" cy="125896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DA59E2-415A-8F4C-A3D7-4875D1237529}"/>
              </a:ext>
            </a:extLst>
          </p:cNvPr>
          <p:cNvCxnSpPr>
            <a:stCxn id="2" idx="1"/>
          </p:cNvCxnSpPr>
          <p:nvPr/>
        </p:nvCxnSpPr>
        <p:spPr>
          <a:xfrm flipH="1">
            <a:off x="5946131" y="947172"/>
            <a:ext cx="3258584" cy="46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62085-4FBB-6140-AC7B-1FC0F1A22AD8}"/>
              </a:ext>
            </a:extLst>
          </p:cNvPr>
          <p:cNvSpPr txBox="1"/>
          <p:nvPr/>
        </p:nvSpPr>
        <p:spPr>
          <a:xfrm>
            <a:off x="9988470" y="117924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1- </a:t>
            </a:r>
            <a:r>
              <a:rPr lang="en-TR" dirty="0">
                <a:solidFill>
                  <a:srgbClr val="FF0000"/>
                </a:solidFill>
              </a:rPr>
              <a:t>0236-7543-33-33</a:t>
            </a:r>
          </a:p>
          <a:p>
            <a:r>
              <a:rPr lang="en-TR" dirty="0"/>
              <a:t>2- </a:t>
            </a:r>
            <a:r>
              <a:rPr lang="en-TR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A59A1F-45E1-E442-BEAA-12E4C152B986}"/>
              </a:ext>
            </a:extLst>
          </p:cNvPr>
          <p:cNvSpPr txBox="1"/>
          <p:nvPr/>
        </p:nvSpPr>
        <p:spPr>
          <a:xfrm rot="21098033">
            <a:off x="6848644" y="111522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TR" dirty="0">
                <a:solidFill>
                  <a:srgbClr val="00B050"/>
                </a:solidFill>
              </a:rPr>
              <a:t>ail: 0236-7543-33-33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6072FC-3BB0-3D43-96FC-609601E0CA01}"/>
              </a:ext>
            </a:extLst>
          </p:cNvPr>
          <p:cNvCxnSpPr>
            <a:cxnSpLocks/>
          </p:cNvCxnSpPr>
          <p:nvPr/>
        </p:nvCxnSpPr>
        <p:spPr>
          <a:xfrm>
            <a:off x="5454786" y="2633589"/>
            <a:ext cx="0" cy="13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4F9A98-F476-2348-BCA0-68505F466DC5}"/>
              </a:ext>
            </a:extLst>
          </p:cNvPr>
          <p:cNvSpPr/>
          <p:nvPr/>
        </p:nvSpPr>
        <p:spPr>
          <a:xfrm>
            <a:off x="5501407" y="3228425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TR" dirty="0">
                <a:solidFill>
                  <a:srgbClr val="00B050"/>
                </a:solidFill>
              </a:rPr>
              <a:t>ail 20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90B9C3A-040B-3B4B-A810-66AD24EC9097}"/>
              </a:ext>
            </a:extLst>
          </p:cNvPr>
          <p:cNvSpPr/>
          <p:nvPr/>
        </p:nvSpPr>
        <p:spPr>
          <a:xfrm>
            <a:off x="414424" y="2154798"/>
            <a:ext cx="2915103" cy="2063036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CF41981-FD86-8149-8939-B7B2D4F0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2" y="2356588"/>
            <a:ext cx="594087" cy="50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97F43-DDC4-EE42-839F-3BD1883AC520}"/>
              </a:ext>
            </a:extLst>
          </p:cNvPr>
          <p:cNvSpPr txBox="1"/>
          <p:nvPr/>
        </p:nvSpPr>
        <p:spPr>
          <a:xfrm>
            <a:off x="1212450" y="3111864"/>
            <a:ext cx="1294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Natgateway</a:t>
            </a:r>
          </a:p>
          <a:p>
            <a:r>
              <a:rPr lang="en-TR" dirty="0"/>
              <a:t>Natinstance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6A26CA-9B81-8C48-B633-0C3C08746B6B}"/>
              </a:ext>
            </a:extLst>
          </p:cNvPr>
          <p:cNvCxnSpPr>
            <a:cxnSpLocks/>
          </p:cNvCxnSpPr>
          <p:nvPr/>
        </p:nvCxnSpPr>
        <p:spPr>
          <a:xfrm flipH="1" flipV="1">
            <a:off x="2929312" y="4225698"/>
            <a:ext cx="972378" cy="1448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305B42C-D68E-374F-8187-D33EB09A8EA9}"/>
              </a:ext>
            </a:extLst>
          </p:cNvPr>
          <p:cNvSpPr/>
          <p:nvPr/>
        </p:nvSpPr>
        <p:spPr>
          <a:xfrm>
            <a:off x="123566" y="5450608"/>
            <a:ext cx="3746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TR" sz="2000" b="1" dirty="0">
                <a:solidFill>
                  <a:srgbClr val="FF0000"/>
                </a:solidFill>
              </a:rPr>
              <a:t>ail:External Santral=Natgateway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54A3E0B-50F0-7641-ABF5-2CFC2E1E3D77}"/>
              </a:ext>
            </a:extLst>
          </p:cNvPr>
          <p:cNvCxnSpPr>
            <a:cxnSpLocks/>
          </p:cNvCxnSpPr>
          <p:nvPr/>
        </p:nvCxnSpPr>
        <p:spPr>
          <a:xfrm flipV="1">
            <a:off x="2665478" y="464309"/>
            <a:ext cx="28791" cy="171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F714B2-C5A8-CB49-AEF9-616E949F6FC3}"/>
              </a:ext>
            </a:extLst>
          </p:cNvPr>
          <p:cNvSpPr txBox="1"/>
          <p:nvPr/>
        </p:nvSpPr>
        <p:spPr>
          <a:xfrm>
            <a:off x="94753" y="1232445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Connect:</a:t>
            </a:r>
            <a:r>
              <a:rPr lang="en-TR" dirty="0">
                <a:solidFill>
                  <a:srgbClr val="FF0000"/>
                </a:solidFill>
              </a:rPr>
              <a:t> 0236-811-13-13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C65203-5E1B-9D43-A1A3-5AC4EE22DCC2}"/>
              </a:ext>
            </a:extLst>
          </p:cNvPr>
          <p:cNvSpPr/>
          <p:nvPr/>
        </p:nvSpPr>
        <p:spPr>
          <a:xfrm>
            <a:off x="5205081" y="308606"/>
            <a:ext cx="3297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sz="2000" b="1" dirty="0">
                <a:solidFill>
                  <a:schemeClr val="accent6"/>
                </a:solidFill>
              </a:rPr>
              <a:t>Internal Santral=B</a:t>
            </a:r>
            <a:r>
              <a:rPr lang="en-US" sz="2000" b="1" dirty="0">
                <a:solidFill>
                  <a:schemeClr val="accent6"/>
                </a:solidFill>
              </a:rPr>
              <a:t>a</a:t>
            </a:r>
            <a:r>
              <a:rPr lang="en-TR" sz="2000" b="1" dirty="0">
                <a:solidFill>
                  <a:schemeClr val="accent6"/>
                </a:solidFill>
              </a:rPr>
              <a:t>stion Host</a:t>
            </a:r>
          </a:p>
        </p:txBody>
      </p:sp>
    </p:spTree>
    <p:extLst>
      <p:ext uri="{BB962C8B-B14F-4D97-AF65-F5344CB8AC3E}">
        <p14:creationId xmlns:p14="http://schemas.microsoft.com/office/powerpoint/2010/main" val="220739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76279" y="1786526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413" y="260653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4285594" y="818378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431" y="3399545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459871" y="4537268"/>
            <a:ext cx="1234913" cy="1162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0C21463-4F0A-444C-9365-617FC9F28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41" y="4934952"/>
            <a:ext cx="525510" cy="525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CB4F23-5F1A-A840-8ED8-79F9C2090ADD}"/>
              </a:ext>
            </a:extLst>
          </p:cNvPr>
          <p:cNvSpPr/>
          <p:nvPr/>
        </p:nvSpPr>
        <p:spPr>
          <a:xfrm>
            <a:off x="7124287" y="581346"/>
            <a:ext cx="4383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5- </a:t>
            </a:r>
            <a:r>
              <a:rPr lang="en-US" sz="2800" b="1" dirty="0">
                <a:solidFill>
                  <a:schemeClr val="accent1"/>
                </a:solidFill>
              </a:rPr>
              <a:t>Associate DATABASE</a:t>
            </a:r>
            <a:endParaRPr lang="en-TR" sz="2800" b="1" dirty="0">
              <a:solidFill>
                <a:schemeClr val="accent1"/>
              </a:solidFill>
            </a:endParaRPr>
          </a:p>
          <a:p>
            <a:endParaRPr lang="en-TR" sz="2800" dirty="0">
              <a:solidFill>
                <a:srgbClr val="FF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E160CED-2CFD-694C-B4A6-23B0655C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498" y="2165320"/>
            <a:ext cx="1329712" cy="13297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F504B7D-4D8E-284E-985B-07E4A98F48D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498"/>
          <a:stretch/>
        </p:blipFill>
        <p:spPr>
          <a:xfrm>
            <a:off x="7508343" y="3140355"/>
            <a:ext cx="559556" cy="8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B8F1CCF-493C-C642-BF7E-B102D96F2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4" t="10439" r="14400" b="10895"/>
          <a:stretch/>
        </p:blipFill>
        <p:spPr>
          <a:xfrm>
            <a:off x="4297441" y="105611"/>
            <a:ext cx="4748588" cy="3057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593EE4-19E9-7E43-8B6B-86943A908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17" b="-1"/>
          <a:stretch/>
        </p:blipFill>
        <p:spPr>
          <a:xfrm>
            <a:off x="5505826" y="904389"/>
            <a:ext cx="1609455" cy="9152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2782553-1946-7144-91F6-42669E32AF96}"/>
              </a:ext>
            </a:extLst>
          </p:cNvPr>
          <p:cNvSpPr/>
          <p:nvPr/>
        </p:nvSpPr>
        <p:spPr>
          <a:xfrm>
            <a:off x="107896" y="105712"/>
            <a:ext cx="1982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 Associate </a:t>
            </a:r>
          </a:p>
          <a:p>
            <a:r>
              <a:rPr lang="en-US" sz="3200" b="1" dirty="0">
                <a:solidFill>
                  <a:schemeClr val="accent1"/>
                </a:solidFill>
              </a:rPr>
              <a:t>DATABASE</a:t>
            </a:r>
            <a:endParaRPr lang="en-TR" sz="3200" b="1" dirty="0">
              <a:solidFill>
                <a:schemeClr val="accent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DFDD1C2-F495-6F4A-A3D7-FA08BF2D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254" y="904389"/>
            <a:ext cx="868136" cy="868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F50CC3-3E31-5E41-B69E-3BD6F5FE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16" y="865593"/>
            <a:ext cx="1422792" cy="142279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1D7E81-1E3A-3F45-B484-C2530E0C093C}"/>
              </a:ext>
            </a:extLst>
          </p:cNvPr>
          <p:cNvSpPr txBox="1"/>
          <p:nvPr/>
        </p:nvSpPr>
        <p:spPr>
          <a:xfrm>
            <a:off x="6116062" y="1919950"/>
            <a:ext cx="1156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/>
              <a:t>Database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EA0990-6F7E-E249-86C6-D0FF864340C2}"/>
              </a:ext>
            </a:extLst>
          </p:cNvPr>
          <p:cNvSpPr/>
          <p:nvPr/>
        </p:nvSpPr>
        <p:spPr>
          <a:xfrm>
            <a:off x="4185622" y="41625"/>
            <a:ext cx="5289572" cy="3569083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7D91A-53A7-D845-B5C6-8EAECB89E7C7}"/>
              </a:ext>
            </a:extLst>
          </p:cNvPr>
          <p:cNvSpPr txBox="1"/>
          <p:nvPr/>
        </p:nvSpPr>
        <p:spPr>
          <a:xfrm>
            <a:off x="2380905" y="2386415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Subnet</a:t>
            </a:r>
            <a:r>
              <a:rPr lang="tr-TR" dirty="0"/>
              <a:t> 1b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CBDDA-113C-354F-A7F3-B617099BE0EB}"/>
              </a:ext>
            </a:extLst>
          </p:cNvPr>
          <p:cNvSpPr txBox="1"/>
          <p:nvPr/>
        </p:nvSpPr>
        <p:spPr>
          <a:xfrm>
            <a:off x="2338425" y="5457700"/>
            <a:ext cx="18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217BBB-1681-5A46-B86F-0C0FF91D2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4" t="10439" r="21108" b="10895"/>
          <a:stretch/>
        </p:blipFill>
        <p:spPr>
          <a:xfrm>
            <a:off x="4561265" y="3710978"/>
            <a:ext cx="3601008" cy="28954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57B068-CA21-C94F-8780-F0BF272E0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618" y="4665065"/>
            <a:ext cx="871462" cy="871462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30A0F89-440C-E545-B9AE-25D43E14C4A1}"/>
              </a:ext>
            </a:extLst>
          </p:cNvPr>
          <p:cNvSpPr/>
          <p:nvPr/>
        </p:nvSpPr>
        <p:spPr>
          <a:xfrm>
            <a:off x="4180180" y="3710978"/>
            <a:ext cx="5289572" cy="284746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79FEDF1-5F21-2645-9241-3E835B6460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866" r="50000" b="29328"/>
          <a:stretch/>
        </p:blipFill>
        <p:spPr>
          <a:xfrm rot="16200000">
            <a:off x="7381681" y="3229278"/>
            <a:ext cx="2895447" cy="10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0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9168569" y="1974912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9063750" y="1693069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9230456" y="4530915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9249660" y="270013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9430037" y="274095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9309717" y="5579651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1c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10639595" y="3288235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97" y="255672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4285594" y="818378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DFF391-1694-5443-9A83-2BA9351A9D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517" b="-1"/>
          <a:stretch/>
        </p:blipFill>
        <p:spPr>
          <a:xfrm>
            <a:off x="7457279" y="3160346"/>
            <a:ext cx="1408344" cy="8009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431" y="3399545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459871" y="4537269"/>
            <a:ext cx="1234693" cy="116259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D9AFFF8-1EF9-F644-A8D1-29AA9F848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133477" y="3114488"/>
            <a:ext cx="934127" cy="87957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B886F-BF2E-A346-91C4-A9545A0B4B43}"/>
              </a:ext>
            </a:extLst>
          </p:cNvPr>
          <p:cNvCxnSpPr>
            <a:cxnSpLocks/>
          </p:cNvCxnSpPr>
          <p:nvPr/>
        </p:nvCxnSpPr>
        <p:spPr>
          <a:xfrm>
            <a:off x="5568757" y="1320464"/>
            <a:ext cx="0" cy="321680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2FA615-44C4-F44C-B755-FDC5B309AD26}"/>
              </a:ext>
            </a:extLst>
          </p:cNvPr>
          <p:cNvCxnSpPr>
            <a:endCxn id="62" idx="3"/>
          </p:cNvCxnSpPr>
          <p:nvPr/>
        </p:nvCxnSpPr>
        <p:spPr>
          <a:xfrm flipH="1" flipV="1">
            <a:off x="4067604" y="3554278"/>
            <a:ext cx="1453965" cy="156428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94CEEB-33B0-A645-BAAC-0DA957A9FC28}"/>
              </a:ext>
            </a:extLst>
          </p:cNvPr>
          <p:cNvCxnSpPr>
            <a:cxnSpLocks/>
          </p:cNvCxnSpPr>
          <p:nvPr/>
        </p:nvCxnSpPr>
        <p:spPr>
          <a:xfrm flipV="1">
            <a:off x="4070947" y="1125170"/>
            <a:ext cx="3442" cy="20394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85F97-D4D7-4E40-9899-5F2901B25D92}"/>
              </a:ext>
            </a:extLst>
          </p:cNvPr>
          <p:cNvSpPr txBox="1"/>
          <p:nvPr/>
        </p:nvSpPr>
        <p:spPr>
          <a:xfrm>
            <a:off x="5275385" y="286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69668-8BC2-E942-B2A6-B48555FF6FAC}"/>
              </a:ext>
            </a:extLst>
          </p:cNvPr>
          <p:cNvSpPr txBox="1"/>
          <p:nvPr/>
        </p:nvSpPr>
        <p:spPr>
          <a:xfrm>
            <a:off x="5111262" y="42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3F0D0F-155A-4946-AEF4-8E306B3819FE}"/>
              </a:ext>
            </a:extLst>
          </p:cNvPr>
          <p:cNvSpPr txBox="1"/>
          <p:nvPr/>
        </p:nvSpPr>
        <p:spPr>
          <a:xfrm>
            <a:off x="4096729" y="1300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812BE-8DB9-7947-9FDD-B8A3F8F9BA4F}"/>
              </a:ext>
            </a:extLst>
          </p:cNvPr>
          <p:cNvSpPr txBox="1"/>
          <p:nvPr/>
        </p:nvSpPr>
        <p:spPr>
          <a:xfrm>
            <a:off x="2892708" y="3870345"/>
            <a:ext cx="13426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TR" dirty="0"/>
              <a:t>NATinstance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5DB482F-C218-364E-944C-EEFAB9199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3842" y="4855810"/>
            <a:ext cx="525510" cy="52551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C70FE9E-7E37-5447-8AE3-7FC6EA7B3D92}"/>
              </a:ext>
            </a:extLst>
          </p:cNvPr>
          <p:cNvSpPr txBox="1"/>
          <p:nvPr/>
        </p:nvSpPr>
        <p:spPr>
          <a:xfrm>
            <a:off x="4933804" y="3397320"/>
            <a:ext cx="13641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</a:t>
            </a:r>
            <a:r>
              <a:rPr lang="en-TR" dirty="0"/>
              <a:t>astion Host</a:t>
            </a:r>
          </a:p>
        </p:txBody>
      </p:sp>
    </p:spTree>
    <p:extLst>
      <p:ext uri="{BB962C8B-B14F-4D97-AF65-F5344CB8AC3E}">
        <p14:creationId xmlns:p14="http://schemas.microsoft.com/office/powerpoint/2010/main" val="4686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CFC4D-380C-5841-ACA7-8AA1F3231AF0}"/>
              </a:ext>
            </a:extLst>
          </p:cNvPr>
          <p:cNvSpPr txBox="1"/>
          <p:nvPr/>
        </p:nvSpPr>
        <p:spPr>
          <a:xfrm>
            <a:off x="6751322" y="1222916"/>
            <a:ext cx="537743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solidFill>
                  <a:schemeClr val="accent2">
                    <a:lumMod val="75000"/>
                  </a:schemeClr>
                </a:solidFill>
              </a:rPr>
              <a:t>Bastion Host</a:t>
            </a:r>
          </a:p>
          <a:p>
            <a:endParaRPr lang="en-TR" sz="2000" dirty="0"/>
          </a:p>
          <a:p>
            <a:r>
              <a:rPr lang="en-US" sz="2000" dirty="0"/>
              <a:t>C</a:t>
            </a:r>
            <a:r>
              <a:rPr lang="en-TR" sz="2000" dirty="0"/>
              <a:t>hange </a:t>
            </a:r>
            <a:r>
              <a:rPr lang="en-TR" sz="2000" dirty="0">
                <a:solidFill>
                  <a:srgbClr val="9437FF"/>
                </a:solidFill>
              </a:rPr>
              <a:t>Sec. Group</a:t>
            </a:r>
          </a:p>
          <a:p>
            <a:endParaRPr lang="en-TR" sz="2000" dirty="0"/>
          </a:p>
          <a:p>
            <a:r>
              <a:rPr lang="en-TR" sz="2000" dirty="0"/>
              <a:t>Helps Public Instance to </a:t>
            </a:r>
            <a:r>
              <a:rPr lang="en-TR" sz="2000" dirty="0">
                <a:solidFill>
                  <a:srgbClr val="9437FF"/>
                </a:solidFill>
              </a:rPr>
              <a:t>connect Pirvate instance</a:t>
            </a:r>
          </a:p>
          <a:p>
            <a:endParaRPr lang="en-TR" sz="2000" dirty="0">
              <a:solidFill>
                <a:srgbClr val="9437FF"/>
              </a:solidFill>
            </a:endParaRPr>
          </a:p>
          <a:p>
            <a:r>
              <a:rPr lang="en-US" sz="2000" dirty="0"/>
              <a:t>Bastion Host = Ordinary instance in public Subnet </a:t>
            </a:r>
            <a:endParaRPr lang="en-TR" sz="2000" dirty="0">
              <a:solidFill>
                <a:srgbClr val="9437F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749990-9D09-B149-9ED1-41DD9CA288F4}"/>
              </a:ext>
            </a:extLst>
          </p:cNvPr>
          <p:cNvSpPr txBox="1"/>
          <p:nvPr/>
        </p:nvSpPr>
        <p:spPr>
          <a:xfrm>
            <a:off x="899531" y="1222916"/>
            <a:ext cx="51964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dirty="0">
                <a:solidFill>
                  <a:schemeClr val="accent2">
                    <a:lumMod val="75000"/>
                  </a:schemeClr>
                </a:solidFill>
              </a:rPr>
              <a:t>Nat gateway-Nat instance</a:t>
            </a:r>
          </a:p>
          <a:p>
            <a:endParaRPr lang="en-TR" sz="2000" dirty="0"/>
          </a:p>
          <a:p>
            <a:r>
              <a:rPr lang="en-US" sz="2000" dirty="0"/>
              <a:t>C</a:t>
            </a:r>
            <a:r>
              <a:rPr lang="en-TR" sz="2000" dirty="0"/>
              <a:t>hange </a:t>
            </a:r>
            <a:r>
              <a:rPr lang="en-TR" sz="2000" dirty="0">
                <a:solidFill>
                  <a:srgbClr val="9437FF"/>
                </a:solidFill>
              </a:rPr>
              <a:t>Route table </a:t>
            </a:r>
            <a:r>
              <a:rPr lang="en-TR" sz="2000" dirty="0"/>
              <a:t>of Private Subnet</a:t>
            </a:r>
          </a:p>
          <a:p>
            <a:endParaRPr lang="en-TR" sz="2000" dirty="0"/>
          </a:p>
          <a:p>
            <a:r>
              <a:rPr lang="en-TR" sz="2000" dirty="0"/>
              <a:t>Helps </a:t>
            </a:r>
            <a:r>
              <a:rPr lang="en-TR" sz="2000" dirty="0">
                <a:solidFill>
                  <a:srgbClr val="9437FF"/>
                </a:solidFill>
              </a:rPr>
              <a:t>Private instance to install</a:t>
            </a:r>
            <a:r>
              <a:rPr lang="en-TR" sz="2000" dirty="0">
                <a:solidFill>
                  <a:srgbClr val="7030A0"/>
                </a:solidFill>
              </a:rPr>
              <a:t> software </a:t>
            </a:r>
            <a:r>
              <a:rPr lang="en-US" dirty="0"/>
              <a:t>package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endParaRPr lang="en-US" sz="2000" dirty="0"/>
          </a:p>
          <a:p>
            <a:r>
              <a:rPr lang="en-US" sz="2000" dirty="0"/>
              <a:t>Nat instance/</a:t>
            </a:r>
            <a:r>
              <a:rPr lang="en-US" sz="2000" dirty="0" err="1"/>
              <a:t>gatway</a:t>
            </a:r>
            <a:r>
              <a:rPr lang="en-US" sz="2000" dirty="0"/>
              <a:t> = Unique instance</a:t>
            </a:r>
          </a:p>
          <a:p>
            <a:endParaRPr lang="en-TR" sz="2000" dirty="0"/>
          </a:p>
          <a:p>
            <a:endParaRPr lang="en-TR" sz="2000" dirty="0"/>
          </a:p>
          <a:p>
            <a:endParaRPr lang="en-TR" sz="2000" dirty="0"/>
          </a:p>
          <a:p>
            <a:endParaRPr lang="en-TR" sz="2000" dirty="0"/>
          </a:p>
          <a:p>
            <a:endParaRPr lang="en-TR" sz="2000" dirty="0"/>
          </a:p>
          <a:p>
            <a:r>
              <a:rPr lang="en-TR" sz="2000" dirty="0">
                <a:solidFill>
                  <a:srgbClr val="FF0000"/>
                </a:solidFill>
              </a:rPr>
              <a:t>*</a:t>
            </a:r>
            <a:r>
              <a:rPr lang="en-TR" sz="2000" dirty="0"/>
              <a:t>Sec grup : Must be SSH, </a:t>
            </a:r>
            <a:r>
              <a:rPr lang="en-TR" sz="2000" dirty="0">
                <a:solidFill>
                  <a:srgbClr val="7030A0"/>
                </a:solidFill>
              </a:rPr>
              <a:t>HTTP </a:t>
            </a:r>
            <a:r>
              <a:rPr lang="en-TR" sz="2000" dirty="0"/>
              <a:t>&gt;&gt;&gt;&gt;0.0.0.0/0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A08806-0F53-0B4C-B749-7CB80D9F26E8}"/>
              </a:ext>
            </a:extLst>
          </p:cNvPr>
          <p:cNvCxnSpPr>
            <a:cxnSpLocks/>
          </p:cNvCxnSpPr>
          <p:nvPr/>
        </p:nvCxnSpPr>
        <p:spPr>
          <a:xfrm>
            <a:off x="981307" y="1661532"/>
            <a:ext cx="4611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09EAE6-64B5-1C40-95A8-D190133A3539}"/>
              </a:ext>
            </a:extLst>
          </p:cNvPr>
          <p:cNvCxnSpPr/>
          <p:nvPr/>
        </p:nvCxnSpPr>
        <p:spPr>
          <a:xfrm>
            <a:off x="6751322" y="1661532"/>
            <a:ext cx="4689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D75D8C-17FD-6840-BF75-64DC8A9139F1}"/>
              </a:ext>
            </a:extLst>
          </p:cNvPr>
          <p:cNvSpPr txBox="1"/>
          <p:nvPr/>
        </p:nvSpPr>
        <p:spPr>
          <a:xfrm>
            <a:off x="5045071" y="418833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TR" sz="3200" dirty="0">
                <a:solidFill>
                  <a:srgbClr val="FF0000"/>
                </a:solidFill>
              </a:rPr>
              <a:t>onculsion </a:t>
            </a:r>
          </a:p>
        </p:txBody>
      </p:sp>
    </p:spTree>
    <p:extLst>
      <p:ext uri="{BB962C8B-B14F-4D97-AF65-F5344CB8AC3E}">
        <p14:creationId xmlns:p14="http://schemas.microsoft.com/office/powerpoint/2010/main" val="7418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D95581-38A7-B642-82E2-9F422258182C}"/>
              </a:ext>
            </a:extLst>
          </p:cNvPr>
          <p:cNvCxnSpPr>
            <a:cxnSpLocks/>
          </p:cNvCxnSpPr>
          <p:nvPr/>
        </p:nvCxnSpPr>
        <p:spPr>
          <a:xfrm>
            <a:off x="2305798" y="3005275"/>
            <a:ext cx="2441461" cy="14868"/>
          </a:xfrm>
          <a:prstGeom prst="line">
            <a:avLst/>
          </a:prstGeom>
          <a:ln w="38100">
            <a:solidFill>
              <a:srgbClr val="FF7E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85530" y="251791"/>
            <a:ext cx="11647083" cy="627615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" y="29384"/>
            <a:ext cx="1070561" cy="1070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356236" y="109994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724477" y="1765171"/>
            <a:ext cx="3415259" cy="4595044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660763" y="1615546"/>
            <a:ext cx="627660" cy="4237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AZ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800013" y="4522221"/>
            <a:ext cx="3250942" cy="1516621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806403" y="2329275"/>
            <a:ext cx="3206043" cy="1516621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1085239" y="2327419"/>
            <a:ext cx="266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/>
              <a:t>us-east-1a-Public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1281158" y="5596999"/>
            <a:ext cx="278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us-east-1a-Private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655C6D0-D4DD-9B41-B186-A578E86B16A5}"/>
              </a:ext>
            </a:extLst>
          </p:cNvPr>
          <p:cNvSpPr/>
          <p:nvPr/>
        </p:nvSpPr>
        <p:spPr>
          <a:xfrm>
            <a:off x="914533" y="152483"/>
            <a:ext cx="1848150" cy="754752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>
                <a:solidFill>
                  <a:schemeClr val="accent1"/>
                </a:solidFill>
              </a:rPr>
              <a:t>10.10.0.0/16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486FE-63D2-7043-825D-B3974298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388" y="23863"/>
            <a:ext cx="734831" cy="759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B36767B-B87C-5F47-A93F-CD40572E9434}"/>
              </a:ext>
            </a:extLst>
          </p:cNvPr>
          <p:cNvSpPr txBox="1"/>
          <p:nvPr/>
        </p:nvSpPr>
        <p:spPr>
          <a:xfrm>
            <a:off x="2255222" y="3249169"/>
            <a:ext cx="13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1600" b="1"/>
            </a:lvl1pPr>
          </a:lstStyle>
          <a:p>
            <a:r>
              <a:rPr lang="tr-TR" sz="1800" dirty="0"/>
              <a:t>NAT Gateway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048A3D-A5AD-4543-98C6-BD808F937708}"/>
              </a:ext>
            </a:extLst>
          </p:cNvPr>
          <p:cNvSpPr/>
          <p:nvPr/>
        </p:nvSpPr>
        <p:spPr>
          <a:xfrm>
            <a:off x="1999047" y="4932018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D64885-DCEF-6D4F-A15B-6F38263B2118}"/>
              </a:ext>
            </a:extLst>
          </p:cNvPr>
          <p:cNvSpPr/>
          <p:nvPr/>
        </p:nvSpPr>
        <p:spPr>
          <a:xfrm>
            <a:off x="2066364" y="5089640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187265-FB43-F847-BC2B-2666741F214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333417" y="2906629"/>
            <a:ext cx="0" cy="2025389"/>
          </a:xfrm>
          <a:prstGeom prst="line">
            <a:avLst/>
          </a:prstGeom>
          <a:ln w="38100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3A3ACA-CDDA-9F42-8CD3-F5D1AB9A137E}"/>
              </a:ext>
            </a:extLst>
          </p:cNvPr>
          <p:cNvCxnSpPr>
            <a:cxnSpLocks/>
          </p:cNvCxnSpPr>
          <p:nvPr/>
        </p:nvCxnSpPr>
        <p:spPr>
          <a:xfrm flipH="1" flipV="1">
            <a:off x="4740403" y="1478178"/>
            <a:ext cx="8904" cy="1507568"/>
          </a:xfrm>
          <a:prstGeom prst="straightConnector1">
            <a:avLst/>
          </a:prstGeom>
          <a:ln w="38100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C4FFFB2-077A-E649-B599-A75FBF4ED777}"/>
              </a:ext>
            </a:extLst>
          </p:cNvPr>
          <p:cNvSpPr txBox="1"/>
          <p:nvPr/>
        </p:nvSpPr>
        <p:spPr>
          <a:xfrm>
            <a:off x="4898456" y="872401"/>
            <a:ext cx="214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Internet Gateway</a:t>
            </a: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D0BB1BBA-2587-0645-87AE-2F5F6B2D584F}"/>
              </a:ext>
            </a:extLst>
          </p:cNvPr>
          <p:cNvSpPr/>
          <p:nvPr/>
        </p:nvSpPr>
        <p:spPr>
          <a:xfrm rot="16200000">
            <a:off x="4609760" y="2033380"/>
            <a:ext cx="276344" cy="215077"/>
          </a:xfrm>
          <a:prstGeom prst="chevron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Chevron 56">
            <a:extLst>
              <a:ext uri="{FF2B5EF4-FFF2-40B4-BE49-F238E27FC236}">
                <a16:creationId xmlns:a16="http://schemas.microsoft.com/office/drawing/2014/main" id="{FCAFBC2D-B3D1-374A-9D60-B7D3FEC848FA}"/>
              </a:ext>
            </a:extLst>
          </p:cNvPr>
          <p:cNvSpPr/>
          <p:nvPr/>
        </p:nvSpPr>
        <p:spPr>
          <a:xfrm rot="21394276">
            <a:off x="3613158" y="2925193"/>
            <a:ext cx="276344" cy="215077"/>
          </a:xfrm>
          <a:prstGeom prst="chevron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5665906D-DC96-E340-B5C9-322C7B1B2A64}"/>
              </a:ext>
            </a:extLst>
          </p:cNvPr>
          <p:cNvSpPr/>
          <p:nvPr/>
        </p:nvSpPr>
        <p:spPr>
          <a:xfrm rot="16200000">
            <a:off x="2199225" y="3813855"/>
            <a:ext cx="276344" cy="215077"/>
          </a:xfrm>
          <a:prstGeom prst="chevron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3393083-14A7-574B-8EF5-0E6E40072A80}"/>
              </a:ext>
            </a:extLst>
          </p:cNvPr>
          <p:cNvSpPr/>
          <p:nvPr/>
        </p:nvSpPr>
        <p:spPr>
          <a:xfrm>
            <a:off x="1403372" y="2786217"/>
            <a:ext cx="632793" cy="51622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0C931C-90FD-C34A-8A46-C14F609CDC90}"/>
              </a:ext>
            </a:extLst>
          </p:cNvPr>
          <p:cNvSpPr txBox="1"/>
          <p:nvPr/>
        </p:nvSpPr>
        <p:spPr>
          <a:xfrm>
            <a:off x="1021470" y="3214668"/>
            <a:ext cx="13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1600" b="1"/>
            </a:lvl1pPr>
          </a:lstStyle>
          <a:p>
            <a:r>
              <a:rPr lang="tr-TR" sz="1800" dirty="0"/>
              <a:t>NAT Instance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09DCF1-66E4-2B4D-87BC-63FF038CA5E1}"/>
              </a:ext>
            </a:extLst>
          </p:cNvPr>
          <p:cNvSpPr/>
          <p:nvPr/>
        </p:nvSpPr>
        <p:spPr>
          <a:xfrm>
            <a:off x="4670739" y="2887285"/>
            <a:ext cx="184731" cy="189100"/>
          </a:xfrm>
          <a:prstGeom prst="ellipse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126BA7-FC13-9E4E-8BDB-6750B3B9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64" y="4169051"/>
            <a:ext cx="564041" cy="58967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F8A8FA9-AFE9-6642-AF73-933564C62446}"/>
              </a:ext>
            </a:extLst>
          </p:cNvPr>
          <p:cNvSpPr txBox="1"/>
          <p:nvPr/>
        </p:nvSpPr>
        <p:spPr>
          <a:xfrm>
            <a:off x="2473579" y="4501483"/>
            <a:ext cx="132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1600" b="1"/>
            </a:lvl1pPr>
          </a:lstStyle>
          <a:p>
            <a:r>
              <a:rPr lang="tr-TR" sz="1800" dirty="0"/>
              <a:t>Route Table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8A8D4F6-74B3-CA49-A0F1-A316A0B47495}"/>
              </a:ext>
            </a:extLst>
          </p:cNvPr>
          <p:cNvSpPr/>
          <p:nvPr/>
        </p:nvSpPr>
        <p:spPr>
          <a:xfrm>
            <a:off x="7867386" y="1685659"/>
            <a:ext cx="3415259" cy="4595044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7" name="Snip Single Corner Rectangle 66">
            <a:extLst>
              <a:ext uri="{FF2B5EF4-FFF2-40B4-BE49-F238E27FC236}">
                <a16:creationId xmlns:a16="http://schemas.microsoft.com/office/drawing/2014/main" id="{CA4942E3-605A-B746-BFE6-AFFD36CB7151}"/>
              </a:ext>
            </a:extLst>
          </p:cNvPr>
          <p:cNvSpPr/>
          <p:nvPr/>
        </p:nvSpPr>
        <p:spPr>
          <a:xfrm>
            <a:off x="7803672" y="1536034"/>
            <a:ext cx="627660" cy="4237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/>
              <a:t>AZ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B51F53A-B44A-1542-90F7-158B83E00371}"/>
              </a:ext>
            </a:extLst>
          </p:cNvPr>
          <p:cNvSpPr/>
          <p:nvPr/>
        </p:nvSpPr>
        <p:spPr>
          <a:xfrm>
            <a:off x="7942922" y="4442709"/>
            <a:ext cx="3250942" cy="1516621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83DF7D4-D0B8-5E4D-BE32-2D379042BCDC}"/>
              </a:ext>
            </a:extLst>
          </p:cNvPr>
          <p:cNvSpPr/>
          <p:nvPr/>
        </p:nvSpPr>
        <p:spPr>
          <a:xfrm>
            <a:off x="7949312" y="2488299"/>
            <a:ext cx="3206043" cy="1516621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367A058-87BF-B048-BA5B-CBC482C0EFF0}"/>
              </a:ext>
            </a:extLst>
          </p:cNvPr>
          <p:cNvSpPr/>
          <p:nvPr/>
        </p:nvSpPr>
        <p:spPr>
          <a:xfrm>
            <a:off x="9037886" y="4847626"/>
            <a:ext cx="714038" cy="65063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F14E9B-2929-F949-932D-2A2BF291E637}"/>
              </a:ext>
            </a:extLst>
          </p:cNvPr>
          <p:cNvSpPr/>
          <p:nvPr/>
        </p:nvSpPr>
        <p:spPr>
          <a:xfrm>
            <a:off x="9162696" y="5000565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accent1"/>
                </a:solidFill>
              </a:rPr>
              <a:t>EC2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2EFBB7E-3958-254E-8166-DC35BC2EEE98}"/>
              </a:ext>
            </a:extLst>
          </p:cNvPr>
          <p:cNvSpPr/>
          <p:nvPr/>
        </p:nvSpPr>
        <p:spPr>
          <a:xfrm>
            <a:off x="9766290" y="3329304"/>
            <a:ext cx="1122836" cy="65063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C0E639-B07E-5D4C-B117-AA7D872B446E}"/>
              </a:ext>
            </a:extLst>
          </p:cNvPr>
          <p:cNvSpPr/>
          <p:nvPr/>
        </p:nvSpPr>
        <p:spPr>
          <a:xfrm>
            <a:off x="9740375" y="3314672"/>
            <a:ext cx="1205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Bastion</a:t>
            </a:r>
            <a:r>
              <a:rPr lang="tr-TR" b="1" dirty="0">
                <a:solidFill>
                  <a:schemeClr val="bg1"/>
                </a:solidFill>
              </a:rPr>
              <a:t>      Host/</a:t>
            </a:r>
            <a:r>
              <a:rPr lang="tr-TR" b="1" dirty="0">
                <a:solidFill>
                  <a:schemeClr val="accent1"/>
                </a:solidFill>
              </a:rPr>
              <a:t>EC2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7E03AE-ACA6-B74E-8709-0F3926D45182}"/>
              </a:ext>
            </a:extLst>
          </p:cNvPr>
          <p:cNvSpPr txBox="1"/>
          <p:nvPr/>
        </p:nvSpPr>
        <p:spPr>
          <a:xfrm>
            <a:off x="12994838" y="3603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6C0BFD-8F58-FE48-B04E-1FC37A5A6290}"/>
              </a:ext>
            </a:extLst>
          </p:cNvPr>
          <p:cNvSpPr/>
          <p:nvPr/>
        </p:nvSpPr>
        <p:spPr>
          <a:xfrm>
            <a:off x="7985739" y="3302360"/>
            <a:ext cx="1177864" cy="65063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Jump</a:t>
            </a:r>
            <a:endParaRPr lang="tr-TR" b="1" dirty="0">
              <a:solidFill>
                <a:schemeClr val="bg1"/>
              </a:solidFill>
            </a:endParaRPr>
          </a:p>
          <a:p>
            <a:pPr algn="ctr"/>
            <a:r>
              <a:rPr lang="tr-TR" b="1" dirty="0">
                <a:solidFill>
                  <a:schemeClr val="bg1"/>
                </a:solidFill>
              </a:rPr>
              <a:t> Box/</a:t>
            </a:r>
            <a:r>
              <a:rPr lang="tr-TR" b="1" dirty="0">
                <a:solidFill>
                  <a:schemeClr val="accent1"/>
                </a:solidFill>
              </a:rPr>
              <a:t>EC2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D34D13-C9E4-1D4D-A24D-2A7816BAB340}"/>
              </a:ext>
            </a:extLst>
          </p:cNvPr>
          <p:cNvCxnSpPr>
            <a:cxnSpLocks/>
          </p:cNvCxnSpPr>
          <p:nvPr/>
        </p:nvCxnSpPr>
        <p:spPr>
          <a:xfrm flipH="1" flipV="1">
            <a:off x="9346863" y="3056582"/>
            <a:ext cx="20946" cy="169674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0EB6FC-FCB0-0049-AE26-CBA08CDA69E2}"/>
              </a:ext>
            </a:extLst>
          </p:cNvPr>
          <p:cNvCxnSpPr>
            <a:cxnSpLocks/>
            <a:stCxn id="103" idx="6"/>
          </p:cNvCxnSpPr>
          <p:nvPr/>
        </p:nvCxnSpPr>
        <p:spPr>
          <a:xfrm flipH="1">
            <a:off x="7025207" y="2948685"/>
            <a:ext cx="2408002" cy="41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6240A9-14E1-8247-AAFC-E9C5F4EAF959}"/>
              </a:ext>
            </a:extLst>
          </p:cNvPr>
          <p:cNvCxnSpPr>
            <a:cxnSpLocks/>
          </p:cNvCxnSpPr>
          <p:nvPr/>
        </p:nvCxnSpPr>
        <p:spPr>
          <a:xfrm flipH="1" flipV="1">
            <a:off x="6986629" y="1455383"/>
            <a:ext cx="4480" cy="14821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BBAAC99-166F-F148-BCF0-B5FD7151FF6F}"/>
              </a:ext>
            </a:extLst>
          </p:cNvPr>
          <p:cNvSpPr txBox="1"/>
          <p:nvPr/>
        </p:nvSpPr>
        <p:spPr>
          <a:xfrm>
            <a:off x="8427623" y="1238639"/>
            <a:ext cx="148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/>
              <a:t>us-east-1b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1C1CA1-6F20-5249-9F67-AAE798770A47}"/>
              </a:ext>
            </a:extLst>
          </p:cNvPr>
          <p:cNvSpPr txBox="1"/>
          <p:nvPr/>
        </p:nvSpPr>
        <p:spPr>
          <a:xfrm>
            <a:off x="8273045" y="2433657"/>
            <a:ext cx="233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/>
              <a:t>us-east-1b-Public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4F8BA6-390C-154E-BE4B-6A5B124955E3}"/>
              </a:ext>
            </a:extLst>
          </p:cNvPr>
          <p:cNvSpPr txBox="1"/>
          <p:nvPr/>
        </p:nvSpPr>
        <p:spPr>
          <a:xfrm>
            <a:off x="8229775" y="5438187"/>
            <a:ext cx="2448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us-east-1b-Private</a:t>
            </a: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5835231D-F24B-6A45-9275-AFF78A8270A1}"/>
              </a:ext>
            </a:extLst>
          </p:cNvPr>
          <p:cNvSpPr/>
          <p:nvPr/>
        </p:nvSpPr>
        <p:spPr>
          <a:xfrm rot="5400000">
            <a:off x="6848456" y="1898010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55D67B05-845D-4841-9302-29978EFAEAA7}"/>
              </a:ext>
            </a:extLst>
          </p:cNvPr>
          <p:cNvSpPr/>
          <p:nvPr/>
        </p:nvSpPr>
        <p:spPr>
          <a:xfrm rot="21394276">
            <a:off x="8082264" y="2841769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FAB44E19-BA1F-2140-88BC-FD3F07A9FE79}"/>
              </a:ext>
            </a:extLst>
          </p:cNvPr>
          <p:cNvSpPr/>
          <p:nvPr/>
        </p:nvSpPr>
        <p:spPr>
          <a:xfrm rot="5225792">
            <a:off x="9221575" y="3636466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1E42EAA-22B9-8943-A294-1059877F1D9D}"/>
              </a:ext>
            </a:extLst>
          </p:cNvPr>
          <p:cNvSpPr/>
          <p:nvPr/>
        </p:nvSpPr>
        <p:spPr>
          <a:xfrm>
            <a:off x="6902151" y="2832056"/>
            <a:ext cx="184731" cy="18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CF85517-4FEB-8E49-97CC-287D5F836568}"/>
              </a:ext>
            </a:extLst>
          </p:cNvPr>
          <p:cNvSpPr/>
          <p:nvPr/>
        </p:nvSpPr>
        <p:spPr>
          <a:xfrm>
            <a:off x="9248478" y="2854135"/>
            <a:ext cx="184731" cy="18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BDD0F34A-A32D-4448-A1D0-479AB2D81EC8}"/>
              </a:ext>
            </a:extLst>
          </p:cNvPr>
          <p:cNvSpPr/>
          <p:nvPr/>
        </p:nvSpPr>
        <p:spPr>
          <a:xfrm rot="5400000">
            <a:off x="6361619" y="3949019"/>
            <a:ext cx="1345549" cy="7736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Striped Right Arrow 105">
            <a:extLst>
              <a:ext uri="{FF2B5EF4-FFF2-40B4-BE49-F238E27FC236}">
                <a16:creationId xmlns:a16="http://schemas.microsoft.com/office/drawing/2014/main" id="{F29F2856-2354-154A-B860-969002E36D62}"/>
              </a:ext>
            </a:extLst>
          </p:cNvPr>
          <p:cNvSpPr/>
          <p:nvPr/>
        </p:nvSpPr>
        <p:spPr>
          <a:xfrm rot="16200000">
            <a:off x="4090330" y="3897848"/>
            <a:ext cx="1345549" cy="773626"/>
          </a:xfrm>
          <a:prstGeom prst="stripedRightArrow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2C1523-9D8C-2C4B-A827-3B5F1FDEB8A0}"/>
              </a:ext>
            </a:extLst>
          </p:cNvPr>
          <p:cNvSpPr/>
          <p:nvPr/>
        </p:nvSpPr>
        <p:spPr>
          <a:xfrm>
            <a:off x="2240407" y="2934983"/>
            <a:ext cx="184731" cy="189100"/>
          </a:xfrm>
          <a:prstGeom prst="ellipse">
            <a:avLst/>
          </a:prstGeom>
          <a:solidFill>
            <a:srgbClr val="FF7E79"/>
          </a:solidFill>
          <a:ln>
            <a:solidFill>
              <a:srgbClr val="FF7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33EA4DF-A58C-2346-9377-8E37EA228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87" y="2717984"/>
            <a:ext cx="604562" cy="62517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3E0A62F-C73E-7E4D-923F-C1F39EAEAB38}"/>
              </a:ext>
            </a:extLst>
          </p:cNvPr>
          <p:cNvSpPr txBox="1"/>
          <p:nvPr/>
        </p:nvSpPr>
        <p:spPr>
          <a:xfrm>
            <a:off x="1276039" y="1286255"/>
            <a:ext cx="147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us-east-1a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A989B75-D847-B34E-95B5-5DD5AD76D543}"/>
              </a:ext>
            </a:extLst>
          </p:cNvPr>
          <p:cNvSpPr/>
          <p:nvPr/>
        </p:nvSpPr>
        <p:spPr>
          <a:xfrm>
            <a:off x="6893231" y="1375961"/>
            <a:ext cx="184731" cy="18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1C6DC-214C-434F-8593-4F071DAD77E8}"/>
              </a:ext>
            </a:extLst>
          </p:cNvPr>
          <p:cNvSpPr txBox="1"/>
          <p:nvPr/>
        </p:nvSpPr>
        <p:spPr>
          <a:xfrm>
            <a:off x="2731501" y="506598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No public IP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A13C3D-98D1-A747-B5ED-B841578E54AA}"/>
              </a:ext>
            </a:extLst>
          </p:cNvPr>
          <p:cNvSpPr txBox="1"/>
          <p:nvPr/>
        </p:nvSpPr>
        <p:spPr>
          <a:xfrm>
            <a:off x="9811798" y="496369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No public 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0C061-840F-7D40-9ADD-B9BACC4FA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334" y="5089640"/>
            <a:ext cx="2508252" cy="13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C2B06-9BDF-B743-A914-CC0888C93B5B}"/>
              </a:ext>
            </a:extLst>
          </p:cNvPr>
          <p:cNvCxnSpPr>
            <a:cxnSpLocks/>
          </p:cNvCxnSpPr>
          <p:nvPr/>
        </p:nvCxnSpPr>
        <p:spPr>
          <a:xfrm flipV="1">
            <a:off x="3317868" y="3343964"/>
            <a:ext cx="0" cy="178735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D07786-628F-094F-8420-A5B0DB4E71A2}"/>
              </a:ext>
            </a:extLst>
          </p:cNvPr>
          <p:cNvCxnSpPr>
            <a:cxnSpLocks/>
          </p:cNvCxnSpPr>
          <p:nvPr/>
        </p:nvCxnSpPr>
        <p:spPr>
          <a:xfrm flipV="1">
            <a:off x="3536943" y="5105743"/>
            <a:ext cx="1973907" cy="137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2396916" y="1350548"/>
            <a:ext cx="1822495" cy="2561967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2119148" y="1155544"/>
            <a:ext cx="664897" cy="55964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1750744" y="820853"/>
            <a:ext cx="7543798" cy="557982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1097920" y="647802"/>
            <a:ext cx="8310921" cy="591504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2812198" y="1391011"/>
            <a:ext cx="14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 </a:t>
            </a:r>
            <a:r>
              <a:rPr lang="tr-TR" dirty="0" err="1">
                <a:solidFill>
                  <a:srgbClr val="0070C0"/>
                </a:solidFill>
              </a:rPr>
              <a:t>Default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1333690" y="1597882"/>
            <a:ext cx="8244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600"/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878846" y="1107453"/>
            <a:ext cx="724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1689911" y="951534"/>
            <a:ext cx="350279" cy="660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377D5E8-9698-9944-A2F7-26807EBD1F0F}"/>
              </a:ext>
            </a:extLst>
          </p:cNvPr>
          <p:cNvSpPr/>
          <p:nvPr/>
        </p:nvSpPr>
        <p:spPr>
          <a:xfrm>
            <a:off x="4847427" y="3556636"/>
            <a:ext cx="1834348" cy="2720470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55CFD9-D8E4-F24A-AF3B-987397350B4C}"/>
              </a:ext>
            </a:extLst>
          </p:cNvPr>
          <p:cNvSpPr txBox="1"/>
          <p:nvPr/>
        </p:nvSpPr>
        <p:spPr>
          <a:xfrm>
            <a:off x="5152584" y="3637364"/>
            <a:ext cx="15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VPC- </a:t>
            </a:r>
            <a:r>
              <a:rPr lang="tr-TR" dirty="0" err="1">
                <a:solidFill>
                  <a:srgbClr val="0070C0"/>
                </a:solidFill>
              </a:rPr>
              <a:t>osvaldo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8F6923F-7ED4-D445-9946-2E69DE7779EB}"/>
              </a:ext>
            </a:extLst>
          </p:cNvPr>
          <p:cNvSpPr/>
          <p:nvPr/>
        </p:nvSpPr>
        <p:spPr>
          <a:xfrm>
            <a:off x="7098787" y="1258012"/>
            <a:ext cx="1834348" cy="2679652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682619-F2AF-DB40-B495-16D7E9CF6F56}"/>
              </a:ext>
            </a:extLst>
          </p:cNvPr>
          <p:cNvSpPr txBox="1"/>
          <p:nvPr/>
        </p:nvSpPr>
        <p:spPr>
          <a:xfrm>
            <a:off x="7599596" y="1337688"/>
            <a:ext cx="106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rgbClr val="0070C0"/>
                </a:solidFill>
              </a:rPr>
              <a:t>VPC - 3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4CC7A38-529A-4A40-82E6-1D8FDF9A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97" y="4510938"/>
            <a:ext cx="923248" cy="9232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B33F0A-CE20-3140-8934-56AF58CFE2D1}"/>
              </a:ext>
            </a:extLst>
          </p:cNvPr>
          <p:cNvSpPr/>
          <p:nvPr/>
        </p:nvSpPr>
        <p:spPr>
          <a:xfrm>
            <a:off x="2679006" y="5434186"/>
            <a:ext cx="144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>
                <a:solidFill>
                  <a:schemeClr val="accent1"/>
                </a:solidFill>
              </a:rPr>
              <a:t>VPC Peering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F7E74-074C-714B-B4B1-FE9ECA9699AA}"/>
              </a:ext>
            </a:extLst>
          </p:cNvPr>
          <p:cNvSpPr txBox="1"/>
          <p:nvPr/>
        </p:nvSpPr>
        <p:spPr>
          <a:xfrm>
            <a:off x="13201650" y="8743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B160B9-BBB8-4A4C-9CC3-DBCAD48CCEB9}"/>
              </a:ext>
            </a:extLst>
          </p:cNvPr>
          <p:cNvSpPr/>
          <p:nvPr/>
        </p:nvSpPr>
        <p:spPr>
          <a:xfrm>
            <a:off x="7756179" y="2579832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F09760-190F-114C-9390-28E09CFC7643}"/>
              </a:ext>
            </a:extLst>
          </p:cNvPr>
          <p:cNvSpPr/>
          <p:nvPr/>
        </p:nvSpPr>
        <p:spPr>
          <a:xfrm>
            <a:off x="7812216" y="2736093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AD11DFE-FFAF-5E42-8CDF-85F92A0ECF00}"/>
              </a:ext>
            </a:extLst>
          </p:cNvPr>
          <p:cNvSpPr/>
          <p:nvPr/>
        </p:nvSpPr>
        <p:spPr>
          <a:xfrm>
            <a:off x="7439606" y="1880108"/>
            <a:ext cx="1242692" cy="1791450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8A611-E8E2-B64F-908A-F051E66EFDC3}"/>
              </a:ext>
            </a:extLst>
          </p:cNvPr>
          <p:cNvSpPr txBox="1"/>
          <p:nvPr/>
        </p:nvSpPr>
        <p:spPr>
          <a:xfrm>
            <a:off x="2196879" y="2007666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>
                <a:solidFill>
                  <a:srgbClr val="0070C0"/>
                </a:solidFill>
              </a:rPr>
              <a:t>Public Subnet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D8B4914-2FBA-1348-94EB-5EB2144594C7}"/>
              </a:ext>
            </a:extLst>
          </p:cNvPr>
          <p:cNvSpPr/>
          <p:nvPr/>
        </p:nvSpPr>
        <p:spPr>
          <a:xfrm>
            <a:off x="2979774" y="2657777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3B8ED-C2A5-9145-8535-4160272BA57B}"/>
              </a:ext>
            </a:extLst>
          </p:cNvPr>
          <p:cNvSpPr/>
          <p:nvPr/>
        </p:nvSpPr>
        <p:spPr>
          <a:xfrm>
            <a:off x="3026169" y="2794772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824EFA8-A65D-D247-A1E8-3BA25DF617C5}"/>
              </a:ext>
            </a:extLst>
          </p:cNvPr>
          <p:cNvSpPr/>
          <p:nvPr/>
        </p:nvSpPr>
        <p:spPr>
          <a:xfrm>
            <a:off x="2679006" y="1922506"/>
            <a:ext cx="1296309" cy="1791450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685DF3C-3861-BB40-AD52-35D4C012B18A}"/>
              </a:ext>
            </a:extLst>
          </p:cNvPr>
          <p:cNvSpPr/>
          <p:nvPr/>
        </p:nvSpPr>
        <p:spPr>
          <a:xfrm>
            <a:off x="5430398" y="4404886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0D268-D72B-F14D-B8D7-5DA1FC0DA3F0}"/>
              </a:ext>
            </a:extLst>
          </p:cNvPr>
          <p:cNvSpPr/>
          <p:nvPr/>
        </p:nvSpPr>
        <p:spPr>
          <a:xfrm>
            <a:off x="5495664" y="4567253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0AC2D-6994-2A4F-A19D-DB6B279EAFA0}"/>
              </a:ext>
            </a:extLst>
          </p:cNvPr>
          <p:cNvSpPr/>
          <p:nvPr/>
        </p:nvSpPr>
        <p:spPr>
          <a:xfrm>
            <a:off x="5132705" y="4108001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130716-3B48-DD45-95C0-E038A7B9D6A7}"/>
              </a:ext>
            </a:extLst>
          </p:cNvPr>
          <p:cNvSpPr txBox="1"/>
          <p:nvPr/>
        </p:nvSpPr>
        <p:spPr>
          <a:xfrm>
            <a:off x="4680790" y="406033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0070C0"/>
                </a:solidFill>
              </a:rPr>
              <a:t>Public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2B327-BB55-7949-B320-78CF436E5990}"/>
              </a:ext>
            </a:extLst>
          </p:cNvPr>
          <p:cNvSpPr txBox="1"/>
          <p:nvPr/>
        </p:nvSpPr>
        <p:spPr>
          <a:xfrm>
            <a:off x="6942418" y="1979825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>
                <a:solidFill>
                  <a:srgbClr val="0070C0"/>
                </a:solidFill>
              </a:rPr>
              <a:t>Public Subnet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24C8C7-500D-D943-B9DA-1F6F7B2E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2" y="542959"/>
            <a:ext cx="604363" cy="62473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DD9E0A8-6C8E-204E-813F-472193B956F1}"/>
              </a:ext>
            </a:extLst>
          </p:cNvPr>
          <p:cNvSpPr txBox="1"/>
          <p:nvPr/>
        </p:nvSpPr>
        <p:spPr>
          <a:xfrm>
            <a:off x="3945663" y="2195245"/>
            <a:ext cx="12291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1700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IGW-1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C4EB968-544B-3B4D-80D4-88A1D906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6851218" y="1108385"/>
            <a:ext cx="664897" cy="55964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305559-CBB9-FF4B-8817-17A5D42E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4514978" y="3422048"/>
            <a:ext cx="664897" cy="559644"/>
          </a:xfrm>
          <a:prstGeom prst="rect">
            <a:avLst/>
          </a:prstGeom>
        </p:spPr>
      </p:pic>
      <p:sp>
        <p:nvSpPr>
          <p:cNvPr id="70" name="Chevron 69">
            <a:extLst>
              <a:ext uri="{FF2B5EF4-FFF2-40B4-BE49-F238E27FC236}">
                <a16:creationId xmlns:a16="http://schemas.microsoft.com/office/drawing/2014/main" id="{BC45A3F1-2C3E-9349-9E17-05EE59FCF822}"/>
              </a:ext>
            </a:extLst>
          </p:cNvPr>
          <p:cNvSpPr/>
          <p:nvPr/>
        </p:nvSpPr>
        <p:spPr>
          <a:xfrm>
            <a:off x="4179940" y="5004778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2FE539-6DD3-2543-8CAA-638BA0006E0C}"/>
              </a:ext>
            </a:extLst>
          </p:cNvPr>
          <p:cNvSpPr txBox="1"/>
          <p:nvPr/>
        </p:nvSpPr>
        <p:spPr>
          <a:xfrm>
            <a:off x="6119324" y="2187765"/>
            <a:ext cx="12291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1700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IGW-3</a:t>
            </a: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7FCD7058-8A5F-B94E-839D-BB46416A82CC}"/>
              </a:ext>
            </a:extLst>
          </p:cNvPr>
          <p:cNvSpPr/>
          <p:nvPr/>
        </p:nvSpPr>
        <p:spPr>
          <a:xfrm rot="5400000">
            <a:off x="3197410" y="3954960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0EE962-99CC-8846-A9D7-6E990460EC18}"/>
              </a:ext>
            </a:extLst>
          </p:cNvPr>
          <p:cNvCxnSpPr>
            <a:cxnSpLocks/>
          </p:cNvCxnSpPr>
          <p:nvPr/>
        </p:nvCxnSpPr>
        <p:spPr>
          <a:xfrm flipV="1">
            <a:off x="3621589" y="2816347"/>
            <a:ext cx="1693791" cy="5782"/>
          </a:xfrm>
          <a:prstGeom prst="straightConnector1">
            <a:avLst/>
          </a:prstGeom>
          <a:ln w="31750">
            <a:solidFill>
              <a:srgbClr val="FF9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13BA1A4-2CF8-BB4D-A1E9-3617FFCC3DC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53373" y="2528457"/>
            <a:ext cx="537825" cy="555953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97B568-6AEF-C343-8381-36628BB853B8}"/>
              </a:ext>
            </a:extLst>
          </p:cNvPr>
          <p:cNvCxnSpPr>
            <a:cxnSpLocks/>
          </p:cNvCxnSpPr>
          <p:nvPr/>
        </p:nvCxnSpPr>
        <p:spPr>
          <a:xfrm flipV="1">
            <a:off x="5710460" y="2781071"/>
            <a:ext cx="2088252" cy="47179"/>
          </a:xfrm>
          <a:prstGeom prst="straightConnector1">
            <a:avLst/>
          </a:prstGeom>
          <a:ln w="31750">
            <a:solidFill>
              <a:srgbClr val="FF9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89D048C-48AF-EA43-8838-B94B2125EEEB}"/>
              </a:ext>
            </a:extLst>
          </p:cNvPr>
          <p:cNvCxnSpPr>
            <a:cxnSpLocks/>
          </p:cNvCxnSpPr>
          <p:nvPr/>
        </p:nvCxnSpPr>
        <p:spPr>
          <a:xfrm flipV="1">
            <a:off x="5346781" y="323386"/>
            <a:ext cx="0" cy="2504864"/>
          </a:xfrm>
          <a:prstGeom prst="straightConnector1">
            <a:avLst/>
          </a:prstGeom>
          <a:ln w="31750">
            <a:solidFill>
              <a:srgbClr val="FF9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161EA2-C415-1342-8572-D7353C7CB4BA}"/>
              </a:ext>
            </a:extLst>
          </p:cNvPr>
          <p:cNvCxnSpPr>
            <a:cxnSpLocks/>
          </p:cNvCxnSpPr>
          <p:nvPr/>
        </p:nvCxnSpPr>
        <p:spPr>
          <a:xfrm>
            <a:off x="5334214" y="336550"/>
            <a:ext cx="430387" cy="7000"/>
          </a:xfrm>
          <a:prstGeom prst="straightConnector1">
            <a:avLst/>
          </a:prstGeom>
          <a:ln w="31750">
            <a:solidFill>
              <a:srgbClr val="FF9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DA7A00-55FA-3848-99BC-429FD9D58427}"/>
              </a:ext>
            </a:extLst>
          </p:cNvPr>
          <p:cNvCxnSpPr>
            <a:cxnSpLocks/>
          </p:cNvCxnSpPr>
          <p:nvPr/>
        </p:nvCxnSpPr>
        <p:spPr>
          <a:xfrm flipV="1">
            <a:off x="5710460" y="323385"/>
            <a:ext cx="0" cy="2483048"/>
          </a:xfrm>
          <a:prstGeom prst="straightConnector1">
            <a:avLst/>
          </a:prstGeom>
          <a:ln w="31750">
            <a:solidFill>
              <a:srgbClr val="FF93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4024AA92-CE80-D947-AD87-6784FAD573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64680" y="2516795"/>
            <a:ext cx="537825" cy="555953"/>
          </a:xfrm>
          <a:prstGeom prst="rect">
            <a:avLst/>
          </a:prstGeom>
        </p:spPr>
      </p:pic>
      <p:sp>
        <p:nvSpPr>
          <p:cNvPr id="89" name="Chevron 88">
            <a:extLst>
              <a:ext uri="{FF2B5EF4-FFF2-40B4-BE49-F238E27FC236}">
                <a16:creationId xmlns:a16="http://schemas.microsoft.com/office/drawing/2014/main" id="{421C6DE6-A589-E143-8AD8-24C1BC2338B4}"/>
              </a:ext>
            </a:extLst>
          </p:cNvPr>
          <p:cNvSpPr/>
          <p:nvPr/>
        </p:nvSpPr>
        <p:spPr>
          <a:xfrm>
            <a:off x="4834766" y="2715701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2" name="Chevron 91">
            <a:extLst>
              <a:ext uri="{FF2B5EF4-FFF2-40B4-BE49-F238E27FC236}">
                <a16:creationId xmlns:a16="http://schemas.microsoft.com/office/drawing/2014/main" id="{31E5C71B-28AB-0C47-82C5-4EE8042B320F}"/>
              </a:ext>
            </a:extLst>
          </p:cNvPr>
          <p:cNvSpPr/>
          <p:nvPr/>
        </p:nvSpPr>
        <p:spPr>
          <a:xfrm rot="16200000">
            <a:off x="5223743" y="1599728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3" name="Chevron 92">
            <a:extLst>
              <a:ext uri="{FF2B5EF4-FFF2-40B4-BE49-F238E27FC236}">
                <a16:creationId xmlns:a16="http://schemas.microsoft.com/office/drawing/2014/main" id="{23D249B4-4DC8-CD46-AED1-404100C45898}"/>
              </a:ext>
            </a:extLst>
          </p:cNvPr>
          <p:cNvSpPr/>
          <p:nvPr/>
        </p:nvSpPr>
        <p:spPr>
          <a:xfrm rot="5400000">
            <a:off x="5601534" y="1037077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4" name="Chevron 93">
            <a:extLst>
              <a:ext uri="{FF2B5EF4-FFF2-40B4-BE49-F238E27FC236}">
                <a16:creationId xmlns:a16="http://schemas.microsoft.com/office/drawing/2014/main" id="{5C3B649D-68AA-5245-800E-CBD3BA8B35BE}"/>
              </a:ext>
            </a:extLst>
          </p:cNvPr>
          <p:cNvSpPr/>
          <p:nvPr/>
        </p:nvSpPr>
        <p:spPr>
          <a:xfrm>
            <a:off x="6135679" y="2733700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D6C924-3599-DF46-A925-D9C6D0482DA2}"/>
              </a:ext>
            </a:extLst>
          </p:cNvPr>
          <p:cNvSpPr/>
          <p:nvPr/>
        </p:nvSpPr>
        <p:spPr>
          <a:xfrm>
            <a:off x="5163317" y="5190747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8281A3-FA75-8F4A-B4CB-C84490C59489}"/>
              </a:ext>
            </a:extLst>
          </p:cNvPr>
          <p:cNvSpPr txBox="1"/>
          <p:nvPr/>
        </p:nvSpPr>
        <p:spPr>
          <a:xfrm>
            <a:off x="4705350" y="516907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FF0000"/>
                </a:solidFill>
              </a:rPr>
              <a:t>Private</a:t>
            </a:r>
            <a:r>
              <a:rPr lang="tr-TR" sz="1700" dirty="0">
                <a:solidFill>
                  <a:srgbClr val="FF000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E3FAC8C-5B6E-E04B-9CC3-A24032FB5A11}"/>
              </a:ext>
            </a:extLst>
          </p:cNvPr>
          <p:cNvSpPr/>
          <p:nvPr/>
        </p:nvSpPr>
        <p:spPr>
          <a:xfrm>
            <a:off x="5477493" y="5502142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556797-3634-FB45-B7CB-F2EC079AD878}"/>
              </a:ext>
            </a:extLst>
          </p:cNvPr>
          <p:cNvSpPr/>
          <p:nvPr/>
        </p:nvSpPr>
        <p:spPr>
          <a:xfrm>
            <a:off x="5542759" y="5664509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139190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D89EE-6657-D84A-9FDF-B82C62474805}"/>
              </a:ext>
            </a:extLst>
          </p:cNvPr>
          <p:cNvSpPr txBox="1"/>
          <p:nvPr/>
        </p:nvSpPr>
        <p:spPr>
          <a:xfrm>
            <a:off x="4281293" y="211077"/>
            <a:ext cx="2543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V</a:t>
            </a:r>
            <a:r>
              <a:rPr lang="en-TR" sz="3600" b="1" dirty="0">
                <a:solidFill>
                  <a:srgbClr val="FF0000"/>
                </a:solidFill>
              </a:rPr>
              <a:t>pc Peering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99116F-2A6E-7F4C-8E1F-C1D8070AC520}"/>
              </a:ext>
            </a:extLst>
          </p:cNvPr>
          <p:cNvSpPr/>
          <p:nvPr/>
        </p:nvSpPr>
        <p:spPr>
          <a:xfrm>
            <a:off x="3406877" y="1061886"/>
            <a:ext cx="4247564" cy="1224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Create Peering Connection</a:t>
            </a:r>
            <a:endParaRPr lang="en-TR" sz="2400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D874DB-C065-2F4D-8616-9309169F6275}"/>
              </a:ext>
            </a:extLst>
          </p:cNvPr>
          <p:cNvSpPr/>
          <p:nvPr/>
        </p:nvSpPr>
        <p:spPr>
          <a:xfrm>
            <a:off x="3451150" y="3808769"/>
            <a:ext cx="4203291" cy="1224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 the routing table of </a:t>
            </a:r>
            <a:r>
              <a:rPr lang="en-US" sz="2400" b="1" dirty="0" err="1"/>
              <a:t>Reqester</a:t>
            </a:r>
            <a:r>
              <a:rPr lang="en-US" sz="2400" b="1" dirty="0"/>
              <a:t> VPC(</a:t>
            </a:r>
            <a:r>
              <a:rPr lang="en-US" sz="2400" b="1" dirty="0">
                <a:solidFill>
                  <a:schemeClr val="accent4"/>
                </a:solidFill>
              </a:rPr>
              <a:t>Osvaldo)</a:t>
            </a:r>
            <a:endParaRPr lang="en-TR" sz="2400" b="1" dirty="0">
              <a:solidFill>
                <a:schemeClr val="accent4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7FCA86-8202-9C4E-AAAF-0DD1D8693222}"/>
              </a:ext>
            </a:extLst>
          </p:cNvPr>
          <p:cNvSpPr/>
          <p:nvPr/>
        </p:nvSpPr>
        <p:spPr>
          <a:xfrm>
            <a:off x="3406877" y="5184056"/>
            <a:ext cx="4247564" cy="1224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Set the routing table of Accepter VPC(</a:t>
            </a:r>
            <a:r>
              <a:rPr lang="en-US" sz="2400" b="1" dirty="0">
                <a:solidFill>
                  <a:schemeClr val="accent4"/>
                </a:solidFill>
              </a:rPr>
              <a:t>default) </a:t>
            </a:r>
            <a:endParaRPr lang="en-TR" sz="2400" b="1" dirty="0">
              <a:solidFill>
                <a:schemeClr val="accent4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291901-222C-3749-A67C-08A71BE74D57}"/>
              </a:ext>
            </a:extLst>
          </p:cNvPr>
          <p:cNvSpPr/>
          <p:nvPr/>
        </p:nvSpPr>
        <p:spPr>
          <a:xfrm>
            <a:off x="3451150" y="2448233"/>
            <a:ext cx="4203291" cy="1224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Accept the Request</a:t>
            </a:r>
          </a:p>
          <a:p>
            <a:pPr algn="ctr"/>
            <a:r>
              <a:rPr lang="en-US" sz="2400" b="1" dirty="0">
                <a:solidFill>
                  <a:schemeClr val="accent4"/>
                </a:solidFill>
              </a:rPr>
              <a:t>P</a:t>
            </a:r>
            <a:r>
              <a:rPr lang="en-TR" sz="2400" b="1" dirty="0">
                <a:solidFill>
                  <a:schemeClr val="accent4"/>
                </a:solidFill>
              </a:rPr>
              <a:t>eering Connection Action Menu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10EAC-491C-D146-91A3-0A9E245001D4}"/>
              </a:ext>
            </a:extLst>
          </p:cNvPr>
          <p:cNvSpPr txBox="1"/>
          <p:nvPr/>
        </p:nvSpPr>
        <p:spPr>
          <a:xfrm>
            <a:off x="7805501" y="5534503"/>
            <a:ext cx="404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/>
              <a:t>10.0.0.0/16 &gt;&gt;&gt;&gt;&gt; peering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CEA16-7059-F64B-B78A-E22E508299B6}"/>
              </a:ext>
            </a:extLst>
          </p:cNvPr>
          <p:cNvSpPr txBox="1"/>
          <p:nvPr/>
        </p:nvSpPr>
        <p:spPr>
          <a:xfrm>
            <a:off x="7805501" y="4307980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172.31.0.0/16   &gt;&gt;&gt;&gt;&gt; peering</a:t>
            </a:r>
          </a:p>
        </p:txBody>
      </p:sp>
    </p:spTree>
    <p:extLst>
      <p:ext uri="{BB962C8B-B14F-4D97-AF65-F5344CB8AC3E}">
        <p14:creationId xmlns:p14="http://schemas.microsoft.com/office/powerpoint/2010/main" val="14464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C2B06-9BDF-B743-A914-CC0888C93B5B}"/>
              </a:ext>
            </a:extLst>
          </p:cNvPr>
          <p:cNvCxnSpPr>
            <a:cxnSpLocks/>
          </p:cNvCxnSpPr>
          <p:nvPr/>
        </p:nvCxnSpPr>
        <p:spPr>
          <a:xfrm flipV="1">
            <a:off x="3317868" y="3343964"/>
            <a:ext cx="0" cy="178735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D07786-628F-094F-8420-A5B0DB4E71A2}"/>
              </a:ext>
            </a:extLst>
          </p:cNvPr>
          <p:cNvCxnSpPr>
            <a:cxnSpLocks/>
          </p:cNvCxnSpPr>
          <p:nvPr/>
        </p:nvCxnSpPr>
        <p:spPr>
          <a:xfrm flipV="1">
            <a:off x="3536943" y="5105743"/>
            <a:ext cx="1973907" cy="137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2396916" y="1350548"/>
            <a:ext cx="1822495" cy="2561967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2119148" y="1155544"/>
            <a:ext cx="664897" cy="55964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1750744" y="820853"/>
            <a:ext cx="7543798" cy="557982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1097920" y="647802"/>
            <a:ext cx="8310921" cy="591504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2812198" y="1391011"/>
            <a:ext cx="14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 </a:t>
            </a:r>
            <a:r>
              <a:rPr lang="tr-TR" dirty="0" err="1">
                <a:solidFill>
                  <a:srgbClr val="0070C0"/>
                </a:solidFill>
              </a:rPr>
              <a:t>Default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1333690" y="1597882"/>
            <a:ext cx="8244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600"/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878846" y="1107453"/>
            <a:ext cx="724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1689911" y="951534"/>
            <a:ext cx="350279" cy="660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377D5E8-9698-9944-A2F7-26807EBD1F0F}"/>
              </a:ext>
            </a:extLst>
          </p:cNvPr>
          <p:cNvSpPr/>
          <p:nvPr/>
        </p:nvSpPr>
        <p:spPr>
          <a:xfrm>
            <a:off x="4847427" y="3556636"/>
            <a:ext cx="1834348" cy="2720470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55CFD9-D8E4-F24A-AF3B-987397350B4C}"/>
              </a:ext>
            </a:extLst>
          </p:cNvPr>
          <p:cNvSpPr txBox="1"/>
          <p:nvPr/>
        </p:nvSpPr>
        <p:spPr>
          <a:xfrm>
            <a:off x="5152584" y="3637364"/>
            <a:ext cx="15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VPC- </a:t>
            </a:r>
            <a:r>
              <a:rPr lang="tr-TR" dirty="0" err="1">
                <a:solidFill>
                  <a:srgbClr val="0070C0"/>
                </a:solidFill>
              </a:rPr>
              <a:t>osvaldo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4CC7A38-529A-4A40-82E6-1D8FDF9A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97" y="4510938"/>
            <a:ext cx="923248" cy="9232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B33F0A-CE20-3140-8934-56AF58CFE2D1}"/>
              </a:ext>
            </a:extLst>
          </p:cNvPr>
          <p:cNvSpPr/>
          <p:nvPr/>
        </p:nvSpPr>
        <p:spPr>
          <a:xfrm>
            <a:off x="2679006" y="5434186"/>
            <a:ext cx="144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>
                <a:solidFill>
                  <a:schemeClr val="accent1"/>
                </a:solidFill>
              </a:rPr>
              <a:t>VPC Peering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F7E74-074C-714B-B4B1-FE9ECA9699AA}"/>
              </a:ext>
            </a:extLst>
          </p:cNvPr>
          <p:cNvSpPr txBox="1"/>
          <p:nvPr/>
        </p:nvSpPr>
        <p:spPr>
          <a:xfrm>
            <a:off x="13201650" y="8743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8A611-E8E2-B64F-908A-F051E66EFDC3}"/>
              </a:ext>
            </a:extLst>
          </p:cNvPr>
          <p:cNvSpPr txBox="1"/>
          <p:nvPr/>
        </p:nvSpPr>
        <p:spPr>
          <a:xfrm>
            <a:off x="2196879" y="2007666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>
                <a:solidFill>
                  <a:srgbClr val="0070C0"/>
                </a:solidFill>
              </a:rPr>
              <a:t>Public Subnet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D8B4914-2FBA-1348-94EB-5EB2144594C7}"/>
              </a:ext>
            </a:extLst>
          </p:cNvPr>
          <p:cNvSpPr/>
          <p:nvPr/>
        </p:nvSpPr>
        <p:spPr>
          <a:xfrm>
            <a:off x="2979774" y="2657777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3B8ED-C2A5-9145-8535-4160272BA57B}"/>
              </a:ext>
            </a:extLst>
          </p:cNvPr>
          <p:cNvSpPr/>
          <p:nvPr/>
        </p:nvSpPr>
        <p:spPr>
          <a:xfrm>
            <a:off x="3026169" y="2794772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824EFA8-A65D-D247-A1E8-3BA25DF617C5}"/>
              </a:ext>
            </a:extLst>
          </p:cNvPr>
          <p:cNvSpPr/>
          <p:nvPr/>
        </p:nvSpPr>
        <p:spPr>
          <a:xfrm>
            <a:off x="2679006" y="1922506"/>
            <a:ext cx="1296309" cy="1791450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685DF3C-3861-BB40-AD52-35D4C012B18A}"/>
              </a:ext>
            </a:extLst>
          </p:cNvPr>
          <p:cNvSpPr/>
          <p:nvPr/>
        </p:nvSpPr>
        <p:spPr>
          <a:xfrm>
            <a:off x="5430398" y="4404886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0D268-D72B-F14D-B8D7-5DA1FC0DA3F0}"/>
              </a:ext>
            </a:extLst>
          </p:cNvPr>
          <p:cNvSpPr/>
          <p:nvPr/>
        </p:nvSpPr>
        <p:spPr>
          <a:xfrm>
            <a:off x="5495664" y="4567253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0AC2D-6994-2A4F-A19D-DB6B279EAFA0}"/>
              </a:ext>
            </a:extLst>
          </p:cNvPr>
          <p:cNvSpPr/>
          <p:nvPr/>
        </p:nvSpPr>
        <p:spPr>
          <a:xfrm>
            <a:off x="5132705" y="4108001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130716-3B48-DD45-95C0-E038A7B9D6A7}"/>
              </a:ext>
            </a:extLst>
          </p:cNvPr>
          <p:cNvSpPr txBox="1"/>
          <p:nvPr/>
        </p:nvSpPr>
        <p:spPr>
          <a:xfrm>
            <a:off x="4680790" y="406033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0070C0"/>
                </a:solidFill>
              </a:rPr>
              <a:t>Public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24C8C7-500D-D943-B9DA-1F6F7B2E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2" y="542959"/>
            <a:ext cx="604363" cy="6247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305559-CBB9-FF4B-8817-17A5D42E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4514978" y="3422048"/>
            <a:ext cx="664897" cy="559644"/>
          </a:xfrm>
          <a:prstGeom prst="rect">
            <a:avLst/>
          </a:prstGeom>
        </p:spPr>
      </p:pic>
      <p:sp>
        <p:nvSpPr>
          <p:cNvPr id="70" name="Chevron 69">
            <a:extLst>
              <a:ext uri="{FF2B5EF4-FFF2-40B4-BE49-F238E27FC236}">
                <a16:creationId xmlns:a16="http://schemas.microsoft.com/office/drawing/2014/main" id="{BC45A3F1-2C3E-9349-9E17-05EE59FCF822}"/>
              </a:ext>
            </a:extLst>
          </p:cNvPr>
          <p:cNvSpPr/>
          <p:nvPr/>
        </p:nvSpPr>
        <p:spPr>
          <a:xfrm>
            <a:off x="4179940" y="5004778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7FCD7058-8A5F-B94E-839D-BB46416A82CC}"/>
              </a:ext>
            </a:extLst>
          </p:cNvPr>
          <p:cNvSpPr/>
          <p:nvPr/>
        </p:nvSpPr>
        <p:spPr>
          <a:xfrm rot="5400000">
            <a:off x="3197410" y="3954960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D6C924-3599-DF46-A925-D9C6D0482DA2}"/>
              </a:ext>
            </a:extLst>
          </p:cNvPr>
          <p:cNvSpPr/>
          <p:nvPr/>
        </p:nvSpPr>
        <p:spPr>
          <a:xfrm>
            <a:off x="5163317" y="5190747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8281A3-FA75-8F4A-B4CB-C84490C59489}"/>
              </a:ext>
            </a:extLst>
          </p:cNvPr>
          <p:cNvSpPr txBox="1"/>
          <p:nvPr/>
        </p:nvSpPr>
        <p:spPr>
          <a:xfrm>
            <a:off x="4705350" y="516907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FF0000"/>
                </a:solidFill>
              </a:rPr>
              <a:t>Private</a:t>
            </a:r>
            <a:r>
              <a:rPr lang="tr-TR" sz="1700" dirty="0">
                <a:solidFill>
                  <a:srgbClr val="FF000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E3FAC8C-5B6E-E04B-9CC3-A24032FB5A11}"/>
              </a:ext>
            </a:extLst>
          </p:cNvPr>
          <p:cNvSpPr/>
          <p:nvPr/>
        </p:nvSpPr>
        <p:spPr>
          <a:xfrm>
            <a:off x="5477493" y="5502142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556797-3634-FB45-B7CB-F2EC079AD878}"/>
              </a:ext>
            </a:extLst>
          </p:cNvPr>
          <p:cNvSpPr/>
          <p:nvPr/>
        </p:nvSpPr>
        <p:spPr>
          <a:xfrm>
            <a:off x="5542759" y="5664509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016FE43-BE17-EC49-B687-EEF0F94BF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0916" y="1155544"/>
            <a:ext cx="1329712" cy="132971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51B237C-F2D2-1F4D-B314-CF87114676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98"/>
          <a:stretch/>
        </p:blipFill>
        <p:spPr>
          <a:xfrm>
            <a:off x="3640403" y="2270338"/>
            <a:ext cx="559556" cy="8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1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8C2B06-9BDF-B743-A914-CC0888C93B5B}"/>
              </a:ext>
            </a:extLst>
          </p:cNvPr>
          <p:cNvCxnSpPr>
            <a:cxnSpLocks/>
          </p:cNvCxnSpPr>
          <p:nvPr/>
        </p:nvCxnSpPr>
        <p:spPr>
          <a:xfrm flipV="1">
            <a:off x="3317868" y="3343964"/>
            <a:ext cx="0" cy="178735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D07786-628F-094F-8420-A5B0DB4E71A2}"/>
              </a:ext>
            </a:extLst>
          </p:cNvPr>
          <p:cNvCxnSpPr>
            <a:cxnSpLocks/>
          </p:cNvCxnSpPr>
          <p:nvPr/>
        </p:nvCxnSpPr>
        <p:spPr>
          <a:xfrm flipV="1">
            <a:off x="3536943" y="5105743"/>
            <a:ext cx="1973907" cy="137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2396916" y="1350548"/>
            <a:ext cx="1822495" cy="2561967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2119148" y="1155544"/>
            <a:ext cx="664897" cy="559644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1750744" y="820853"/>
            <a:ext cx="7543798" cy="557982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1097920" y="647802"/>
            <a:ext cx="8310921" cy="591504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2812198" y="1391011"/>
            <a:ext cx="141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 </a:t>
            </a:r>
            <a:r>
              <a:rPr lang="tr-TR" dirty="0" err="1">
                <a:solidFill>
                  <a:srgbClr val="0070C0"/>
                </a:solidFill>
              </a:rPr>
              <a:t>Default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1333690" y="1597882"/>
            <a:ext cx="8244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sz="1600"/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878846" y="1107453"/>
            <a:ext cx="724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1689911" y="951534"/>
            <a:ext cx="350279" cy="6609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6377D5E8-9698-9944-A2F7-26807EBD1F0F}"/>
              </a:ext>
            </a:extLst>
          </p:cNvPr>
          <p:cNvSpPr/>
          <p:nvPr/>
        </p:nvSpPr>
        <p:spPr>
          <a:xfrm>
            <a:off x="4847427" y="3556636"/>
            <a:ext cx="1834348" cy="2720470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55CFD9-D8E4-F24A-AF3B-987397350B4C}"/>
              </a:ext>
            </a:extLst>
          </p:cNvPr>
          <p:cNvSpPr txBox="1"/>
          <p:nvPr/>
        </p:nvSpPr>
        <p:spPr>
          <a:xfrm>
            <a:off x="5152584" y="3637364"/>
            <a:ext cx="15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VPC- </a:t>
            </a:r>
            <a:r>
              <a:rPr lang="tr-TR" dirty="0" err="1">
                <a:solidFill>
                  <a:srgbClr val="0070C0"/>
                </a:solidFill>
              </a:rPr>
              <a:t>osvaldo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4CC7A38-529A-4A40-82E6-1D8FDF9A5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97" y="4510938"/>
            <a:ext cx="923248" cy="9232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EB33F0A-CE20-3140-8934-56AF58CFE2D1}"/>
              </a:ext>
            </a:extLst>
          </p:cNvPr>
          <p:cNvSpPr/>
          <p:nvPr/>
        </p:nvSpPr>
        <p:spPr>
          <a:xfrm>
            <a:off x="2679006" y="5434186"/>
            <a:ext cx="144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>
                <a:solidFill>
                  <a:schemeClr val="accent1"/>
                </a:solidFill>
              </a:rPr>
              <a:t>VPC Peering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F7E74-074C-714B-B4B1-FE9ECA9699AA}"/>
              </a:ext>
            </a:extLst>
          </p:cNvPr>
          <p:cNvSpPr txBox="1"/>
          <p:nvPr/>
        </p:nvSpPr>
        <p:spPr>
          <a:xfrm>
            <a:off x="13201650" y="8743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8A611-E8E2-B64F-908A-F051E66EFDC3}"/>
              </a:ext>
            </a:extLst>
          </p:cNvPr>
          <p:cNvSpPr txBox="1"/>
          <p:nvPr/>
        </p:nvSpPr>
        <p:spPr>
          <a:xfrm>
            <a:off x="2196879" y="2007666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>
                <a:solidFill>
                  <a:srgbClr val="0070C0"/>
                </a:solidFill>
              </a:rPr>
              <a:t>Public Subnet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D8B4914-2FBA-1348-94EB-5EB2144594C7}"/>
              </a:ext>
            </a:extLst>
          </p:cNvPr>
          <p:cNvSpPr/>
          <p:nvPr/>
        </p:nvSpPr>
        <p:spPr>
          <a:xfrm>
            <a:off x="2979774" y="2657777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23B8ED-C2A5-9145-8535-4160272BA57B}"/>
              </a:ext>
            </a:extLst>
          </p:cNvPr>
          <p:cNvSpPr/>
          <p:nvPr/>
        </p:nvSpPr>
        <p:spPr>
          <a:xfrm>
            <a:off x="3026169" y="2794772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824EFA8-A65D-D247-A1E8-3BA25DF617C5}"/>
              </a:ext>
            </a:extLst>
          </p:cNvPr>
          <p:cNvSpPr/>
          <p:nvPr/>
        </p:nvSpPr>
        <p:spPr>
          <a:xfrm>
            <a:off x="2679006" y="1922506"/>
            <a:ext cx="1296309" cy="1791450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685DF3C-3861-BB40-AD52-35D4C012B18A}"/>
              </a:ext>
            </a:extLst>
          </p:cNvPr>
          <p:cNvSpPr/>
          <p:nvPr/>
        </p:nvSpPr>
        <p:spPr>
          <a:xfrm>
            <a:off x="5430398" y="4404886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0D268-D72B-F14D-B8D7-5DA1FC0DA3F0}"/>
              </a:ext>
            </a:extLst>
          </p:cNvPr>
          <p:cNvSpPr/>
          <p:nvPr/>
        </p:nvSpPr>
        <p:spPr>
          <a:xfrm>
            <a:off x="5495664" y="4567253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F0AC2D-6994-2A4F-A19D-DB6B279EAFA0}"/>
              </a:ext>
            </a:extLst>
          </p:cNvPr>
          <p:cNvSpPr/>
          <p:nvPr/>
        </p:nvSpPr>
        <p:spPr>
          <a:xfrm>
            <a:off x="5132705" y="4108001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130716-3B48-DD45-95C0-E038A7B9D6A7}"/>
              </a:ext>
            </a:extLst>
          </p:cNvPr>
          <p:cNvSpPr txBox="1"/>
          <p:nvPr/>
        </p:nvSpPr>
        <p:spPr>
          <a:xfrm>
            <a:off x="4680790" y="406033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0070C0"/>
                </a:solidFill>
              </a:rPr>
              <a:t>Public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724C8C7-500D-D943-B9DA-1F6F7B2E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2" y="542959"/>
            <a:ext cx="604363" cy="6247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305559-CBB9-FF4B-8817-17A5D42E7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2" t="15228" r="6355" b="14791"/>
          <a:stretch/>
        </p:blipFill>
        <p:spPr>
          <a:xfrm>
            <a:off x="4514978" y="3422048"/>
            <a:ext cx="664897" cy="559644"/>
          </a:xfrm>
          <a:prstGeom prst="rect">
            <a:avLst/>
          </a:prstGeom>
        </p:spPr>
      </p:pic>
      <p:sp>
        <p:nvSpPr>
          <p:cNvPr id="70" name="Chevron 69">
            <a:extLst>
              <a:ext uri="{FF2B5EF4-FFF2-40B4-BE49-F238E27FC236}">
                <a16:creationId xmlns:a16="http://schemas.microsoft.com/office/drawing/2014/main" id="{BC45A3F1-2C3E-9349-9E17-05EE59FCF822}"/>
              </a:ext>
            </a:extLst>
          </p:cNvPr>
          <p:cNvSpPr/>
          <p:nvPr/>
        </p:nvSpPr>
        <p:spPr>
          <a:xfrm>
            <a:off x="4179940" y="5004778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7FCD7058-8A5F-B94E-839D-BB46416A82CC}"/>
              </a:ext>
            </a:extLst>
          </p:cNvPr>
          <p:cNvSpPr/>
          <p:nvPr/>
        </p:nvSpPr>
        <p:spPr>
          <a:xfrm rot="5400000">
            <a:off x="3197410" y="3954960"/>
            <a:ext cx="231559" cy="189099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8D6C924-3599-DF46-A925-D9C6D0482DA2}"/>
              </a:ext>
            </a:extLst>
          </p:cNvPr>
          <p:cNvSpPr/>
          <p:nvPr/>
        </p:nvSpPr>
        <p:spPr>
          <a:xfrm>
            <a:off x="5163317" y="5190747"/>
            <a:ext cx="1272015" cy="1015056"/>
          </a:xfrm>
          <a:prstGeom prst="round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8281A3-FA75-8F4A-B4CB-C84490C59489}"/>
              </a:ext>
            </a:extLst>
          </p:cNvPr>
          <p:cNvSpPr txBox="1"/>
          <p:nvPr/>
        </p:nvSpPr>
        <p:spPr>
          <a:xfrm>
            <a:off x="4705350" y="5169070"/>
            <a:ext cx="22370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700" dirty="0" err="1">
                <a:solidFill>
                  <a:srgbClr val="FF0000"/>
                </a:solidFill>
              </a:rPr>
              <a:t>Private</a:t>
            </a:r>
            <a:r>
              <a:rPr lang="tr-TR" sz="1700" dirty="0">
                <a:solidFill>
                  <a:srgbClr val="FF0000"/>
                </a:solidFill>
              </a:rPr>
              <a:t> </a:t>
            </a:r>
            <a:r>
              <a:rPr lang="tr-TR" sz="1700" dirty="0" err="1">
                <a:solidFill>
                  <a:srgbClr val="0070C0"/>
                </a:solidFill>
              </a:rPr>
              <a:t>Subnet</a:t>
            </a:r>
            <a:r>
              <a:rPr lang="tr-TR" sz="17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E3FAC8C-5B6E-E04B-9CC3-A24032FB5A11}"/>
              </a:ext>
            </a:extLst>
          </p:cNvPr>
          <p:cNvSpPr/>
          <p:nvPr/>
        </p:nvSpPr>
        <p:spPr>
          <a:xfrm>
            <a:off x="5477493" y="5502142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556797-3634-FB45-B7CB-F2EC079AD878}"/>
              </a:ext>
            </a:extLst>
          </p:cNvPr>
          <p:cNvSpPr/>
          <p:nvPr/>
        </p:nvSpPr>
        <p:spPr>
          <a:xfrm>
            <a:off x="5542759" y="5664509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016FE43-BE17-EC49-B687-EEF0F94BF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492" y="1940901"/>
            <a:ext cx="1329712" cy="132971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51B237C-F2D2-1F4D-B314-CF87114676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498"/>
          <a:stretch/>
        </p:blipFill>
        <p:spPr>
          <a:xfrm>
            <a:off x="2347203" y="2521994"/>
            <a:ext cx="559556" cy="8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E2A5EE-72DA-8740-8D92-6D551137B086}"/>
              </a:ext>
            </a:extLst>
          </p:cNvPr>
          <p:cNvSpPr txBox="1"/>
          <p:nvPr/>
        </p:nvSpPr>
        <p:spPr>
          <a:xfrm>
            <a:off x="4274906" y="75852"/>
            <a:ext cx="344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Dynamic</a:t>
            </a:r>
            <a:r>
              <a:rPr lang="tr-TR" sz="3600" dirty="0">
                <a:solidFill>
                  <a:schemeClr val="accent1"/>
                </a:solidFill>
              </a:rPr>
              <a:t> </a:t>
            </a:r>
            <a:r>
              <a:rPr lang="tr-TR" sz="3600" dirty="0" err="1">
                <a:solidFill>
                  <a:schemeClr val="accent1"/>
                </a:solidFill>
              </a:rPr>
              <a:t>Website</a:t>
            </a:r>
            <a:endParaRPr lang="tr-TR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FBF9D-B5F3-1F4F-BF60-7EC8658B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74" y="866860"/>
            <a:ext cx="3109616" cy="1872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8593F-B6F2-8647-A50B-6DC8EFFC35E7}"/>
              </a:ext>
            </a:extLst>
          </p:cNvPr>
          <p:cNvSpPr txBox="1"/>
          <p:nvPr/>
        </p:nvSpPr>
        <p:spPr>
          <a:xfrm>
            <a:off x="3851231" y="3605687"/>
            <a:ext cx="211545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TR" sz="3200" dirty="0"/>
              <a:t>eb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E1A4C-AF7B-5247-8567-A37D3557B210}"/>
              </a:ext>
            </a:extLst>
          </p:cNvPr>
          <p:cNvSpPr txBox="1"/>
          <p:nvPr/>
        </p:nvSpPr>
        <p:spPr>
          <a:xfrm>
            <a:off x="6617723" y="3601918"/>
            <a:ext cx="17388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3600"/>
            </a:lvl1pPr>
          </a:lstStyle>
          <a:p>
            <a:r>
              <a:rPr lang="en-TR" sz="3200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96C69-F71C-C249-B022-6C218FC1F6BA}"/>
              </a:ext>
            </a:extLst>
          </p:cNvPr>
          <p:cNvSpPr txBox="1"/>
          <p:nvPr/>
        </p:nvSpPr>
        <p:spPr>
          <a:xfrm>
            <a:off x="9142530" y="3620967"/>
            <a:ext cx="287215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3600"/>
            </a:lvl1pPr>
          </a:lstStyle>
          <a:p>
            <a:r>
              <a:rPr lang="en-US" sz="3200" dirty="0" err="1"/>
              <a:t>Progr</a:t>
            </a:r>
            <a:r>
              <a:rPr lang="en-US" sz="3200" dirty="0"/>
              <a:t>. language</a:t>
            </a:r>
            <a:endParaRPr lang="en-T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4D565-576A-3049-A77E-9D5A2CFD49FE}"/>
              </a:ext>
            </a:extLst>
          </p:cNvPr>
          <p:cNvSpPr txBox="1"/>
          <p:nvPr/>
        </p:nvSpPr>
        <p:spPr>
          <a:xfrm>
            <a:off x="313646" y="3622845"/>
            <a:ext cx="312822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"/>
              </a:rPr>
              <a:t>Operating System</a:t>
            </a:r>
            <a:endParaRPr lang="en-TR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3E5E6B-7116-B041-B2A7-D24350EF430D}"/>
              </a:ext>
            </a:extLst>
          </p:cNvPr>
          <p:cNvCxnSpPr>
            <a:cxnSpLocks/>
          </p:cNvCxnSpPr>
          <p:nvPr/>
        </p:nvCxnSpPr>
        <p:spPr>
          <a:xfrm flipH="1">
            <a:off x="2764783" y="2759830"/>
            <a:ext cx="1510123" cy="7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25242-366E-3549-B2E8-86C7AE58C704}"/>
              </a:ext>
            </a:extLst>
          </p:cNvPr>
          <p:cNvCxnSpPr/>
          <p:nvPr/>
        </p:nvCxnSpPr>
        <p:spPr>
          <a:xfrm>
            <a:off x="4749800" y="2759830"/>
            <a:ext cx="0" cy="7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0FA303-3057-0A43-8F94-0BC8BCE9D9F2}"/>
              </a:ext>
            </a:extLst>
          </p:cNvPr>
          <p:cNvCxnSpPr/>
          <p:nvPr/>
        </p:nvCxnSpPr>
        <p:spPr>
          <a:xfrm>
            <a:off x="7243330" y="2763728"/>
            <a:ext cx="0" cy="75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09EFEA-D5C9-0F46-9F71-93E3EF2A91D2}"/>
              </a:ext>
            </a:extLst>
          </p:cNvPr>
          <p:cNvCxnSpPr>
            <a:cxnSpLocks/>
          </p:cNvCxnSpPr>
          <p:nvPr/>
        </p:nvCxnSpPr>
        <p:spPr>
          <a:xfrm>
            <a:off x="7521490" y="2739085"/>
            <a:ext cx="1328596" cy="69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D9B8E0-EDCC-F04F-8F27-314679989D77}"/>
              </a:ext>
            </a:extLst>
          </p:cNvPr>
          <p:cNvSpPr/>
          <p:nvPr/>
        </p:nvSpPr>
        <p:spPr>
          <a:xfrm>
            <a:off x="439367" y="4413063"/>
            <a:ext cx="11560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"/>
              </a:rPr>
              <a:t>LAMP stands for </a:t>
            </a:r>
            <a:r>
              <a:rPr lang="en-US" sz="2800" dirty="0">
                <a:solidFill>
                  <a:srgbClr val="FF0000"/>
                </a:solidFill>
                <a:latin typeface="H"/>
              </a:rPr>
              <a:t>L</a:t>
            </a:r>
            <a:r>
              <a:rPr lang="en-US" sz="2800" dirty="0">
                <a:latin typeface="H"/>
              </a:rPr>
              <a:t>inux, </a:t>
            </a:r>
            <a:r>
              <a:rPr lang="en-US" sz="2800" dirty="0">
                <a:solidFill>
                  <a:srgbClr val="FF0000"/>
                </a:solidFill>
                <a:latin typeface="H"/>
              </a:rPr>
              <a:t>A</a:t>
            </a:r>
            <a:r>
              <a:rPr lang="en-US" sz="2800" dirty="0">
                <a:latin typeface="H"/>
              </a:rPr>
              <a:t>pache, </a:t>
            </a:r>
            <a:r>
              <a:rPr lang="en-US" sz="2800" dirty="0">
                <a:solidFill>
                  <a:srgbClr val="FF0000"/>
                </a:solidFill>
                <a:latin typeface="H"/>
              </a:rPr>
              <a:t>M</a:t>
            </a:r>
            <a:r>
              <a:rPr lang="en-US" sz="2800" dirty="0">
                <a:latin typeface="H"/>
              </a:rPr>
              <a:t>ySQL, and </a:t>
            </a:r>
            <a:r>
              <a:rPr lang="en-US" sz="2800" dirty="0">
                <a:solidFill>
                  <a:srgbClr val="FF0000"/>
                </a:solidFill>
                <a:latin typeface="H"/>
              </a:rPr>
              <a:t>P</a:t>
            </a:r>
            <a:r>
              <a:rPr lang="en-US" sz="2800" dirty="0">
                <a:latin typeface="H"/>
              </a:rPr>
              <a:t>HP. LAMP is an open source Web </a:t>
            </a:r>
            <a:r>
              <a:rPr lang="en-US" sz="2800" dirty="0">
                <a:solidFill>
                  <a:srgbClr val="FF0000"/>
                </a:solidFill>
                <a:latin typeface="H"/>
              </a:rPr>
              <a:t>development platform </a:t>
            </a:r>
            <a:r>
              <a:rPr lang="en-US" sz="2800" dirty="0">
                <a:latin typeface="H"/>
              </a:rPr>
              <a:t>Linux is the operating system with </a:t>
            </a:r>
            <a:r>
              <a:rPr lang="en-US" sz="2800" b="1" dirty="0">
                <a:solidFill>
                  <a:srgbClr val="6747C7"/>
                </a:solidFill>
                <a:latin typeface="H"/>
                <a:hlinkClick r:id="rId2"/>
              </a:rPr>
              <a:t>Apache</a:t>
            </a:r>
            <a:r>
              <a:rPr lang="en-US" sz="2800" dirty="0">
                <a:latin typeface="H"/>
              </a:rPr>
              <a:t> web server and </a:t>
            </a:r>
            <a:r>
              <a:rPr lang="en-US" sz="2800" b="1" dirty="0">
                <a:solidFill>
                  <a:srgbClr val="6747C7"/>
                </a:solidFill>
                <a:latin typeface="H"/>
                <a:hlinkClick r:id="rId3"/>
              </a:rPr>
              <a:t>MySQL</a:t>
            </a:r>
            <a:r>
              <a:rPr lang="en-US" sz="2800" dirty="0">
                <a:latin typeface="H"/>
              </a:rPr>
              <a:t> Database that uses </a:t>
            </a:r>
            <a:r>
              <a:rPr lang="en-US" sz="2800" b="1" dirty="0">
                <a:solidFill>
                  <a:srgbClr val="6747C7"/>
                </a:solidFill>
                <a:latin typeface="H"/>
                <a:hlinkClick r:id="rId4"/>
              </a:rPr>
              <a:t>PHP</a:t>
            </a:r>
            <a:r>
              <a:rPr lang="en-US" sz="2800" b="1" dirty="0">
                <a:solidFill>
                  <a:srgbClr val="6747C7"/>
                </a:solidFill>
                <a:latin typeface="H"/>
              </a:rPr>
              <a:t> </a:t>
            </a:r>
            <a:r>
              <a:rPr lang="en-US" sz="2800" dirty="0">
                <a:latin typeface="H"/>
              </a:rPr>
              <a:t>to process dynamic website content.</a:t>
            </a:r>
            <a:endParaRPr lang="en-TR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593EE4-19E9-7E43-8B6B-86943A908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800" y="1520023"/>
            <a:ext cx="8067950" cy="29230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6E80F-1976-6545-9F96-4B759A5B1A23}"/>
              </a:ext>
            </a:extLst>
          </p:cNvPr>
          <p:cNvSpPr/>
          <p:nvPr/>
        </p:nvSpPr>
        <p:spPr>
          <a:xfrm>
            <a:off x="2517348" y="60419"/>
            <a:ext cx="6427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sz="3600" b="1" dirty="0">
                <a:solidFill>
                  <a:schemeClr val="accent1"/>
                </a:solidFill>
              </a:rPr>
              <a:t>Setup Wordpress with Database </a:t>
            </a:r>
          </a:p>
        </p:txBody>
      </p:sp>
    </p:spTree>
    <p:extLst>
      <p:ext uri="{BB962C8B-B14F-4D97-AF65-F5344CB8AC3E}">
        <p14:creationId xmlns:p14="http://schemas.microsoft.com/office/powerpoint/2010/main" val="304183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9593EE4-19E9-7E43-8B6B-86943A908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17" b="-1"/>
          <a:stretch/>
        </p:blipFill>
        <p:spPr>
          <a:xfrm>
            <a:off x="620096" y="1304408"/>
            <a:ext cx="8995050" cy="3308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2044D-1987-1744-95ED-219B312C6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907182" y="4909271"/>
            <a:ext cx="729911" cy="6546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AA5C4-B442-1142-8796-7CBB74E8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3372145" y="4903619"/>
            <a:ext cx="729911" cy="6546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64C99-EBFE-6F47-B819-25D1FC6C8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3468480" y="1497564"/>
            <a:ext cx="729911" cy="6546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86391-26AE-6948-B36C-E8D11477B06A}"/>
              </a:ext>
            </a:extLst>
          </p:cNvPr>
          <p:cNvSpPr txBox="1"/>
          <p:nvPr/>
        </p:nvSpPr>
        <p:spPr>
          <a:xfrm>
            <a:off x="78371" y="4404277"/>
            <a:ext cx="2723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b="1" dirty="0"/>
              <a:t>EC2 Amazon Linux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D5A32-5F42-8E4C-8CD5-7B859B518908}"/>
              </a:ext>
            </a:extLst>
          </p:cNvPr>
          <p:cNvSpPr txBox="1"/>
          <p:nvPr/>
        </p:nvSpPr>
        <p:spPr>
          <a:xfrm>
            <a:off x="3075671" y="4410096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  <a:r>
              <a:rPr lang="en-TR" sz="2400" b="1" dirty="0"/>
              <a:t>ser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3E3072-CB15-7048-8B43-797B29AE6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7841965" y="4863273"/>
            <a:ext cx="729911" cy="6546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76EA90-3AE4-3B46-B9C7-4E4D9698474C}"/>
              </a:ext>
            </a:extLst>
          </p:cNvPr>
          <p:cNvSpPr txBox="1"/>
          <p:nvPr/>
        </p:nvSpPr>
        <p:spPr>
          <a:xfrm>
            <a:off x="7485953" y="4353152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  <a:r>
              <a:rPr lang="en-TR" sz="2400" b="1" dirty="0"/>
              <a:t>ser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09547-B8F0-B246-B397-AFF335F7F9B6}"/>
              </a:ext>
            </a:extLst>
          </p:cNvPr>
          <p:cNvSpPr txBox="1"/>
          <p:nvPr/>
        </p:nvSpPr>
        <p:spPr>
          <a:xfrm>
            <a:off x="10257718" y="4404277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  <a:r>
              <a:rPr lang="en-TR" sz="2400" b="1" dirty="0"/>
              <a:t>ser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536C4-7403-9643-99DD-EA625884BF00}"/>
              </a:ext>
            </a:extLst>
          </p:cNvPr>
          <p:cNvSpPr txBox="1"/>
          <p:nvPr/>
        </p:nvSpPr>
        <p:spPr>
          <a:xfrm>
            <a:off x="3007189" y="5739832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nstalled-ready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C626F-741D-DA47-B86B-5C13404E3DB9}"/>
              </a:ext>
            </a:extLst>
          </p:cNvPr>
          <p:cNvSpPr txBox="1"/>
          <p:nvPr/>
        </p:nvSpPr>
        <p:spPr>
          <a:xfrm>
            <a:off x="7382368" y="57340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nstalled-ready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D30B4-F017-BB4C-AEBB-800F892A3B62}"/>
              </a:ext>
            </a:extLst>
          </p:cNvPr>
          <p:cNvSpPr txBox="1"/>
          <p:nvPr/>
        </p:nvSpPr>
        <p:spPr>
          <a:xfrm>
            <a:off x="5589934" y="468262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6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FFCA8F-2DF7-6F44-B783-980D6B1DB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0" t="23863" r="61115" b="33177"/>
          <a:stretch/>
        </p:blipFill>
        <p:spPr>
          <a:xfrm>
            <a:off x="10523418" y="4871761"/>
            <a:ext cx="729911" cy="654697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F21C3E-418C-3F46-B171-F4F8006BAD5D}"/>
              </a:ext>
            </a:extLst>
          </p:cNvPr>
          <p:cNvSpPr txBox="1"/>
          <p:nvPr/>
        </p:nvSpPr>
        <p:spPr>
          <a:xfrm>
            <a:off x="10223284" y="5718086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nstalled-ready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984EF9-5CC9-7B42-8E57-56E79C5EF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646" y="2319576"/>
            <a:ext cx="2230764" cy="18442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2A735B-EBC0-BD47-A14A-97FEA82C876C}"/>
              </a:ext>
            </a:extLst>
          </p:cNvPr>
          <p:cNvSpPr txBox="1"/>
          <p:nvPr/>
        </p:nvSpPr>
        <p:spPr>
          <a:xfrm>
            <a:off x="833745" y="5790618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Ready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BD68EC-B6C7-E64F-A18A-7A02DACDB003}"/>
              </a:ext>
            </a:extLst>
          </p:cNvPr>
          <p:cNvSpPr txBox="1"/>
          <p:nvPr/>
        </p:nvSpPr>
        <p:spPr>
          <a:xfrm>
            <a:off x="3372145" y="2182726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TR" dirty="0"/>
              <a:t>nstalled-ready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CF173-56B0-6746-AE73-255FA69AB2B6}"/>
              </a:ext>
            </a:extLst>
          </p:cNvPr>
          <p:cNvSpPr txBox="1"/>
          <p:nvPr/>
        </p:nvSpPr>
        <p:spPr>
          <a:xfrm>
            <a:off x="3431681" y="1013611"/>
            <a:ext cx="14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</a:t>
            </a:r>
            <a:r>
              <a:rPr lang="en-TR" sz="2400" b="1" dirty="0"/>
              <a:t>ser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93CD6-C05C-B54C-8CDF-B52A8E04E903}"/>
              </a:ext>
            </a:extLst>
          </p:cNvPr>
          <p:cNvSpPr txBox="1"/>
          <p:nvPr/>
        </p:nvSpPr>
        <p:spPr>
          <a:xfrm>
            <a:off x="2890148" y="5586009"/>
            <a:ext cx="5915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tr-TR" sz="2400" b="1" dirty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en-TR" sz="2400" b="1" dirty="0">
                <a:solidFill>
                  <a:srgbClr val="FF0000"/>
                </a:solidFill>
              </a:rPr>
              <a:t>It is in another instance in t</a:t>
            </a:r>
            <a:r>
              <a:rPr lang="en-US" sz="2400" b="1" dirty="0">
                <a:solidFill>
                  <a:srgbClr val="FF0000"/>
                </a:solidFill>
              </a:rPr>
              <a:t>he </a:t>
            </a:r>
            <a:r>
              <a:rPr lang="en-TR" sz="2400" b="1" dirty="0">
                <a:solidFill>
                  <a:srgbClr val="FF0000"/>
                </a:solidFill>
              </a:rPr>
              <a:t>private Subnet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22BF2-4976-1F46-9A3E-05D60DB56918}"/>
              </a:ext>
            </a:extLst>
          </p:cNvPr>
          <p:cNvSpPr txBox="1"/>
          <p:nvPr/>
        </p:nvSpPr>
        <p:spPr>
          <a:xfrm>
            <a:off x="3604645" y="282656"/>
            <a:ext cx="211545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</a:t>
            </a:r>
            <a:r>
              <a:rPr lang="en-TR" sz="3200" dirty="0"/>
              <a:t>eb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BED81B-2F1D-E64F-8D73-6970010B8D90}"/>
              </a:ext>
            </a:extLst>
          </p:cNvPr>
          <p:cNvSpPr txBox="1"/>
          <p:nvPr/>
        </p:nvSpPr>
        <p:spPr>
          <a:xfrm>
            <a:off x="6958971" y="259700"/>
            <a:ext cx="17388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3600"/>
            </a:lvl1pPr>
          </a:lstStyle>
          <a:p>
            <a:r>
              <a:rPr lang="en-TR" sz="3200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EF6A9-F644-DA4C-8859-64B0CC6F4ECB}"/>
              </a:ext>
            </a:extLst>
          </p:cNvPr>
          <p:cNvSpPr txBox="1"/>
          <p:nvPr/>
        </p:nvSpPr>
        <p:spPr>
          <a:xfrm>
            <a:off x="9078257" y="217404"/>
            <a:ext cx="287215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3600"/>
            </a:lvl1pPr>
          </a:lstStyle>
          <a:p>
            <a:r>
              <a:rPr lang="en-US" sz="3200" dirty="0" err="1"/>
              <a:t>Progr</a:t>
            </a:r>
            <a:r>
              <a:rPr lang="en-US" sz="3200" dirty="0"/>
              <a:t>. language</a:t>
            </a:r>
            <a:endParaRPr lang="en-TR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FD879-EF81-644D-9235-2428090DF898}"/>
              </a:ext>
            </a:extLst>
          </p:cNvPr>
          <p:cNvSpPr txBox="1"/>
          <p:nvPr/>
        </p:nvSpPr>
        <p:spPr>
          <a:xfrm>
            <a:off x="142420" y="247427"/>
            <a:ext cx="312822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"/>
              </a:rPr>
              <a:t>Operating System</a:t>
            </a:r>
            <a:endParaRPr lang="en-TR" sz="3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C2FA97-0A7A-CA43-B778-18C652B3A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190" y="178358"/>
            <a:ext cx="868136" cy="86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9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2780057" y="1559470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DB53C4-A029-4640-ADD1-778B2EE59CBF}"/>
              </a:ext>
            </a:extLst>
          </p:cNvPr>
          <p:cNvSpPr txBox="1"/>
          <p:nvPr/>
        </p:nvSpPr>
        <p:spPr>
          <a:xfrm>
            <a:off x="6266799" y="158694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1-b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9168569" y="1974912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9063750" y="1693069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F9D581-11B5-A246-AF1A-428E52A73701}"/>
              </a:ext>
            </a:extLst>
          </p:cNvPr>
          <p:cNvSpPr txBox="1"/>
          <p:nvPr/>
        </p:nvSpPr>
        <p:spPr>
          <a:xfrm>
            <a:off x="9609865" y="1586948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Avaliability Zone 1-c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9230456" y="4530915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9249660" y="270013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9430037" y="274095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9309717" y="5579651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1c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10639595" y="3288235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527" y="232251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7874090" y="748453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DFF391-1694-5443-9A83-2BA9351A9D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517" b="-1"/>
          <a:stretch/>
        </p:blipFill>
        <p:spPr>
          <a:xfrm>
            <a:off x="6026325" y="3353102"/>
            <a:ext cx="776483" cy="44158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616" y="3389246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6459871" y="4537269"/>
            <a:ext cx="1234693" cy="116259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D9458-5E6C-2D4A-869C-087F04A78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4208" y="4872829"/>
            <a:ext cx="525510" cy="525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24A86-3EF2-1643-AB89-602AC1046663}"/>
              </a:ext>
            </a:extLst>
          </p:cNvPr>
          <p:cNvSpPr txBox="1"/>
          <p:nvPr/>
        </p:nvSpPr>
        <p:spPr>
          <a:xfrm>
            <a:off x="4131259" y="551397"/>
            <a:ext cx="40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1- D</a:t>
            </a:r>
            <a:r>
              <a:rPr lang="en-TR" sz="3600" dirty="0">
                <a:solidFill>
                  <a:srgbClr val="FF0000"/>
                </a:solidFill>
              </a:rPr>
              <a:t>esired (hayaller)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122FE0-C4E2-4F4E-B4D5-C204A57332C9}"/>
              </a:ext>
            </a:extLst>
          </p:cNvPr>
          <p:cNvCxnSpPr/>
          <p:nvPr/>
        </p:nvCxnSpPr>
        <p:spPr>
          <a:xfrm>
            <a:off x="6947775" y="4066557"/>
            <a:ext cx="0" cy="5308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F36AB-7BB4-E046-B05D-966561A831F7}"/>
              </a:ext>
            </a:extLst>
          </p:cNvPr>
          <p:cNvCxnSpPr/>
          <p:nvPr/>
        </p:nvCxnSpPr>
        <p:spPr>
          <a:xfrm flipV="1">
            <a:off x="7115543" y="4052252"/>
            <a:ext cx="0" cy="5451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0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2780057" y="1559470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DB53C4-A029-4640-ADD1-778B2EE59CBF}"/>
              </a:ext>
            </a:extLst>
          </p:cNvPr>
          <p:cNvSpPr txBox="1"/>
          <p:nvPr/>
        </p:nvSpPr>
        <p:spPr>
          <a:xfrm>
            <a:off x="6266799" y="158694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1-b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9168569" y="1974912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9063750" y="1693069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F9D581-11B5-A246-AF1A-428E52A73701}"/>
              </a:ext>
            </a:extLst>
          </p:cNvPr>
          <p:cNvSpPr txBox="1"/>
          <p:nvPr/>
        </p:nvSpPr>
        <p:spPr>
          <a:xfrm>
            <a:off x="9609865" y="1586948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Avaliability Zone 1-c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9230456" y="4530915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9249660" y="270013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9430037" y="274095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9309717" y="5579651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1c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10639595" y="3288235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589A7C-208F-CE41-8C83-76D5D60B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621" y="239728"/>
            <a:ext cx="519614" cy="5371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AD6537-A8C7-F848-AF4B-95DDD1AEB3A6}"/>
              </a:ext>
            </a:extLst>
          </p:cNvPr>
          <p:cNvSpPr txBox="1"/>
          <p:nvPr/>
        </p:nvSpPr>
        <p:spPr>
          <a:xfrm>
            <a:off x="8687200" y="810260"/>
            <a:ext cx="192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Internet Gateway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24A86-3EF2-1643-AB89-602AC1046663}"/>
              </a:ext>
            </a:extLst>
          </p:cNvPr>
          <p:cNvSpPr txBox="1"/>
          <p:nvPr/>
        </p:nvSpPr>
        <p:spPr>
          <a:xfrm>
            <a:off x="4317911" y="598978"/>
            <a:ext cx="420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2- </a:t>
            </a:r>
            <a:r>
              <a:rPr lang="tr-TR" sz="3600" dirty="0" err="1">
                <a:solidFill>
                  <a:srgbClr val="FF0000"/>
                </a:solidFill>
              </a:rPr>
              <a:t>Current</a:t>
            </a:r>
            <a:r>
              <a:rPr lang="tr-TR" sz="3600" dirty="0">
                <a:solidFill>
                  <a:srgbClr val="FF0000"/>
                </a:solidFill>
              </a:rPr>
              <a:t> (gerçekler)</a:t>
            </a:r>
            <a:endParaRPr lang="en-TR" sz="3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8E3F5-0944-3D44-8D8D-128D03FE7CBF}"/>
              </a:ext>
            </a:extLst>
          </p:cNvPr>
          <p:cNvSpPr txBox="1"/>
          <p:nvPr/>
        </p:nvSpPr>
        <p:spPr>
          <a:xfrm>
            <a:off x="6313214" y="3333020"/>
            <a:ext cx="1387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rgbClr val="9437FF"/>
                </a:solidFill>
              </a:defRPr>
            </a:lvl1pPr>
          </a:lstStyle>
          <a:p>
            <a:r>
              <a:rPr lang="en-US" dirty="0"/>
              <a:t>E</a:t>
            </a:r>
            <a:r>
              <a:rPr lang="en-TR" dirty="0"/>
              <a:t>mpty!!!!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730EE-B40C-CC4A-A159-7B31653E4C09}"/>
              </a:ext>
            </a:extLst>
          </p:cNvPr>
          <p:cNvSpPr txBox="1"/>
          <p:nvPr/>
        </p:nvSpPr>
        <p:spPr>
          <a:xfrm>
            <a:off x="6313109" y="4888438"/>
            <a:ext cx="1406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437FF"/>
                </a:solidFill>
              </a:rPr>
              <a:t>E</a:t>
            </a:r>
            <a:r>
              <a:rPr lang="en-TR" sz="2400" b="1" dirty="0">
                <a:solidFill>
                  <a:srgbClr val="9437FF"/>
                </a:solidFill>
              </a:rPr>
              <a:t>mpty!!!!</a:t>
            </a:r>
          </a:p>
        </p:txBody>
      </p:sp>
    </p:spTree>
    <p:extLst>
      <p:ext uri="{BB962C8B-B14F-4D97-AF65-F5344CB8AC3E}">
        <p14:creationId xmlns:p14="http://schemas.microsoft.com/office/powerpoint/2010/main" val="23496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462424"/>
            <a:ext cx="10358655" cy="60655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r-TR"/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E60F15-7748-554D-94C9-900251292D11}"/>
              </a:ext>
            </a:extLst>
          </p:cNvPr>
          <p:cNvSpPr/>
          <p:nvPr/>
        </p:nvSpPr>
        <p:spPr>
          <a:xfrm>
            <a:off x="2356045" y="2021390"/>
            <a:ext cx="2309298" cy="433159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A9582B87-ADA1-3646-B210-E8D411213A59}"/>
              </a:ext>
            </a:extLst>
          </p:cNvPr>
          <p:cNvSpPr/>
          <p:nvPr/>
        </p:nvSpPr>
        <p:spPr>
          <a:xfrm>
            <a:off x="2222705" y="1667758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2780057" y="1559470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2431580" y="4514994"/>
            <a:ext cx="2198192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20274DF-0C05-9D41-86BD-99C1500ECD4A}"/>
              </a:ext>
            </a:extLst>
          </p:cNvPr>
          <p:cNvSpPr/>
          <p:nvPr/>
        </p:nvSpPr>
        <p:spPr>
          <a:xfrm>
            <a:off x="2450784" y="268421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66C1244-8DB5-BD42-BB88-C29B2E31A59F}"/>
              </a:ext>
            </a:extLst>
          </p:cNvPr>
          <p:cNvSpPr/>
          <p:nvPr/>
        </p:nvSpPr>
        <p:spPr>
          <a:xfrm>
            <a:off x="5852153" y="1974912"/>
            <a:ext cx="2309298" cy="4380347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6EAECD06-1C28-F341-A3E1-5F78F8962C09}"/>
              </a:ext>
            </a:extLst>
          </p:cNvPr>
          <p:cNvSpPr/>
          <p:nvPr/>
        </p:nvSpPr>
        <p:spPr>
          <a:xfrm>
            <a:off x="5716061" y="1679110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DB53C4-A029-4640-ADD1-778B2EE59CBF}"/>
              </a:ext>
            </a:extLst>
          </p:cNvPr>
          <p:cNvSpPr txBox="1"/>
          <p:nvPr/>
        </p:nvSpPr>
        <p:spPr>
          <a:xfrm>
            <a:off x="6266799" y="1586948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Avaliability</a:t>
            </a:r>
            <a:r>
              <a:rPr lang="tr-TR" dirty="0"/>
              <a:t> </a:t>
            </a:r>
            <a:r>
              <a:rPr lang="tr-TR" dirty="0" err="1"/>
              <a:t>Zone</a:t>
            </a:r>
            <a:r>
              <a:rPr lang="tr-TR" dirty="0"/>
              <a:t> 1-b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D5425D5-3A9E-404A-8A22-96D9BBB1A819}"/>
              </a:ext>
            </a:extLst>
          </p:cNvPr>
          <p:cNvSpPr/>
          <p:nvPr/>
        </p:nvSpPr>
        <p:spPr>
          <a:xfrm>
            <a:off x="5941336" y="4517266"/>
            <a:ext cx="2198192" cy="151434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4119A37-3F58-3542-992D-922CDE9C23D7}"/>
              </a:ext>
            </a:extLst>
          </p:cNvPr>
          <p:cNvSpPr/>
          <p:nvPr/>
        </p:nvSpPr>
        <p:spPr>
          <a:xfrm>
            <a:off x="5960540" y="2686485"/>
            <a:ext cx="2119831" cy="151434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1C124C-D8CD-3545-8876-B49E93B2E62A}"/>
              </a:ext>
            </a:extLst>
          </p:cNvPr>
          <p:cNvSpPr/>
          <p:nvPr/>
        </p:nvSpPr>
        <p:spPr>
          <a:xfrm>
            <a:off x="9168569" y="1974912"/>
            <a:ext cx="2309298" cy="4393996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F5439DD7-0639-0645-B6C8-CB50D32C0D1F}"/>
              </a:ext>
            </a:extLst>
          </p:cNvPr>
          <p:cNvSpPr/>
          <p:nvPr/>
        </p:nvSpPr>
        <p:spPr>
          <a:xfrm>
            <a:off x="9063750" y="1693069"/>
            <a:ext cx="559556" cy="46577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F9D581-11B5-A246-AF1A-428E52A73701}"/>
              </a:ext>
            </a:extLst>
          </p:cNvPr>
          <p:cNvSpPr txBox="1"/>
          <p:nvPr/>
        </p:nvSpPr>
        <p:spPr>
          <a:xfrm>
            <a:off x="9609865" y="1586948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Avaliability Zone 1-c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2F2ABBB-CF4F-8444-BACB-8EF80365CE60}"/>
              </a:ext>
            </a:extLst>
          </p:cNvPr>
          <p:cNvSpPr/>
          <p:nvPr/>
        </p:nvSpPr>
        <p:spPr>
          <a:xfrm>
            <a:off x="9230456" y="4530915"/>
            <a:ext cx="2198192" cy="150069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C13921E8-AF2F-8C4F-A669-B1035F6644DB}"/>
              </a:ext>
            </a:extLst>
          </p:cNvPr>
          <p:cNvSpPr/>
          <p:nvPr/>
        </p:nvSpPr>
        <p:spPr>
          <a:xfrm>
            <a:off x="9249660" y="2700132"/>
            <a:ext cx="2119831" cy="151662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01529F-66DC-5B4D-8155-CB2AEA78F890}"/>
              </a:ext>
            </a:extLst>
          </p:cNvPr>
          <p:cNvSpPr txBox="1"/>
          <p:nvPr/>
        </p:nvSpPr>
        <p:spPr>
          <a:xfrm>
            <a:off x="2716806" y="2684212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1a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2526860" y="5621441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1a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99C5C5-1310-5F45-8874-CBEBBC455BED}"/>
              </a:ext>
            </a:extLst>
          </p:cNvPr>
          <p:cNvSpPr txBox="1"/>
          <p:nvPr/>
        </p:nvSpPr>
        <p:spPr>
          <a:xfrm>
            <a:off x="6171971" y="271378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1b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AC8B0A-CD52-0249-A204-8A9EEDD9CE1E}"/>
              </a:ext>
            </a:extLst>
          </p:cNvPr>
          <p:cNvSpPr txBox="1"/>
          <p:nvPr/>
        </p:nvSpPr>
        <p:spPr>
          <a:xfrm>
            <a:off x="6099467" y="5666536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Private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Subnet</a:t>
            </a:r>
            <a:r>
              <a:rPr lang="tr-TR" dirty="0">
                <a:solidFill>
                  <a:srgbClr val="FF0000"/>
                </a:solidFill>
              </a:rPr>
              <a:t> 1b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006441-0737-D246-A45C-43786BBD0721}"/>
              </a:ext>
            </a:extLst>
          </p:cNvPr>
          <p:cNvSpPr txBox="1"/>
          <p:nvPr/>
        </p:nvSpPr>
        <p:spPr>
          <a:xfrm>
            <a:off x="9430037" y="274095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Public Subnet 1c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F572F-5FD1-E84A-845F-F95765725A36}"/>
              </a:ext>
            </a:extLst>
          </p:cNvPr>
          <p:cNvSpPr txBox="1"/>
          <p:nvPr/>
        </p:nvSpPr>
        <p:spPr>
          <a:xfrm>
            <a:off x="9309717" y="5579651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Private Subnet 1c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C82C6-0D72-7642-A26C-DB83CAB6B546}"/>
              </a:ext>
            </a:extLst>
          </p:cNvPr>
          <p:cNvSpPr/>
          <p:nvPr/>
        </p:nvSpPr>
        <p:spPr>
          <a:xfrm>
            <a:off x="3179534" y="4934952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627069-B74F-D644-BB2A-07460A77B8D6}"/>
              </a:ext>
            </a:extLst>
          </p:cNvPr>
          <p:cNvSpPr/>
          <p:nvPr/>
        </p:nvSpPr>
        <p:spPr>
          <a:xfrm>
            <a:off x="10639595" y="3288235"/>
            <a:ext cx="537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b="1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35D4AFB-C31A-6948-806B-7D4AA1ED1B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94" t="10439" r="14400" b="10895"/>
          <a:stretch/>
        </p:blipFill>
        <p:spPr>
          <a:xfrm>
            <a:off x="6593176" y="3145596"/>
            <a:ext cx="952584" cy="95441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6215F0D-911A-4F4C-A390-FB12099E8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616" y="3389246"/>
            <a:ext cx="417921" cy="4179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6CB9A94-C08B-2543-8215-71F1112FF7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94" t="10439" r="14400" b="10895"/>
          <a:stretch/>
        </p:blipFill>
        <p:spPr>
          <a:xfrm>
            <a:off x="6486785" y="4596686"/>
            <a:ext cx="1234693" cy="116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24A86-3EF2-1643-AB89-602AC1046663}"/>
              </a:ext>
            </a:extLst>
          </p:cNvPr>
          <p:cNvSpPr txBox="1"/>
          <p:nvPr/>
        </p:nvSpPr>
        <p:spPr>
          <a:xfrm>
            <a:off x="2609206" y="557035"/>
            <a:ext cx="901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3- </a:t>
            </a:r>
            <a:r>
              <a:rPr lang="tr-TR" sz="3600" dirty="0" err="1">
                <a:solidFill>
                  <a:srgbClr val="FF0000"/>
                </a:solidFill>
              </a:rPr>
              <a:t>Wordpress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Instance</a:t>
            </a:r>
            <a:r>
              <a:rPr lang="tr-TR" sz="3600" dirty="0">
                <a:solidFill>
                  <a:srgbClr val="FF0000"/>
                </a:solidFill>
              </a:rPr>
              <a:t>  is </a:t>
            </a:r>
            <a:r>
              <a:rPr lang="tr-TR" sz="3600" dirty="0" err="1">
                <a:solidFill>
                  <a:srgbClr val="FF0000"/>
                </a:solidFill>
              </a:rPr>
              <a:t>ready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what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about</a:t>
            </a:r>
            <a:r>
              <a:rPr lang="tr-TR" sz="3600" dirty="0">
                <a:solidFill>
                  <a:srgbClr val="0070C0"/>
                </a:solidFill>
              </a:rPr>
              <a:t> DB </a:t>
            </a:r>
            <a:endParaRPr lang="en-TR" sz="3600" dirty="0">
              <a:solidFill>
                <a:srgbClr val="0070C0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84DA87F-D2AF-774D-9395-10C52483F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517" b="-1"/>
          <a:stretch/>
        </p:blipFill>
        <p:spPr>
          <a:xfrm>
            <a:off x="5716061" y="3375668"/>
            <a:ext cx="776483" cy="44158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25EFAE-E316-A445-9EE0-28DC21E9F3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10" t="23863" r="61115" b="33177"/>
          <a:stretch/>
        </p:blipFill>
        <p:spPr>
          <a:xfrm>
            <a:off x="7809318" y="3272940"/>
            <a:ext cx="691243" cy="620014"/>
          </a:xfrm>
          <a:prstGeom prst="rect">
            <a:avLst/>
          </a:prstGeom>
          <a:scene3d>
            <a:camera prst="perspectiveLef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2076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tr-TR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29767C-EEBC-1D44-9AE5-1A2247C37A64}"/>
              </a:ext>
            </a:extLst>
          </p:cNvPr>
          <p:cNvSpPr txBox="1"/>
          <p:nvPr/>
        </p:nvSpPr>
        <p:spPr>
          <a:xfrm>
            <a:off x="4857599" y="777441"/>
            <a:ext cx="277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TR" sz="2800" dirty="0">
                <a:solidFill>
                  <a:srgbClr val="FF0000"/>
                </a:solidFill>
              </a:rPr>
              <a:t>stion Host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62E421-F13F-D24E-A796-01DE0BDA0AB4}"/>
              </a:ext>
            </a:extLst>
          </p:cNvPr>
          <p:cNvSpPr txBox="1"/>
          <p:nvPr/>
        </p:nvSpPr>
        <p:spPr>
          <a:xfrm>
            <a:off x="4857599" y="199840"/>
            <a:ext cx="293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/>
              <a:t>Sec. Group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D94866-7D3B-5E48-922E-E23586CE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29"/>
          <a:stretch/>
        </p:blipFill>
        <p:spPr>
          <a:xfrm>
            <a:off x="484238" y="1816708"/>
            <a:ext cx="11223523" cy="2189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8A3AE-8839-AB4D-B243-4B2C1DD91B81}"/>
              </a:ext>
            </a:extLst>
          </p:cNvPr>
          <p:cNvSpPr/>
          <p:nvPr/>
        </p:nvSpPr>
        <p:spPr>
          <a:xfrm>
            <a:off x="604683" y="3613355"/>
            <a:ext cx="1327356" cy="3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A0F60-D090-DC4A-870D-50C1E736A2F2}"/>
              </a:ext>
            </a:extLst>
          </p:cNvPr>
          <p:cNvSpPr txBox="1"/>
          <p:nvPr/>
        </p:nvSpPr>
        <p:spPr>
          <a:xfrm>
            <a:off x="6440148" y="3979556"/>
            <a:ext cx="5531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-S</a:t>
            </a:r>
            <a:r>
              <a:rPr lang="en-TR" sz="2400" dirty="0">
                <a:solidFill>
                  <a:schemeClr val="accent1"/>
                </a:solidFill>
              </a:rPr>
              <a:t>ec. group of B</a:t>
            </a:r>
            <a:r>
              <a:rPr lang="en-US" sz="2400" dirty="0">
                <a:solidFill>
                  <a:schemeClr val="accent1"/>
                </a:solidFill>
              </a:rPr>
              <a:t>a</a:t>
            </a:r>
            <a:r>
              <a:rPr lang="en-TR" sz="2400" dirty="0">
                <a:solidFill>
                  <a:schemeClr val="accent1"/>
                </a:solidFill>
              </a:rPr>
              <a:t>stion Host</a:t>
            </a:r>
            <a:r>
              <a:rPr lang="en-TR" sz="2400" dirty="0">
                <a:solidFill>
                  <a:srgbClr val="FF0000"/>
                </a:solidFill>
              </a:rPr>
              <a:t> –Best practice</a:t>
            </a:r>
          </a:p>
          <a:p>
            <a:r>
              <a:rPr lang="en-TR" sz="2400" dirty="0">
                <a:solidFill>
                  <a:srgbClr val="FF0000"/>
                </a:solidFill>
              </a:rPr>
              <a:t>2</a:t>
            </a:r>
            <a:r>
              <a:rPr lang="en-TR" sz="2400" dirty="0">
                <a:solidFill>
                  <a:schemeClr val="accent1"/>
                </a:solidFill>
              </a:rPr>
              <a:t>-CIDR Block of “Public Subnet”</a:t>
            </a:r>
          </a:p>
          <a:p>
            <a:r>
              <a:rPr lang="en-TR" sz="2400" dirty="0">
                <a:solidFill>
                  <a:srgbClr val="FF0000"/>
                </a:solidFill>
              </a:rPr>
              <a:t>3-</a:t>
            </a:r>
            <a:r>
              <a:rPr lang="en-TR" sz="2400" dirty="0">
                <a:solidFill>
                  <a:schemeClr val="accent1"/>
                </a:solidFill>
              </a:rPr>
              <a:t>IP of Bastion Host Instance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5B7BE63-B919-9741-AFF6-E0C1F1C27499}"/>
              </a:ext>
            </a:extLst>
          </p:cNvPr>
          <p:cNvSpPr/>
          <p:nvPr/>
        </p:nvSpPr>
        <p:spPr>
          <a:xfrm>
            <a:off x="6510800" y="3538432"/>
            <a:ext cx="517062" cy="366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651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22156</TotalTime>
  <Words>753</Words>
  <Application>Microsoft Macintosh PowerPoint</Application>
  <PresentationFormat>Widescreen</PresentationFormat>
  <Paragraphs>291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osvaldo@clarusway.com</dc:creator>
  <cp:lastModifiedBy>osvaldo@clarusway.com</cp:lastModifiedBy>
  <cp:revision>146</cp:revision>
  <dcterms:created xsi:type="dcterms:W3CDTF">2020-05-11T18:07:22Z</dcterms:created>
  <dcterms:modified xsi:type="dcterms:W3CDTF">2020-06-26T23:11:28Z</dcterms:modified>
</cp:coreProperties>
</file>