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5"/>
  </p:notesMasterIdLst>
  <p:handoutMasterIdLst>
    <p:handoutMasterId r:id="rId26"/>
  </p:handoutMasterIdLst>
  <p:sldIdLst>
    <p:sldId id="596" r:id="rId6"/>
    <p:sldId id="623" r:id="rId7"/>
    <p:sldId id="624" r:id="rId8"/>
    <p:sldId id="598" r:id="rId9"/>
    <p:sldId id="607" r:id="rId10"/>
    <p:sldId id="608" r:id="rId11"/>
    <p:sldId id="612" r:id="rId12"/>
    <p:sldId id="609" r:id="rId13"/>
    <p:sldId id="610" r:id="rId14"/>
    <p:sldId id="611" r:id="rId15"/>
    <p:sldId id="613" r:id="rId16"/>
    <p:sldId id="614" r:id="rId17"/>
    <p:sldId id="615" r:id="rId18"/>
    <p:sldId id="616" r:id="rId19"/>
    <p:sldId id="617" r:id="rId20"/>
    <p:sldId id="622" r:id="rId21"/>
    <p:sldId id="619" r:id="rId22"/>
    <p:sldId id="620" r:id="rId23"/>
    <p:sldId id="621" r:id="rId24"/>
  </p:sldIdLst>
  <p:sldSz cx="9144000" cy="6858000" type="screen4x3"/>
  <p:notesSz cx="6858000" cy="9144000"/>
  <p:defaultTextStyle>
    <a:lvl1pPr>
      <a:defRPr>
        <a:latin typeface="Roboto Condensed"/>
        <a:ea typeface="Roboto Condensed"/>
        <a:cs typeface="Roboto Condensed"/>
        <a:sym typeface="Roboto Condensed"/>
      </a:defRPr>
    </a:lvl1pPr>
    <a:lvl2pPr indent="457200">
      <a:defRPr>
        <a:latin typeface="Roboto Condensed"/>
        <a:ea typeface="Roboto Condensed"/>
        <a:cs typeface="Roboto Condensed"/>
        <a:sym typeface="Roboto Condensed"/>
      </a:defRPr>
    </a:lvl2pPr>
    <a:lvl3pPr indent="914400">
      <a:defRPr>
        <a:latin typeface="Roboto Condensed"/>
        <a:ea typeface="Roboto Condensed"/>
        <a:cs typeface="Roboto Condensed"/>
        <a:sym typeface="Roboto Condensed"/>
      </a:defRPr>
    </a:lvl3pPr>
    <a:lvl4pPr indent="1371600">
      <a:defRPr>
        <a:latin typeface="Roboto Condensed"/>
        <a:ea typeface="Roboto Condensed"/>
        <a:cs typeface="Roboto Condensed"/>
        <a:sym typeface="Roboto Condensed"/>
      </a:defRPr>
    </a:lvl4pPr>
    <a:lvl5pPr indent="1828800">
      <a:defRPr>
        <a:latin typeface="Roboto Condensed"/>
        <a:ea typeface="Roboto Condensed"/>
        <a:cs typeface="Roboto Condensed"/>
        <a:sym typeface="Roboto Condensed"/>
      </a:defRPr>
    </a:lvl5pPr>
    <a:lvl6pPr indent="2286000">
      <a:defRPr>
        <a:latin typeface="Roboto Condensed"/>
        <a:ea typeface="Roboto Condensed"/>
        <a:cs typeface="Roboto Condensed"/>
        <a:sym typeface="Roboto Condensed"/>
      </a:defRPr>
    </a:lvl6pPr>
    <a:lvl7pPr indent="2743200">
      <a:defRPr>
        <a:latin typeface="Roboto Condensed"/>
        <a:ea typeface="Roboto Condensed"/>
        <a:cs typeface="Roboto Condensed"/>
        <a:sym typeface="Roboto Condensed"/>
      </a:defRPr>
    </a:lvl7pPr>
    <a:lvl8pPr indent="3200400">
      <a:defRPr>
        <a:latin typeface="Roboto Condensed"/>
        <a:ea typeface="Roboto Condensed"/>
        <a:cs typeface="Roboto Condensed"/>
        <a:sym typeface="Roboto Condensed"/>
      </a:defRPr>
    </a:lvl8pPr>
    <a:lvl9pPr indent="3657600">
      <a:defRPr>
        <a:latin typeface="Roboto Condensed"/>
        <a:ea typeface="Roboto Condensed"/>
        <a:cs typeface="Roboto Condensed"/>
        <a:sym typeface="Roboto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Roboto Condensed"/>
          <a:ea typeface="Roboto Condensed"/>
          <a:cs typeface="Roboto Condense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Roboto Condensed"/>
          <a:ea typeface="Roboto Condensed"/>
          <a:cs typeface="Roboto Condense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E78924-1DA2-034C-AA14-264757DA6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42EA3-AEE4-0F48-8718-A5A770D153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08803-EBDA-5446-8897-8966973FD4E4}" type="datetimeFigureOut">
              <a:rPr lang="en-TR" smtClean="0"/>
              <a:t>28.06.2020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00EE-22A0-A04F-B99A-E8F719696E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16D7-6E1E-1C46-ABA7-C90CB17392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E196-BD30-E646-93BC-5DC33E644DC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2603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8585450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838451"/>
            <a:ext cx="9144000" cy="7103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12" name="Shape 12"/>
          <p:cNvSpPr/>
          <p:nvPr/>
        </p:nvSpPr>
        <p:spPr>
          <a:xfrm>
            <a:off x="0" y="6141308"/>
            <a:ext cx="9144000" cy="716693"/>
          </a:xfrm>
          <a:prstGeom prst="rect">
            <a:avLst/>
          </a:prstGeom>
          <a:solidFill>
            <a:srgbClr val="29A9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0" y="-3992"/>
            <a:ext cx="9144000" cy="716695"/>
          </a:xfrm>
          <a:prstGeom prst="rect">
            <a:avLst/>
          </a:prstGeom>
          <a:solidFill>
            <a:srgbClr val="29A9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5" y="0"/>
            <a:ext cx="3299253" cy="1513821"/>
          </a:xfrm>
          <a:prstGeom prst="rect">
            <a:avLst/>
          </a:prstGeom>
          <a:solidFill>
            <a:srgbClr val="29A9E0"/>
          </a:solidFill>
        </p:spPr>
        <p:txBody>
          <a:bodyPr lIns="0" tIns="0" rIns="0" bIns="0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629841" y="0"/>
            <a:ext cx="2949178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3887395" y="987425"/>
            <a:ext cx="4629151" cy="587057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628650" y="198563"/>
            <a:ext cx="7886700" cy="82061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28650" y="1019175"/>
            <a:ext cx="7886700" cy="58388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6543676" y="0"/>
            <a:ext cx="1971675" cy="654208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628654" y="365125"/>
            <a:ext cx="5800725" cy="64928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29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375190"/>
            <a:ext cx="9144000" cy="1482812"/>
          </a:xfrm>
          <a:prstGeom prst="rect">
            <a:avLst/>
          </a:prstGeom>
          <a:solidFill>
            <a:srgbClr val="29A9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0" y="828673"/>
            <a:ext cx="9144000" cy="247846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>
                <a:solidFill>
                  <a:srgbClr val="F0F1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F0F1EF"/>
                </a:solidFill>
              </a:rP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0" y="3307142"/>
            <a:ext cx="9144000" cy="840617"/>
          </a:xfrm>
          <a:prstGeom prst="rect">
            <a:avLst/>
          </a:prstGeom>
          <a:solidFill>
            <a:srgbClr val="FFFFFF"/>
          </a:solidFill>
        </p:spPr>
        <p:txBody>
          <a:bodyPr lIns="72000" tIns="72000" rIns="72000" bIns="72000" anchor="ctr">
            <a:noAutofit/>
          </a:bodyPr>
          <a:lstStyle>
            <a:lvl1pPr algn="ctr">
              <a:defRPr sz="3600">
                <a:solidFill>
                  <a:srgbClr val="333333"/>
                </a:solidFill>
              </a:defRPr>
            </a:lvl1pPr>
            <a:lvl2pPr algn="ctr">
              <a:defRPr sz="3600">
                <a:solidFill>
                  <a:srgbClr val="333333"/>
                </a:solidFill>
              </a:defRPr>
            </a:lvl2pPr>
            <a:lvl3pPr algn="ctr">
              <a:defRPr sz="3600">
                <a:solidFill>
                  <a:srgbClr val="333333"/>
                </a:solidFill>
              </a:defRPr>
            </a:lvl3pPr>
            <a:lvl4pPr algn="ctr">
              <a:defRPr sz="3600">
                <a:solidFill>
                  <a:srgbClr val="333333"/>
                </a:solidFill>
              </a:defRPr>
            </a:lvl4pPr>
            <a:lvl5pPr algn="ctr">
              <a:defRPr sz="3600">
                <a:solidFill>
                  <a:srgbClr val="333333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3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3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3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3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333333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In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819148"/>
            <a:ext cx="9144000" cy="247165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0" y="3290804"/>
            <a:ext cx="9144000" cy="791739"/>
          </a:xfrm>
          <a:prstGeom prst="rect">
            <a:avLst/>
          </a:prstGeom>
          <a:solidFill>
            <a:srgbClr val="29A9E0"/>
          </a:solidFill>
        </p:spPr>
        <p:txBody>
          <a:bodyPr lIns="72000" tIns="72000" rIns="72000" bIns="72000" anchor="ctr">
            <a:noAutofit/>
          </a:bodyPr>
          <a:lstStyle>
            <a:lvl1pPr algn="ctr">
              <a:defRPr sz="3600">
                <a:solidFill>
                  <a:srgbClr val="F0F1EF"/>
                </a:solidFill>
              </a:defRPr>
            </a:lvl1pPr>
            <a:lvl2pPr algn="ctr">
              <a:defRPr sz="3600">
                <a:solidFill>
                  <a:srgbClr val="F0F1EF"/>
                </a:solidFill>
              </a:defRPr>
            </a:lvl2pPr>
            <a:lvl3pPr algn="ctr">
              <a:defRPr sz="3600">
                <a:solidFill>
                  <a:srgbClr val="F0F1EF"/>
                </a:solidFill>
              </a:defRPr>
            </a:lvl3pPr>
            <a:lvl4pPr algn="ctr">
              <a:defRPr sz="3600">
                <a:solidFill>
                  <a:srgbClr val="F0F1EF"/>
                </a:solidFill>
              </a:defRPr>
            </a:lvl4pPr>
            <a:lvl5pPr algn="ctr">
              <a:defRPr sz="3600">
                <a:solidFill>
                  <a:srgbClr val="F0F1E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0F1E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0F1E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0F1E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0F1E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0F1E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628650" y="1018802"/>
            <a:ext cx="7886700" cy="58392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0" y="223174"/>
            <a:ext cx="3422823" cy="1067476"/>
          </a:xfrm>
          <a:prstGeom prst="rect">
            <a:avLst/>
          </a:prstGeom>
          <a:solidFill>
            <a:srgbClr val="29A9E0"/>
          </a:solidFill>
        </p:spPr>
        <p:txBody>
          <a:bodyPr lIns="0" tIns="0" rIns="0" bIns="0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282664" y="1290650"/>
            <a:ext cx="7886701" cy="55673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f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824412" y="323851"/>
            <a:ext cx="4186238" cy="488420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Right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24379" y="12358"/>
            <a:ext cx="4621427" cy="6858001"/>
          </a:xfrm>
          <a:prstGeom prst="rect">
            <a:avLst/>
          </a:prstGeom>
          <a:solidFill>
            <a:srgbClr val="29A9E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615766" y="1485901"/>
            <a:ext cx="4438651" cy="30400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>
                <a:solidFill>
                  <a:srgbClr val="F0F1E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0F1EF"/>
                </a:solidFill>
              </a:rP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97631" y="125218"/>
            <a:ext cx="4186238" cy="673278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28650" y="1709828"/>
            <a:ext cx="7886700" cy="165121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628650" y="3361037"/>
            <a:ext cx="7886700" cy="349696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628650" y="19133"/>
            <a:ext cx="7886700" cy="117947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628650" y="1198605"/>
            <a:ext cx="3886200" cy="565939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1008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29A9E0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628650" y="1018802"/>
            <a:ext cx="7886700" cy="583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21F2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21F2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21F2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21F2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221F20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4" r:id="rId11"/>
    <p:sldLayoutId id="2147483666" r:id="rId12"/>
    <p:sldLayoutId id="2147483667" r:id="rId13"/>
  </p:sldLayoutIdLst>
  <p:transition spd="med"/>
  <p:txStyles>
    <p:titleStyle>
      <a:lvl1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1pPr>
      <a:lvl2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2pPr>
      <a:lvl3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3pPr>
      <a:lvl4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4pPr>
      <a:lvl5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5pPr>
      <a:lvl6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6pPr>
      <a:lvl7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7pPr>
      <a:lvl8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8pPr>
      <a:lvl9pPr algn="ctr">
        <a:lnSpc>
          <a:spcPct val="90000"/>
        </a:lnSpc>
        <a:defRPr sz="4000">
          <a:solidFill>
            <a:srgbClr val="29A9E0"/>
          </a:solidFill>
          <a:latin typeface="Source Sans Pro"/>
          <a:ea typeface="Source Sans Pro"/>
          <a:cs typeface="Source Sans Pro"/>
          <a:sym typeface="Source Sans Pro"/>
        </a:defRPr>
      </a:lvl9pPr>
    </p:titleStyle>
    <p:bodyStyle>
      <a:lvl1pPr>
        <a:lnSpc>
          <a:spcPct val="150000"/>
        </a:lnSpc>
        <a:spcBef>
          <a:spcPts val="1000"/>
        </a:spcBef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1pPr>
      <a:lvl2pPr indent="457189">
        <a:lnSpc>
          <a:spcPct val="150000"/>
        </a:lnSpc>
        <a:spcBef>
          <a:spcPts val="1000"/>
        </a:spcBef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2pPr>
      <a:lvl3pPr indent="914377">
        <a:lnSpc>
          <a:spcPct val="150000"/>
        </a:lnSpc>
        <a:spcBef>
          <a:spcPts val="1000"/>
        </a:spcBef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3pPr>
      <a:lvl4pPr indent="1371566">
        <a:lnSpc>
          <a:spcPct val="150000"/>
        </a:lnSpc>
        <a:spcBef>
          <a:spcPts val="1000"/>
        </a:spcBef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4pPr>
      <a:lvl5pPr indent="1828754">
        <a:lnSpc>
          <a:spcPct val="150000"/>
        </a:lnSpc>
        <a:spcBef>
          <a:spcPts val="1000"/>
        </a:spcBef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5pPr>
      <a:lvl6pPr marL="2641534" indent="-355591">
        <a:lnSpc>
          <a:spcPct val="150000"/>
        </a:lnSpc>
        <a:spcBef>
          <a:spcPts val="1000"/>
        </a:spcBef>
        <a:buSzPct val="100000"/>
        <a:buChar char="•"/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6pPr>
      <a:lvl7pPr marL="3098723" indent="-355591">
        <a:lnSpc>
          <a:spcPct val="150000"/>
        </a:lnSpc>
        <a:spcBef>
          <a:spcPts val="1000"/>
        </a:spcBef>
        <a:buSzPct val="100000"/>
        <a:buChar char="•"/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7pPr>
      <a:lvl8pPr marL="3555911" indent="-355591">
        <a:lnSpc>
          <a:spcPct val="150000"/>
        </a:lnSpc>
        <a:spcBef>
          <a:spcPts val="1000"/>
        </a:spcBef>
        <a:buSzPct val="100000"/>
        <a:buChar char="•"/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8pPr>
      <a:lvl9pPr marL="4013100" indent="-355591">
        <a:lnSpc>
          <a:spcPct val="150000"/>
        </a:lnSpc>
        <a:spcBef>
          <a:spcPts val="1000"/>
        </a:spcBef>
        <a:buSzPct val="100000"/>
        <a:buChar char="•"/>
        <a:defRPr sz="2800">
          <a:solidFill>
            <a:srgbClr val="221F20"/>
          </a:solidFill>
          <a:latin typeface="Roboto Condensed"/>
          <a:ea typeface="Roboto Condensed"/>
          <a:cs typeface="Roboto Condensed"/>
          <a:sym typeface="Roboto Condensed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1pPr>
      <a:lvl2pPr indent="457189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2pPr>
      <a:lvl3pPr indent="914377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3pPr>
      <a:lvl4pPr indent="1371566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4pPr>
      <a:lvl5pPr indent="1828754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5pPr>
      <a:lvl6pPr indent="2285943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6pPr>
      <a:lvl7pPr indent="2743131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7pPr>
      <a:lvl8pPr indent="3200320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8pPr>
      <a:lvl9pPr indent="3657509" algn="r">
        <a:defRPr sz="1200">
          <a:solidFill>
            <a:schemeClr val="tx1"/>
          </a:solidFill>
          <a:latin typeface="+mn-lt"/>
          <a:ea typeface="+mn-ea"/>
          <a:cs typeface="+mn-cs"/>
          <a:sym typeface="Roboto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Circle-icons-cloud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1082-9F41-4979-9AD3-19D2F8DA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4822" y="1008227"/>
            <a:ext cx="3825363" cy="519026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dirty="0"/>
              <a:t>Cloud Problems Overview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Container?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Docker?</a:t>
            </a:r>
            <a:endParaRPr lang="tr-TR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dirty="0"/>
              <a:t>Docker Benefits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 Terminology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 Installation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 CLI Usage</a:t>
            </a:r>
            <a:endParaRPr lang="tr-TR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Dockerfile</a:t>
            </a:r>
            <a:endParaRPr lang="tr-TR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Compose</a:t>
            </a:r>
            <a:endParaRPr lang="tr-TR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Docker</a:t>
            </a:r>
            <a:r>
              <a:rPr lang="tr-TR" dirty="0"/>
              <a:t> Machine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Swarm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9F53177-D8FF-4A50-924A-4279C7FC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0" y="1762791"/>
            <a:ext cx="3973870" cy="35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F5494-69B2-4A4B-B1B5-E8A8156F12C2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a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Glance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D0738B-BAD9-2641-92EB-A7D16C330F65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139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150375"/>
            <a:ext cx="4454013" cy="4984954"/>
          </a:xfrm>
        </p:spPr>
        <p:txBody>
          <a:bodyPr>
            <a:normAutofit/>
          </a:bodyPr>
          <a:lstStyle/>
          <a:p>
            <a:r>
              <a:rPr lang="tr-TR" dirty="0"/>
              <a:t>Linux (Natively supported)</a:t>
            </a:r>
            <a:endParaRPr lang="en-US" dirty="0"/>
          </a:p>
          <a:p>
            <a:r>
              <a:rPr lang="tr-TR" dirty="0"/>
              <a:t>Windows 10 Pro/Ent (Hyper-V)</a:t>
            </a:r>
            <a:endParaRPr lang="en-US" dirty="0"/>
          </a:p>
          <a:p>
            <a:r>
              <a:rPr lang="tr-TR" dirty="0"/>
              <a:t>Mac OS (HyperKit)</a:t>
            </a:r>
          </a:p>
          <a:p>
            <a:r>
              <a:rPr lang="tr-TR" dirty="0"/>
              <a:t>Windows 7/8/8.1 or Older Mac Versions – Docker Toolbox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4B4A65E9-668B-4FA8-B70F-E8C3A9EB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2" y="1836533"/>
            <a:ext cx="3973870" cy="35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300EF-FE06-D744-9A8F-7616D7DC95AC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Installation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B3A8E5-D6EF-4B4C-9451-BDECB83392C5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247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6" y="1150375"/>
            <a:ext cx="8586398" cy="4984954"/>
          </a:xfrm>
        </p:spPr>
        <p:txBody>
          <a:bodyPr>
            <a:normAutofit/>
          </a:bodyPr>
          <a:lstStyle/>
          <a:p>
            <a:r>
              <a:rPr lang="en-US" dirty="0"/>
              <a:t>docker version / docker info</a:t>
            </a:r>
          </a:p>
          <a:p>
            <a:r>
              <a:rPr lang="en-US" dirty="0"/>
              <a:t>docker / docker --help</a:t>
            </a:r>
          </a:p>
          <a:p>
            <a:r>
              <a:rPr lang="en-US" dirty="0"/>
              <a:t>docker container run --rm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volume ls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86A9D-EE87-C64A-82B1-70D8576DD73B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23608-D322-C541-B09B-A9C540328BBA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6" y="1150375"/>
            <a:ext cx="8586398" cy="4984954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r>
              <a:rPr lang="en-US" dirty="0"/>
              <a:t>docker container run -p 8080:80 nginx:v1.14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D672F-2912-1949-9B6B-F4294691CA40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D835D7-4DA6-B74B-AD2C-35DDCB09B679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260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6" y="1150375"/>
            <a:ext cx="8387861" cy="21027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Image: App binaries and dependencies (No kernel, no kernel modules)</a:t>
            </a:r>
          </a:p>
          <a:p>
            <a:r>
              <a:rPr lang="en-US" dirty="0"/>
              <a:t>Image layers</a:t>
            </a:r>
          </a:p>
          <a:p>
            <a:r>
              <a:rPr lang="en-US" dirty="0"/>
              <a:t>docker history </a:t>
            </a:r>
            <a:r>
              <a:rPr lang="en-US" dirty="0" err="1"/>
              <a:t>nginx:latest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C002D-84A9-4511-8E2D-C0833C62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429000"/>
            <a:ext cx="5040342" cy="2696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42A15-B1C7-DC4E-8C6B-57014D97F88A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564192-009F-6044-B756-5275E97AB7E2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331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7" y="1150375"/>
            <a:ext cx="1793630" cy="50042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CMD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2949F-9D5F-49B7-98F6-257B1ED9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246" y="1821443"/>
            <a:ext cx="6748621" cy="3886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20613-95A9-E243-8535-4C1BE0E4917A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6C143-CA5E-7349-BBF3-84418FDEEA1A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907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6" y="826477"/>
            <a:ext cx="8387861" cy="703385"/>
          </a:xfrm>
        </p:spPr>
        <p:txBody>
          <a:bodyPr>
            <a:normAutofit/>
          </a:bodyPr>
          <a:lstStyle/>
          <a:p>
            <a:r>
              <a:rPr lang="en-US" dirty="0"/>
              <a:t>docker image build –t </a:t>
            </a:r>
            <a:r>
              <a:rPr lang="tr-TR" dirty="0"/>
              <a:t>serdarmumcu/</a:t>
            </a:r>
            <a:r>
              <a:rPr lang="en-US" dirty="0" err="1"/>
              <a:t>customnginx</a:t>
            </a:r>
            <a:r>
              <a:rPr lang="en-US" dirty="0"/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A5537-27C6-4250-96C1-C1B0EDEA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6" y="1791769"/>
            <a:ext cx="8198827" cy="4239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A6768-67EB-FD46-A3E1-3E1EFF7FB66A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1C091-757B-F64D-8460-528DC77E8F08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74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3CF4F0-721A-4F06-8210-AAEB04AC9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260252"/>
            <a:ext cx="8161955" cy="4337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B8FB5-3EA1-8F4D-BD26-91BCF488E233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85A067-ED72-EB45-9CBC-879705AC4120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82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797212"/>
            <a:ext cx="8387861" cy="703385"/>
          </a:xfrm>
        </p:spPr>
        <p:txBody>
          <a:bodyPr>
            <a:normAutofit/>
          </a:bodyPr>
          <a:lstStyle/>
          <a:p>
            <a:r>
              <a:rPr lang="tr-TR" dirty="0"/>
              <a:t>d</a:t>
            </a:r>
            <a:r>
              <a:rPr lang="en-US" dirty="0" err="1"/>
              <a:t>ocke</a:t>
            </a:r>
            <a:r>
              <a:rPr lang="tr-TR" dirty="0"/>
              <a:t>r-compose up/down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980EA-B141-453A-AA92-5BFC308F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62" y="1711612"/>
            <a:ext cx="4941276" cy="4620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B58C1-A8BC-0240-BC76-11E2C6D3E2C8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4B0627-FC16-5D4E-9811-BEFE2FDF045E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99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78832D-E6E9-4C72-A830-F3E85774A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58" y="2438409"/>
            <a:ext cx="6229350" cy="3675133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B146E0-5FB9-46F7-A43E-D14CAB5B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797212"/>
            <a:ext cx="8787911" cy="1611880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docker-machine create --driver digitalocean --digitalocean-access-token $DIGITALOCEAN_ACCESS_TOKEN --digitalocean-ssh-key-fingerprint $DIGITALOCEAN_SSH_KEY_FINGERPRINT --digitalocean-image $DIGITALOCEAN_IMAGE --digitalocean-region $DIGITALOCEAN_REGION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52F3E-D0C2-2A4A-8474-BCBAD982E909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585FC8-3D86-474F-A43A-446FF428CA9B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98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DD4231-4AF8-4E8C-8232-D6B09301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020"/>
            <a:ext cx="9144000" cy="407389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23DD7B-138D-445B-BFF9-C4A9DEB3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938" y="797212"/>
            <a:ext cx="8546123" cy="1189850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Healthcheck / Auto-restart</a:t>
            </a:r>
          </a:p>
          <a:p>
            <a:r>
              <a:rPr lang="tr-TR" dirty="0"/>
              <a:t>Autoscaling /Desired State Reconciliation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9418E-69A1-874C-92F2-CA7C907F0C3C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26C18-D47B-0545-904E-C5C7A431E5AB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037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6" y="1150375"/>
            <a:ext cx="3910441" cy="4984954"/>
          </a:xfrm>
        </p:spPr>
        <p:txBody>
          <a:bodyPr>
            <a:normAutofit/>
          </a:bodyPr>
          <a:lstStyle/>
          <a:p>
            <a:r>
              <a:rPr lang="tr-TR" sz="1100" b="1" dirty="0"/>
              <a:t>Performance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Algorithms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Disk I/O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Architecture 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Tools (Redis, NoSQL, Elasticsearch)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Bandwidth Utilization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DB Connection Pooling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Bundle / minify / mundle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SSL validation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Caching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Gzip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CDN Usage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Single Page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86A9D-EE87-C64A-82B1-70D8576DD73B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Problems Overview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23608-D322-C541-B09B-A9C540328BBA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A2924-CA8F-426C-8B24-E8B5818A053B}"/>
              </a:ext>
            </a:extLst>
          </p:cNvPr>
          <p:cNvSpPr txBox="1">
            <a:spLocks/>
          </p:cNvSpPr>
          <p:nvPr/>
        </p:nvSpPr>
        <p:spPr>
          <a:xfrm>
            <a:off x="4657989" y="1071956"/>
            <a:ext cx="3910441" cy="498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457189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914377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1371566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1828754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641534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098723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555911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013100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tr-TR" sz="1100" b="1" dirty="0"/>
              <a:t>Scaling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Stateless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Message Queuing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Lightweight Mechanisms</a:t>
            </a:r>
          </a:p>
          <a:p>
            <a:pPr marL="457200" indent="-457200">
              <a:buFontTx/>
              <a:buChar char="-"/>
            </a:pPr>
            <a:r>
              <a:rPr lang="tr-TR" sz="1100" dirty="0"/>
              <a:t>Auto-scaling</a:t>
            </a:r>
          </a:p>
          <a:p>
            <a:pPr marL="457200" indent="-457200">
              <a:buFontTx/>
              <a:buChar char="-"/>
            </a:pPr>
            <a:endParaRPr lang="tr-TR" sz="1100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5E9A899-2A31-4C7C-833C-F55F3A027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5995" y="3293616"/>
            <a:ext cx="2914095" cy="2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099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6" y="1150375"/>
            <a:ext cx="3892683" cy="4984954"/>
          </a:xfrm>
        </p:spPr>
        <p:txBody>
          <a:bodyPr>
            <a:normAutofit fontScale="55000" lnSpcReduction="20000"/>
          </a:bodyPr>
          <a:lstStyle/>
          <a:p>
            <a:r>
              <a:rPr lang="tr-TR" b="1" dirty="0"/>
              <a:t>Security</a:t>
            </a:r>
          </a:p>
          <a:p>
            <a:pPr marL="457200" indent="-457200">
              <a:buFontTx/>
              <a:buChar char="-"/>
            </a:pPr>
            <a:r>
              <a:rPr lang="tr-TR" dirty="0"/>
              <a:t>DOS / DDOS</a:t>
            </a:r>
          </a:p>
          <a:p>
            <a:pPr marL="457200" indent="-457200">
              <a:buFontTx/>
              <a:buChar char="-"/>
            </a:pPr>
            <a:r>
              <a:rPr lang="tr-TR" dirty="0"/>
              <a:t>SQL Injection</a:t>
            </a:r>
          </a:p>
          <a:p>
            <a:r>
              <a:rPr lang="tr-TR" b="1" dirty="0"/>
              <a:t>Monitoring</a:t>
            </a:r>
          </a:p>
          <a:p>
            <a:pPr marL="457200" indent="-457200">
              <a:buFontTx/>
              <a:buChar char="-"/>
            </a:pPr>
            <a:r>
              <a:rPr lang="tr-TR" dirty="0"/>
              <a:t>Real-time monitoring</a:t>
            </a:r>
          </a:p>
          <a:p>
            <a:r>
              <a:rPr lang="tr-TR" b="1" dirty="0"/>
              <a:t>Usability</a:t>
            </a:r>
          </a:p>
          <a:p>
            <a:pPr marL="457200" indent="-457200">
              <a:buFontTx/>
              <a:buChar char="-"/>
            </a:pPr>
            <a:r>
              <a:rPr lang="tr-TR" dirty="0"/>
              <a:t>UI/UX</a:t>
            </a:r>
          </a:p>
          <a:p>
            <a:r>
              <a:rPr lang="tr-TR" b="1" dirty="0"/>
              <a:t>Deployment</a:t>
            </a:r>
          </a:p>
          <a:p>
            <a:pPr marL="457200" indent="-457200">
              <a:buFontTx/>
              <a:buChar char="-"/>
            </a:pPr>
            <a:r>
              <a:rPr lang="tr-TR" dirty="0"/>
              <a:t>CI / CDelivery</a:t>
            </a:r>
          </a:p>
          <a:p>
            <a:pPr marL="457200" indent="-457200">
              <a:buFontTx/>
              <a:buChar char="-"/>
            </a:pPr>
            <a:r>
              <a:rPr lang="tr-TR" dirty="0"/>
              <a:t>CDeployment (zero-downtime deployments)</a:t>
            </a:r>
          </a:p>
          <a:p>
            <a:pPr marL="457200" indent="-457200">
              <a:buFontTx/>
              <a:buChar char="-"/>
            </a:pPr>
            <a:r>
              <a:rPr lang="tr-TR" dirty="0"/>
              <a:t>Blue-Green deployment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86A9D-EE87-C64A-82B1-70D8576DD73B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Problems Overview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23608-D322-C541-B09B-A9C540328BBA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1BC564-5065-46A2-8A24-8D1C32EFEC74}"/>
              </a:ext>
            </a:extLst>
          </p:cNvPr>
          <p:cNvSpPr txBox="1">
            <a:spLocks/>
          </p:cNvSpPr>
          <p:nvPr/>
        </p:nvSpPr>
        <p:spPr>
          <a:xfrm>
            <a:off x="4976110" y="1150375"/>
            <a:ext cx="3892683" cy="4984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457189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914377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1371566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1828754">
              <a:lnSpc>
                <a:spcPct val="150000"/>
              </a:lnSpc>
              <a:spcBef>
                <a:spcPts val="1000"/>
              </a:spcBef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641534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098723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555911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013100" indent="-355591">
              <a:lnSpc>
                <a:spcPct val="150000"/>
              </a:lnSpc>
              <a:spcBef>
                <a:spcPts val="1000"/>
              </a:spcBef>
              <a:buSzPct val="100000"/>
              <a:buChar char="•"/>
              <a:defRPr sz="2800">
                <a:solidFill>
                  <a:srgbClr val="221F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tr-TR" sz="1200" b="1" dirty="0"/>
              <a:t>Testing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Unit Tests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Automated Tests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Performance Tests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Load Tests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Stress Tests</a:t>
            </a:r>
          </a:p>
          <a:p>
            <a:r>
              <a:rPr lang="tr-TR" sz="1200" b="1" dirty="0"/>
              <a:t>Risk Management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Hardware failures</a:t>
            </a:r>
          </a:p>
          <a:p>
            <a:pPr marL="457200" indent="-457200">
              <a:buFontTx/>
              <a:buChar char="-"/>
            </a:pPr>
            <a:r>
              <a:rPr lang="tr-TR" sz="1200" dirty="0"/>
              <a:t>High Availability</a:t>
            </a:r>
          </a:p>
          <a:p>
            <a:r>
              <a:rPr lang="tr-TR" sz="1200" b="1" dirty="0"/>
              <a:t>Costs Minimization </a:t>
            </a:r>
            <a:r>
              <a:rPr lang="tr-TR" sz="1200" dirty="0"/>
              <a:t>(Especially Cloud Providers)</a:t>
            </a:r>
          </a:p>
          <a:p>
            <a:r>
              <a:rPr lang="tr-TR" sz="1200" dirty="0"/>
              <a:t> - Hardware Utilization</a:t>
            </a:r>
          </a:p>
          <a:p>
            <a:r>
              <a:rPr lang="tr-TR" sz="1200" b="1" dirty="0"/>
              <a:t>Portability</a:t>
            </a:r>
          </a:p>
          <a:p>
            <a:r>
              <a:rPr lang="tr-TR" sz="1200" dirty="0"/>
              <a:t> - Migration to another cloud providers easily</a:t>
            </a:r>
          </a:p>
        </p:txBody>
      </p:sp>
    </p:spTree>
    <p:extLst>
      <p:ext uri="{BB962C8B-B14F-4D97-AF65-F5344CB8AC3E}">
        <p14:creationId xmlns:p14="http://schemas.microsoft.com/office/powerpoint/2010/main" val="36264586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6B2AC9E-3BBD-47D1-8813-7A2AFBFE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6" y="1274108"/>
            <a:ext cx="3775545" cy="2000034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6992A25-4883-4757-8440-0A827C09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41" y="1274107"/>
            <a:ext cx="4202386" cy="2000035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4D04D46-3621-4091-810F-38F55D58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228" y="3754070"/>
            <a:ext cx="4202387" cy="2019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E28A1-AB7B-B445-84C5-3691ECDA09C2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3EF5D-382B-0C4C-B452-AC30F573D913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449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3948" y="1836533"/>
            <a:ext cx="3825363" cy="4225054"/>
          </a:xfrm>
        </p:spPr>
        <p:txBody>
          <a:bodyPr>
            <a:normAutofit/>
          </a:bodyPr>
          <a:lstStyle/>
          <a:p>
            <a:r>
              <a:rPr lang="en-US" dirty="0"/>
              <a:t>Solomon </a:t>
            </a:r>
            <a:r>
              <a:rPr lang="en-US" dirty="0" err="1"/>
              <a:t>Hykes</a:t>
            </a:r>
            <a:endParaRPr lang="en-US" dirty="0"/>
          </a:p>
          <a:p>
            <a:r>
              <a:rPr lang="en-US" dirty="0"/>
              <a:t>Since 2013</a:t>
            </a:r>
          </a:p>
          <a:p>
            <a:r>
              <a:rPr lang="en-US" dirty="0"/>
              <a:t>Docker Inc.</a:t>
            </a:r>
          </a:p>
          <a:p>
            <a:r>
              <a:rPr lang="en-US" dirty="0"/>
              <a:t>Written in Go</a:t>
            </a:r>
          </a:p>
          <a:p>
            <a:r>
              <a:rPr lang="en-US" dirty="0"/>
              <a:t>Moves very fast</a:t>
            </a:r>
            <a:endParaRPr lang="tr-TR" dirty="0"/>
          </a:p>
          <a:p>
            <a:endParaRPr lang="en-US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4B4A65E9-668B-4FA8-B70F-E8C3A9EB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2" y="1836533"/>
            <a:ext cx="3973870" cy="35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FB918-81D7-834C-B14B-2DE293CA6FA9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60D0A-70BF-7D42-8A90-31AFFAA9727D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09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B33065D-9542-417D-883A-A2B1E5E8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72" y="1777540"/>
            <a:ext cx="6256056" cy="35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70C8E-8172-F542-824D-0625D9AC4A58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B7897D-32C7-884E-9D04-B61CD1AE9DFE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620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213338"/>
            <a:ext cx="4297311" cy="4848249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Dev-Prod Parity</a:t>
            </a:r>
          </a:p>
          <a:p>
            <a:r>
              <a:rPr lang="tr-TR" dirty="0"/>
              <a:t>Easy Developer Onboarding</a:t>
            </a:r>
            <a:endParaRPr lang="en-US" dirty="0"/>
          </a:p>
          <a:p>
            <a:r>
              <a:rPr lang="tr-TR" dirty="0"/>
              <a:t>Infrastructure Utilization </a:t>
            </a:r>
          </a:p>
          <a:p>
            <a:r>
              <a:rPr lang="tr-TR" dirty="0"/>
              <a:t>Fast and Easy Deployments</a:t>
            </a:r>
          </a:p>
          <a:p>
            <a:r>
              <a:rPr lang="tr-TR" dirty="0"/>
              <a:t>Microservices Support</a:t>
            </a:r>
          </a:p>
          <a:p>
            <a:r>
              <a:rPr lang="tr-TR" dirty="0"/>
              <a:t>Support for Cont. Int/Del.</a:t>
            </a:r>
          </a:p>
          <a:p>
            <a:r>
              <a:rPr lang="tr-TR" dirty="0"/>
              <a:t>Learning new technologies</a:t>
            </a:r>
          </a:p>
          <a:p>
            <a:r>
              <a:rPr lang="tr-TR" dirty="0"/>
              <a:t>Portability</a:t>
            </a:r>
          </a:p>
          <a:p>
            <a:endParaRPr lang="en-US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4B4A65E9-668B-4FA8-B70F-E8C3A9EB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2" y="1836533"/>
            <a:ext cx="3973870" cy="35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380DF-7C5A-B540-984B-991DFC3827E3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EB5FC9-F926-3D42-A028-470DB38DDED6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25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45A196-19FB-42A1-BE0F-B7508926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3948" y="1494862"/>
            <a:ext cx="3825363" cy="42250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CLI</a:t>
            </a:r>
          </a:p>
          <a:p>
            <a:r>
              <a:rPr lang="en-US" dirty="0"/>
              <a:t>Docker Daemon (Engine)</a:t>
            </a:r>
          </a:p>
          <a:p>
            <a:endParaRPr lang="en-US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4B4A65E9-668B-4FA8-B70F-E8C3A9EBB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2" y="1836533"/>
            <a:ext cx="3973870" cy="3541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A0E1D6-21B2-F74C-A684-13B648714D7F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Terminology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4A8-4094-4F4D-929A-E58705C29236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78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D85DD-D195-4363-ACE5-27ACF154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15" y="1490506"/>
            <a:ext cx="7324098" cy="387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8094B-B9CB-9348-8A92-F4203EF14E4C}"/>
              </a:ext>
            </a:extLst>
          </p:cNvPr>
          <p:cNvSpPr txBox="1"/>
          <p:nvPr/>
        </p:nvSpPr>
        <p:spPr>
          <a:xfrm>
            <a:off x="1066926" y="312204"/>
            <a:ext cx="531611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685800" latinLnBrk="1" hangingPunct="0">
              <a:defRPr/>
            </a:pPr>
            <a:r>
              <a:rPr lang="tr-TR" sz="2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tr-T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A7E6AA-8B05-294F-B04F-53A090DCF38D}"/>
              </a:ext>
            </a:extLst>
          </p:cNvPr>
          <p:cNvCxnSpPr/>
          <p:nvPr/>
        </p:nvCxnSpPr>
        <p:spPr>
          <a:xfrm>
            <a:off x="930804" y="254969"/>
            <a:ext cx="0" cy="511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87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 Condensed"/>
            <a:ea typeface="Roboto Condensed"/>
            <a:cs typeface="Roboto Condensed"/>
            <a:sym typeface="Roboto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 Condensed"/>
            <a:ea typeface="Roboto Condensed"/>
            <a:cs typeface="Roboto Condensed"/>
            <a:sym typeface="Roboto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 Condensed"/>
            <a:ea typeface="Roboto Condensed"/>
            <a:cs typeface="Roboto Condensed"/>
            <a:sym typeface="Roboto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Roboto Condensed"/>
            <a:ea typeface="Roboto Condensed"/>
            <a:cs typeface="Roboto Condensed"/>
            <a:sym typeface="Roboto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PublishingExpirationDate xmlns="http://schemas.microsoft.com/sharepoint/v3" xsi:nil="true"/>
    <PublishingStartDate xmlns="http://schemas.microsoft.com/sharepoint/v3" xsi:nil="true"/>
    <_dlc_DocId xmlns="ce17be05-8a99-42f8-a939-f503dcf87c57">WAU4C2SYTSQM-1-119336</_dlc_DocId>
    <_dlc_DocIdUrl xmlns="ce17be05-8a99-42f8-a939-f503dcf87c57">
      <Url>https://172.25.64.111/sites/DMS/_layouts/15/DocIdRedir.aspx?ID=WAU4C2SYTSQM-1-119336</Url>
      <Description>WAU4C2SYTSQM-1-119336</Description>
    </_dlc_DocIdUrl>
    <TaxCatchAll xmlns="ce17be05-8a99-42f8-a939-f503dcf87c57"/>
    <TaxKeywordTaxHTField xmlns="ce17be05-8a99-42f8-a939-f503dcf87c57">
      <Terms xmlns="http://schemas.microsoft.com/office/infopath/2007/PartnerControls"/>
    </TaxKeywordTaxHTField>
    <_dlc_DocIdPersistId xmlns="ce17be05-8a99-42f8-a939-f503dcf87c57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B59AD9260AF4F9BF314E44F62BA2F" ma:contentTypeVersion="24" ma:contentTypeDescription="Create a new document." ma:contentTypeScope="" ma:versionID="11d78eeaf8438ee421a01861d30e732f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ce17be05-8a99-42f8-a939-f503dcf87c57" targetNamespace="http://schemas.microsoft.com/office/2006/metadata/properties" ma:root="true" ma:fieldsID="5ee71a9c044ed43c706ee0430f6ea37f" ns1:_="" ns2:_="" ns3:_="">
    <xsd:import namespace="http://schemas.microsoft.com/sharepoint/v3"/>
    <xsd:import namespace="http://schemas.microsoft.com/sharepoint/v3/fields"/>
    <xsd:import namespace="ce17be05-8a99-42f8-a939-f503dcf87c5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Source" minOccurs="0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  <xsd:element ref="ns3:TaxKeywordTaxHTField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 ma:readOnly="fals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ource" ma:index="6" nillable="true" ma:displayName="Source" ma:description="References to resources from which this resource was derived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7be05-8a99-42f8-a939-f503dcf87c5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KeywordTaxHTField" ma:index="13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description="" ma:list="{585467a0-f47d-4788-abb8-fcad44f2120d}" ma:internalName="TaxCatchAll" ma:readOnly="false" ma:showField="CatchAllData" ma:web="ce17be05-8a99-42f8-a939-f503dcf87c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9EC540-3B66-41EE-A0B3-A561460BECA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D780190-98CE-44B6-9372-D7F31518C5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AFBCE5-82C4-423D-A20D-ABA09AE8E11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ce17be05-8a99-42f8-a939-f503dcf87c57"/>
    <ds:schemaRef ds:uri="http://purl.org/dc/terms/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760FF63-1B6E-4FC0-838C-A6D423470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ce17be05-8a99-42f8-a939-f503dcf87c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377</Words>
  <Application>Microsoft Macintosh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Helvetica Neue</vt:lpstr>
      <vt:lpstr>Roboto Condensed</vt:lpstr>
      <vt:lpstr>Source Sans Pro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ICterra</dc:title>
  <dc:creator>Ebru Liman</dc:creator>
  <cp:keywords/>
  <cp:lastModifiedBy>Serdar Mumcu</cp:lastModifiedBy>
  <cp:revision>278</cp:revision>
  <cp:lastPrinted>2016-08-11T14:56:40Z</cp:lastPrinted>
  <dcterms:modified xsi:type="dcterms:W3CDTF">2020-06-28T13:32:21Z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795f3ec9-33c0-4e63-b07e-275e6e453959</vt:lpwstr>
  </property>
  <property fmtid="{D5CDD505-2E9C-101B-9397-08002B2CF9AE}" pid="3" name="ContentTypeId">
    <vt:lpwstr>0x0101006F1B59AD9260AF4F9BF314E44F62BA2F</vt:lpwstr>
  </property>
  <property fmtid="{D5CDD505-2E9C-101B-9397-08002B2CF9AE}" pid="4" name="TaxKeyword">
    <vt:lpwstr/>
  </property>
  <property fmtid="{D5CDD505-2E9C-101B-9397-08002B2CF9AE}" pid="5" name="URL">
    <vt:lpwstr/>
  </property>
  <property fmtid="{D5CDD505-2E9C-101B-9397-08002B2CF9AE}" pid="6" name="DocumentSetDescription">
    <vt:lpwstr/>
  </property>
</Properties>
</file>