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ümeyye  Polat (BilgeAdam Akademi)" initials="SP(A" lastIdx="2" clrIdx="0">
    <p:extLst>
      <p:ext uri="{19B8F6BF-5375-455C-9EA6-DF929625EA0E}">
        <p15:presenceInfo xmlns:p15="http://schemas.microsoft.com/office/powerpoint/2012/main" userId="S::sumeyye.polat@bilgeadamakademi.com::72c4b868-f905-4d13-bf68-f09e9a582c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D7C18B-DECC-1594-C65F-F7D5C8505869}" v="47" dt="2022-11-26T18:50:37.313"/>
    <p1510:client id="{6088A2BD-8F53-562D-F591-8DD7735FE151}" v="2" dt="2022-11-22T18:59:55.264"/>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11/27/2022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4651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521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235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045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44961B7-6B89-48AB-966F-622E2788EECC}" type="datetimeFigureOut">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190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407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11/27/2022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6029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449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11/27/2022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86228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CF131DD-A141-4471-BCF9-C6073EDD7E20}" type="datetimeFigureOut">
              <a:rPr lang="en-US" smtClean="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3790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B334A90-EB03-42F3-8859-2C2B2724C058}" type="datetimeFigureOut">
              <a:rPr lang="en-US" smtClean="0"/>
              <a:t>11/27/2022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8265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BC48EC7-AF6A-48D3-8284-14BACBEBDD84}" type="datetimeFigureOut">
              <a:rPr lang="en-US" smtClean="0"/>
              <a:t>11/27/2022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AB73BC-B049-4115-A692-8D63A059BFB8}"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74686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tr.wikipedia.org/wiki/Xbox_One" TargetMode="External"/><Relationship Id="rId3" Type="http://schemas.openxmlformats.org/officeDocument/2006/relationships/hyperlink" Target="https://tr.wikipedia.org/wiki/FIFA_(video_oyunu_serisi)" TargetMode="External"/><Relationship Id="rId7" Type="http://schemas.openxmlformats.org/officeDocument/2006/relationships/hyperlink" Target="https://tr.wikipedia.org/wiki/PlayStation_5" TargetMode="External"/><Relationship Id="rId2" Type="http://schemas.openxmlformats.org/officeDocument/2006/relationships/hyperlink" Target="https://tr.wikipedia.org/wiki/Electronic_Arts" TargetMode="External"/><Relationship Id="rId1" Type="http://schemas.openxmlformats.org/officeDocument/2006/relationships/slideLayout" Target="../slideLayouts/slideLayout2.xml"/><Relationship Id="rId6" Type="http://schemas.openxmlformats.org/officeDocument/2006/relationships/hyperlink" Target="https://tr.wikipedia.org/wiki/PlayStation_4" TargetMode="External"/><Relationship Id="rId5" Type="http://schemas.openxmlformats.org/officeDocument/2006/relationships/hyperlink" Target="https://tr.wikipedia.org/wiki/Nintendo_Switch" TargetMode="External"/><Relationship Id="rId10" Type="http://schemas.openxmlformats.org/officeDocument/2006/relationships/hyperlink" Target="https://tr.wikipedia.org/wiki/Google_Stadia" TargetMode="External"/><Relationship Id="rId4" Type="http://schemas.openxmlformats.org/officeDocument/2006/relationships/hyperlink" Target="https://tr.wikipedia.org/wiki/Microsoft_Windows" TargetMode="External"/><Relationship Id="rId9" Type="http://schemas.openxmlformats.org/officeDocument/2006/relationships/hyperlink" Target="https://tr.wikipedia.org/wiki/Xbox_Series_X_ve_Series_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r.wikipedia.org/wiki/EA_Sports" TargetMode="External"/><Relationship Id="rId2" Type="http://schemas.openxmlformats.org/officeDocument/2006/relationships/hyperlink" Target="https://tr.wikipedia.org/wiki/Electronic_Arts" TargetMode="External"/><Relationship Id="rId1" Type="http://schemas.openxmlformats.org/officeDocument/2006/relationships/slideLayout" Target="../slideLayouts/slideLayout2.xml"/><Relationship Id="rId4" Type="http://schemas.openxmlformats.org/officeDocument/2006/relationships/hyperlink" Target="https://tr.wikipedia.org/wiki/Futbo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4F2386-F57C-4198-883D-202FF59992CE}"/>
              </a:ext>
            </a:extLst>
          </p:cNvPr>
          <p:cNvSpPr>
            <a:spLocks noGrp="1"/>
          </p:cNvSpPr>
          <p:nvPr>
            <p:ph type="ctrTitle"/>
          </p:nvPr>
        </p:nvSpPr>
        <p:spPr>
          <a:xfrm>
            <a:off x="2417779" y="802298"/>
            <a:ext cx="9871757" cy="2541431"/>
          </a:xfrm>
        </p:spPr>
        <p:txBody>
          <a:bodyPr/>
          <a:lstStyle/>
          <a:p>
            <a:r>
              <a:rPr lang="tr" dirty="0">
                <a:solidFill>
                  <a:schemeClr val="accent1"/>
                </a:solidFill>
              </a:rPr>
              <a:t>FIFA 2023 BUSINESS CASE</a:t>
            </a:r>
            <a:endParaRPr lang="tr-TR" dirty="0">
              <a:solidFill>
                <a:schemeClr val="accent1"/>
              </a:solidFill>
            </a:endParaRPr>
          </a:p>
        </p:txBody>
      </p:sp>
      <p:sp>
        <p:nvSpPr>
          <p:cNvPr id="3" name="Alt Başlık 2">
            <a:extLst>
              <a:ext uri="{FF2B5EF4-FFF2-40B4-BE49-F238E27FC236}">
                <a16:creationId xmlns:a16="http://schemas.microsoft.com/office/drawing/2014/main" id="{B6DDCBDE-C59E-4AC9-946D-64BD194A69B6}"/>
              </a:ext>
            </a:extLst>
          </p:cNvPr>
          <p:cNvSpPr>
            <a:spLocks noGrp="1"/>
          </p:cNvSpPr>
          <p:nvPr>
            <p:ph type="subTitle" idx="1"/>
          </p:nvPr>
        </p:nvSpPr>
        <p:spPr>
          <a:xfrm>
            <a:off x="2417779" y="3514272"/>
            <a:ext cx="9070848" cy="1048199"/>
          </a:xfrm>
        </p:spPr>
        <p:txBody>
          <a:bodyPr>
            <a:normAutofit fontScale="25000" lnSpcReduction="20000"/>
          </a:bodyPr>
          <a:lstStyle/>
          <a:p>
            <a:endParaRPr lang="tr" dirty="0"/>
          </a:p>
          <a:p>
            <a:r>
              <a:rPr lang="tr-TR" sz="12800" b="0" i="0" dirty="0">
                <a:effectLst/>
                <a:latin typeface="Arial" panose="020B0604020202020204" pitchFamily="34" charset="0"/>
                <a:cs typeface="Arial" panose="020B0604020202020204" pitchFamily="34" charset="0"/>
              </a:rPr>
              <a:t> FUTBOL simülasyonu VE VIDEO OYUNU</a:t>
            </a:r>
            <a:endParaRPr lang="tr-TR" sz="12800" b="0" i="0" strike="noStrike" dirty="0">
              <a:effectLst/>
              <a:latin typeface="Arial" panose="020B0604020202020204" pitchFamily="34" charset="0"/>
              <a:cs typeface="Arial" panose="020B0604020202020204" pitchFamily="34" charset="0"/>
            </a:endParaRPr>
          </a:p>
          <a:p>
            <a:r>
              <a:rPr lang="tr-TR" sz="12800" dirty="0">
                <a:solidFill>
                  <a:schemeClr val="accent1"/>
                </a:solidFill>
                <a:latin typeface="Arial" panose="020B0604020202020204" pitchFamily="34" charset="0"/>
                <a:cs typeface="Arial" panose="020B0604020202020204" pitchFamily="34" charset="0"/>
              </a:rPr>
              <a:t>                     SERDAR</a:t>
            </a:r>
            <a:r>
              <a:rPr lang="tr" sz="12800" dirty="0">
                <a:solidFill>
                  <a:schemeClr val="accent1"/>
                </a:solidFill>
                <a:latin typeface="Arial" panose="020B0604020202020204" pitchFamily="34" charset="0"/>
                <a:cs typeface="Arial" panose="020B0604020202020204" pitchFamily="34" charset="0"/>
              </a:rPr>
              <a:t> ÜNLÜ</a:t>
            </a:r>
            <a:endParaRPr lang="tr-TR" sz="12800" b="0" i="0" strike="noStrike" dirty="0">
              <a:solidFill>
                <a:schemeClr val="accent1"/>
              </a:solidFill>
              <a:effectLst/>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0ABFA76D-127C-A6D2-0EDA-ABED6B51A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 y="2464339"/>
            <a:ext cx="1937903" cy="242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956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F1CD32-3D85-4630-96E7-3CBB2C0322ED}"/>
              </a:ext>
            </a:extLst>
          </p:cNvPr>
          <p:cNvSpPr>
            <a:spLocks noGrp="1"/>
          </p:cNvSpPr>
          <p:nvPr>
            <p:ph type="title"/>
          </p:nvPr>
        </p:nvSpPr>
        <p:spPr/>
        <p:txBody>
          <a:bodyPr/>
          <a:lstStyle/>
          <a:p>
            <a:br>
              <a:rPr lang="tr" b="1" dirty="0">
                <a:solidFill>
                  <a:schemeClr val="accent1"/>
                </a:solidFill>
              </a:rPr>
            </a:br>
            <a:r>
              <a:rPr lang="tr" b="1" dirty="0">
                <a:solidFill>
                  <a:schemeClr val="accent1"/>
                </a:solidFill>
              </a:rPr>
              <a:t>2. OLABİLİRLİK</a:t>
            </a:r>
            <a:endParaRPr lang="tr-TR" b="1" dirty="0">
              <a:solidFill>
                <a:schemeClr val="accent1"/>
              </a:solidFill>
            </a:endParaRPr>
          </a:p>
        </p:txBody>
      </p:sp>
      <p:sp>
        <p:nvSpPr>
          <p:cNvPr id="3" name="İçerik Yer Tutucusu 2">
            <a:extLst>
              <a:ext uri="{FF2B5EF4-FFF2-40B4-BE49-F238E27FC236}">
                <a16:creationId xmlns:a16="http://schemas.microsoft.com/office/drawing/2014/main" id="{AC3621D8-EB7B-4E45-8457-4B9F866E24D4}"/>
              </a:ext>
            </a:extLst>
          </p:cNvPr>
          <p:cNvSpPr>
            <a:spLocks noGrp="1"/>
          </p:cNvSpPr>
          <p:nvPr>
            <p:ph idx="1"/>
          </p:nvPr>
        </p:nvSpPr>
        <p:spPr/>
        <p:txBody>
          <a:bodyPr/>
          <a:lstStyle/>
          <a:p>
            <a:r>
              <a:rPr lang="tr" u="sng" dirty="0">
                <a:solidFill>
                  <a:schemeClr val="accent1"/>
                </a:solidFill>
              </a:rPr>
              <a:t>Temel riskler</a:t>
            </a:r>
          </a:p>
          <a:p>
            <a:endParaRPr lang="tr-TR" dirty="0"/>
          </a:p>
        </p:txBody>
      </p:sp>
      <p:graphicFrame>
        <p:nvGraphicFramePr>
          <p:cNvPr id="4" name="Tablo 4">
            <a:extLst>
              <a:ext uri="{FF2B5EF4-FFF2-40B4-BE49-F238E27FC236}">
                <a16:creationId xmlns:a16="http://schemas.microsoft.com/office/drawing/2014/main" id="{E8BD2EFB-8DA9-49E9-83DF-EFDC3E30AA53}"/>
              </a:ext>
            </a:extLst>
          </p:cNvPr>
          <p:cNvGraphicFramePr>
            <a:graphicFrameLocks noGrp="1"/>
          </p:cNvGraphicFramePr>
          <p:nvPr>
            <p:extLst>
              <p:ext uri="{D42A27DB-BD31-4B8C-83A1-F6EECF244321}">
                <p14:modId xmlns:p14="http://schemas.microsoft.com/office/powerpoint/2010/main" val="337978410"/>
              </p:ext>
            </p:extLst>
          </p:nvPr>
        </p:nvGraphicFramePr>
        <p:xfrm>
          <a:off x="1353740" y="2511552"/>
          <a:ext cx="10387156" cy="3066288"/>
        </p:xfrm>
        <a:graphic>
          <a:graphicData uri="http://schemas.openxmlformats.org/drawingml/2006/table">
            <a:tbl>
              <a:tblPr firstRow="1" bandRow="1">
                <a:tableStyleId>{74C1A8A3-306A-4EB7-A6B1-4F7E0EB9C5D6}</a:tableStyleId>
              </a:tblPr>
              <a:tblGrid>
                <a:gridCol w="5021140">
                  <a:extLst>
                    <a:ext uri="{9D8B030D-6E8A-4147-A177-3AD203B41FA5}">
                      <a16:colId xmlns:a16="http://schemas.microsoft.com/office/drawing/2014/main" val="1884713609"/>
                    </a:ext>
                  </a:extLst>
                </a:gridCol>
                <a:gridCol w="2683008">
                  <a:extLst>
                    <a:ext uri="{9D8B030D-6E8A-4147-A177-3AD203B41FA5}">
                      <a16:colId xmlns:a16="http://schemas.microsoft.com/office/drawing/2014/main" val="997477064"/>
                    </a:ext>
                  </a:extLst>
                </a:gridCol>
                <a:gridCol w="2683008">
                  <a:extLst>
                    <a:ext uri="{9D8B030D-6E8A-4147-A177-3AD203B41FA5}">
                      <a16:colId xmlns:a16="http://schemas.microsoft.com/office/drawing/2014/main" val="2843423930"/>
                    </a:ext>
                  </a:extLst>
                </a:gridCol>
              </a:tblGrid>
              <a:tr h="713365">
                <a:tc>
                  <a:txBody>
                    <a:bodyPr/>
                    <a:lstStyle/>
                    <a:p>
                      <a:r>
                        <a:rPr lang="tr" dirty="0"/>
                        <a:t>AÇIKLAMA</a:t>
                      </a:r>
                      <a:endParaRPr lang="tr-TR" dirty="0"/>
                    </a:p>
                  </a:txBody>
                  <a:tcPr>
                    <a:solidFill>
                      <a:schemeClr val="bg2">
                        <a:lumMod val="50000"/>
                      </a:schemeClr>
                    </a:solidFill>
                  </a:tcPr>
                </a:tc>
                <a:tc>
                  <a:txBody>
                    <a:bodyPr/>
                    <a:lstStyle/>
                    <a:p>
                      <a:r>
                        <a:rPr lang="tr" dirty="0"/>
                        <a:t>OLASILIK</a:t>
                      </a:r>
                      <a:endParaRPr lang="tr-TR" dirty="0"/>
                    </a:p>
                  </a:txBody>
                  <a:tcPr>
                    <a:solidFill>
                      <a:srgbClr val="FFC000"/>
                    </a:solidFill>
                  </a:tcPr>
                </a:tc>
                <a:tc>
                  <a:txBody>
                    <a:bodyPr/>
                    <a:lstStyle/>
                    <a:p>
                      <a:r>
                        <a:rPr lang="tr" dirty="0"/>
                        <a:t>ETKİSİ</a:t>
                      </a:r>
                      <a:endParaRPr lang="tr-TR" dirty="0"/>
                    </a:p>
                  </a:txBody>
                  <a:tcPr>
                    <a:solidFill>
                      <a:srgbClr val="FF0000"/>
                    </a:solidFill>
                  </a:tcPr>
                </a:tc>
                <a:extLst>
                  <a:ext uri="{0D108BD9-81ED-4DB2-BD59-A6C34878D82A}">
                    <a16:rowId xmlns:a16="http://schemas.microsoft.com/office/drawing/2014/main" val="1496091248"/>
                  </a:ext>
                </a:extLst>
              </a:tr>
              <a:tr h="518027">
                <a:tc>
                  <a:txBody>
                    <a:bodyPr/>
                    <a:lstStyle/>
                    <a:p>
                      <a:r>
                        <a:rPr lang="tr" sz="1200" dirty="0"/>
                        <a:t>Oyun kullanıcılar tarafından satın alınmaz ise marka finansal açıdan zarara uğrayabilir.</a:t>
                      </a:r>
                      <a:endParaRPr lang="tr-TR" sz="1200" dirty="0"/>
                    </a:p>
                  </a:txBody>
                  <a:tcPr/>
                </a:tc>
                <a:tc>
                  <a:txBody>
                    <a:bodyPr/>
                    <a:lstStyle/>
                    <a:p>
                      <a:r>
                        <a:rPr lang="tr" dirty="0"/>
                        <a:t>Düşük</a:t>
                      </a:r>
                      <a:endParaRPr lang="tr-TR" dirty="0"/>
                    </a:p>
                  </a:txBody>
                  <a:tcPr/>
                </a:tc>
                <a:tc>
                  <a:txBody>
                    <a:bodyPr/>
                    <a:lstStyle/>
                    <a:p>
                      <a:r>
                        <a:rPr lang="tr" dirty="0"/>
                        <a:t>Yüksek</a:t>
                      </a:r>
                      <a:endParaRPr lang="tr-TR" dirty="0"/>
                    </a:p>
                  </a:txBody>
                  <a:tcPr/>
                </a:tc>
                <a:extLst>
                  <a:ext uri="{0D108BD9-81ED-4DB2-BD59-A6C34878D82A}">
                    <a16:rowId xmlns:a16="http://schemas.microsoft.com/office/drawing/2014/main" val="1095876364"/>
                  </a:ext>
                </a:extLst>
              </a:tr>
              <a:tr h="451104">
                <a:tc>
                  <a:txBody>
                    <a:bodyPr/>
                    <a:lstStyle/>
                    <a:p>
                      <a:r>
                        <a:rPr lang="tr-TR" sz="1200" dirty="0"/>
                        <a:t>Önceki senelerde çıkan oyunun bu sene çıkacak oyun tarih aralığındaki büyük değişiklik büyüme ve olgunluk seyir belirtisine yol açacaktır.</a:t>
                      </a:r>
                    </a:p>
                  </a:txBody>
                  <a:tcPr>
                    <a:solidFill>
                      <a:schemeClr val="bg1">
                        <a:lumMod val="75000"/>
                      </a:schemeClr>
                    </a:solidFill>
                  </a:tcPr>
                </a:tc>
                <a:tc>
                  <a:txBody>
                    <a:bodyPr/>
                    <a:lstStyle/>
                    <a:p>
                      <a:r>
                        <a:rPr lang="tr-TR" dirty="0"/>
                        <a:t>Düşük</a:t>
                      </a:r>
                    </a:p>
                  </a:txBody>
                  <a:tcPr/>
                </a:tc>
                <a:tc>
                  <a:txBody>
                    <a:bodyPr/>
                    <a:lstStyle/>
                    <a:p>
                      <a:r>
                        <a:rPr lang="tr-TR" dirty="0"/>
                        <a:t>Yüksek</a:t>
                      </a:r>
                    </a:p>
                  </a:txBody>
                  <a:tcPr/>
                </a:tc>
                <a:extLst>
                  <a:ext uri="{0D108BD9-81ED-4DB2-BD59-A6C34878D82A}">
                    <a16:rowId xmlns:a16="http://schemas.microsoft.com/office/drawing/2014/main" val="3059797632"/>
                  </a:ext>
                </a:extLst>
              </a:tr>
              <a:tr h="670560">
                <a:tc>
                  <a:txBody>
                    <a:bodyPr/>
                    <a:lstStyle/>
                    <a:p>
                      <a:r>
                        <a:rPr lang="tr" sz="1200" dirty="0"/>
                        <a:t>Oyun çıkış tarihine yetiştirilmeli ve açıklanan tarihte ürün raflarda yerini almalıdır. Eğer belirtilen tarihte yer almayıp gecikme yaşanması durumunda müşteri beklentilerine olumsuz yansıyacaktır.</a:t>
                      </a:r>
                      <a:endParaRPr lang="tr-TR" sz="1200" dirty="0"/>
                    </a:p>
                  </a:txBody>
                  <a:tcPr/>
                </a:tc>
                <a:tc>
                  <a:txBody>
                    <a:bodyPr/>
                    <a:lstStyle/>
                    <a:p>
                      <a:r>
                        <a:rPr lang="tr" dirty="0"/>
                        <a:t>Düşük</a:t>
                      </a:r>
                      <a:endParaRPr lang="tr-TR" dirty="0"/>
                    </a:p>
                  </a:txBody>
                  <a:tcPr/>
                </a:tc>
                <a:tc>
                  <a:txBody>
                    <a:bodyPr/>
                    <a:lstStyle/>
                    <a:p>
                      <a:r>
                        <a:rPr lang="tr" dirty="0"/>
                        <a:t>Yüksek</a:t>
                      </a:r>
                      <a:endParaRPr lang="tr-TR" dirty="0"/>
                    </a:p>
                  </a:txBody>
                  <a:tcPr/>
                </a:tc>
                <a:extLst>
                  <a:ext uri="{0D108BD9-81ED-4DB2-BD59-A6C34878D82A}">
                    <a16:rowId xmlns:a16="http://schemas.microsoft.com/office/drawing/2014/main" val="1538431253"/>
                  </a:ext>
                </a:extLst>
              </a:tr>
              <a:tr h="707136">
                <a:tc>
                  <a:txBody>
                    <a:bodyPr/>
                    <a:lstStyle/>
                    <a:p>
                      <a:r>
                        <a:rPr lang="tr-TR" sz="1200" dirty="0"/>
                        <a:t>Dünya piyasasında artan maliyetler ve ülkeler arası döviz para birimi farklılıklarından dolayı fiyatlarda dalgalanmalar yaşanacaktır.</a:t>
                      </a:r>
                    </a:p>
                  </a:txBody>
                  <a:tcPr>
                    <a:solidFill>
                      <a:schemeClr val="bg1">
                        <a:lumMod val="65000"/>
                      </a:schemeClr>
                    </a:solidFill>
                  </a:tcPr>
                </a:tc>
                <a:tc>
                  <a:txBody>
                    <a:bodyPr/>
                    <a:lstStyle/>
                    <a:p>
                      <a:r>
                        <a:rPr lang="tr-TR" dirty="0"/>
                        <a:t>Orta</a:t>
                      </a:r>
                    </a:p>
                  </a:txBody>
                  <a:tcPr/>
                </a:tc>
                <a:tc>
                  <a:txBody>
                    <a:bodyPr/>
                    <a:lstStyle/>
                    <a:p>
                      <a:r>
                        <a:rPr lang="tr-TR" dirty="0"/>
                        <a:t>Yüksek</a:t>
                      </a:r>
                    </a:p>
                  </a:txBody>
                  <a:tcPr/>
                </a:tc>
                <a:extLst>
                  <a:ext uri="{0D108BD9-81ED-4DB2-BD59-A6C34878D82A}">
                    <a16:rowId xmlns:a16="http://schemas.microsoft.com/office/drawing/2014/main" val="1839739993"/>
                  </a:ext>
                </a:extLst>
              </a:tr>
            </a:tbl>
          </a:graphicData>
        </a:graphic>
      </p:graphicFrame>
    </p:spTree>
    <p:extLst>
      <p:ext uri="{BB962C8B-B14F-4D97-AF65-F5344CB8AC3E}">
        <p14:creationId xmlns:p14="http://schemas.microsoft.com/office/powerpoint/2010/main" val="323187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7BBBA-57D7-4522-B428-53C73504A0C3}"/>
              </a:ext>
            </a:extLst>
          </p:cNvPr>
          <p:cNvSpPr>
            <a:spLocks noGrp="1"/>
          </p:cNvSpPr>
          <p:nvPr>
            <p:ph type="title"/>
          </p:nvPr>
        </p:nvSpPr>
        <p:spPr>
          <a:xfrm>
            <a:off x="914401" y="1"/>
            <a:ext cx="10140454" cy="1853754"/>
          </a:xfrm>
        </p:spPr>
        <p:txBody>
          <a:bodyPr/>
          <a:lstStyle/>
          <a:p>
            <a:br>
              <a:rPr lang="tr" b="1" dirty="0">
                <a:solidFill>
                  <a:schemeClr val="accent1"/>
                </a:solidFill>
              </a:rPr>
            </a:br>
            <a:br>
              <a:rPr lang="tr" b="1" dirty="0">
                <a:solidFill>
                  <a:schemeClr val="accent1"/>
                </a:solidFill>
              </a:rPr>
            </a:br>
            <a:br>
              <a:rPr lang="tr" b="1" dirty="0">
                <a:solidFill>
                  <a:schemeClr val="accent1"/>
                </a:solidFill>
              </a:rPr>
            </a:br>
            <a:r>
              <a:rPr lang="tr" b="1" dirty="0">
                <a:solidFill>
                  <a:schemeClr val="accent1"/>
                </a:solidFill>
              </a:rPr>
              <a:t>    2. OLABİLİRLİK</a:t>
            </a:r>
            <a:endParaRPr lang="tr-TR" b="1" dirty="0">
              <a:solidFill>
                <a:schemeClr val="accent1"/>
              </a:solidFill>
            </a:endParaRPr>
          </a:p>
        </p:txBody>
      </p:sp>
      <p:sp>
        <p:nvSpPr>
          <p:cNvPr id="6" name="İçerik Yer Tutucusu 5">
            <a:extLst>
              <a:ext uri="{FF2B5EF4-FFF2-40B4-BE49-F238E27FC236}">
                <a16:creationId xmlns:a16="http://schemas.microsoft.com/office/drawing/2014/main" id="{53A50AFF-4E21-4C13-96AA-AEC78CA22A3A}"/>
              </a:ext>
            </a:extLst>
          </p:cNvPr>
          <p:cNvSpPr>
            <a:spLocks noGrp="1"/>
          </p:cNvSpPr>
          <p:nvPr>
            <p:ph idx="1"/>
          </p:nvPr>
        </p:nvSpPr>
        <p:spPr>
          <a:xfrm>
            <a:off x="1348376" y="1853755"/>
            <a:ext cx="9321700" cy="4036675"/>
          </a:xfrm>
        </p:spPr>
        <p:txBody>
          <a:bodyPr>
            <a:noAutofit/>
          </a:bodyPr>
          <a:lstStyle/>
          <a:p>
            <a:pPr>
              <a:lnSpc>
                <a:spcPct val="107000"/>
              </a:lnSpc>
              <a:spcAft>
                <a:spcPts val="800"/>
              </a:spcAft>
            </a:pPr>
            <a:endParaRPr lang="tr-TR" sz="1500"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tr-TR" sz="1500" b="1" u="sng" dirty="0">
                <a:solidFill>
                  <a:srgbClr val="000000"/>
                </a:solidFill>
                <a:effectLst/>
                <a:latin typeface="Arial" panose="020B0604020202020204" pitchFamily="34" charset="0"/>
                <a:ea typeface="Calibri" panose="020F0502020204030204" pitchFamily="34" charset="0"/>
                <a:cs typeface="Arial" panose="020B0604020202020204" pitchFamily="34" charset="0"/>
              </a:rPr>
              <a:t>Finansal ölçütler:</a:t>
            </a:r>
            <a:endParaRPr lang="tr-TR" sz="1500" u="sng"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tr-TR" sz="1500" dirty="0">
                <a:solidFill>
                  <a:srgbClr val="000000"/>
                </a:solidFill>
                <a:effectLst/>
                <a:latin typeface="Arial" panose="020B0604020202020204" pitchFamily="34" charset="0"/>
                <a:ea typeface="Calibri" panose="020F0502020204030204" pitchFamily="34" charset="0"/>
                <a:cs typeface="Arial" panose="020B0604020202020204" pitchFamily="34" charset="0"/>
              </a:rPr>
              <a:t>Net gelirin yaklaşık 1.825 milyar ila 1.925 milyar dolar olması bekleniyor. Ertelenmiş net gelirdeki değişimin (çevrimiçi özellikli oyunlar) yaklaşık 600 milyon $ olması bekleniyor. Net gelirin yaklaşık 120 milyon ila 164 milyon dolar olması bekleniyor. Hisse başına seyreltilmiş kazancın yaklaşık 0,43 ila 0,59 ABD Doları olması bekleniyor. Şirket, 2023 mali yılının üçüncü çeyreği seyreltilmiş hisse başına kazancı hesaplamak için hisse sayısını 279 milyon olarak tahmin ediyor.</a:t>
            </a:r>
            <a:endParaRPr lang="tr-TR" sz="15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tr-TR" sz="1500" b="1" u="sng" dirty="0">
                <a:solidFill>
                  <a:srgbClr val="000000"/>
                </a:solidFill>
                <a:effectLst/>
                <a:latin typeface="Arial" panose="020B0604020202020204" pitchFamily="34" charset="0"/>
                <a:ea typeface="Calibri" panose="020F0502020204030204" pitchFamily="34" charset="0"/>
                <a:cs typeface="Arial" panose="020B0604020202020204" pitchFamily="34" charset="0"/>
              </a:rPr>
              <a:t>Operasyonel metrik:</a:t>
            </a:r>
            <a:endParaRPr lang="tr-TR" sz="1500" u="sng"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tr-TR" sz="1500" dirty="0">
                <a:solidFill>
                  <a:srgbClr val="000000"/>
                </a:solidFill>
                <a:effectLst/>
                <a:latin typeface="Arial" panose="020B0604020202020204" pitchFamily="34" charset="0"/>
                <a:ea typeface="Calibri" panose="020F0502020204030204" pitchFamily="34" charset="0"/>
                <a:cs typeface="Arial" panose="020B0604020202020204" pitchFamily="34" charset="0"/>
              </a:rPr>
              <a:t>Net rezervasyonların1 yaklaşık 2,425 milyar ila 2,525 milyar dolar olması bekleniyor.</a:t>
            </a:r>
          </a:p>
          <a:p>
            <a:pPr>
              <a:lnSpc>
                <a:spcPct val="107000"/>
              </a:lnSpc>
              <a:spcAft>
                <a:spcPts val="800"/>
              </a:spcAft>
            </a:pPr>
            <a:r>
              <a:rPr lang="tr-TR" sz="1500" b="1" u="sng" dirty="0">
                <a:solidFill>
                  <a:srgbClr val="000000"/>
                </a:solidFill>
                <a:latin typeface="Arial" panose="020B0604020202020204" pitchFamily="34" charset="0"/>
                <a:ea typeface="Calibri" panose="020F0502020204030204" pitchFamily="34" charset="0"/>
                <a:cs typeface="Arial" panose="020B0604020202020204" pitchFamily="34" charset="0"/>
              </a:rPr>
              <a:t>Kaynakça</a:t>
            </a:r>
            <a:endParaRPr lang="tr-TR" sz="1500" u="sng"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tr-TR" sz="1500" dirty="0">
                <a:effectLst/>
                <a:latin typeface="Arial" panose="020B0604020202020204" pitchFamily="34" charset="0"/>
                <a:ea typeface="Calibri" panose="020F0502020204030204" pitchFamily="34" charset="0"/>
                <a:cs typeface="Arial" panose="020B0604020202020204" pitchFamily="34" charset="0"/>
              </a:rPr>
              <a:t>https://www.ea.com/news/electronic-arts-reports-q2-fy23-financial-results?isLocalized=true</a:t>
            </a:r>
          </a:p>
        </p:txBody>
      </p:sp>
      <p:sp>
        <p:nvSpPr>
          <p:cNvPr id="5" name="Metin kutusu 4">
            <a:extLst>
              <a:ext uri="{FF2B5EF4-FFF2-40B4-BE49-F238E27FC236}">
                <a16:creationId xmlns:a16="http://schemas.microsoft.com/office/drawing/2014/main" id="{4A89F062-2875-4CD9-BEBD-A869995DEB28}"/>
              </a:ext>
            </a:extLst>
          </p:cNvPr>
          <p:cNvSpPr txBox="1"/>
          <p:nvPr/>
        </p:nvSpPr>
        <p:spPr>
          <a:xfrm>
            <a:off x="1348376" y="1347267"/>
            <a:ext cx="3016469" cy="923330"/>
          </a:xfrm>
          <a:prstGeom prst="rect">
            <a:avLst/>
          </a:prstGeom>
          <a:noFill/>
        </p:spPr>
        <p:txBody>
          <a:bodyPr wrap="square" rtlCol="0">
            <a:spAutoFit/>
          </a:bodyPr>
          <a:lstStyle/>
          <a:p>
            <a:pPr algn="l"/>
            <a:endParaRPr lang="tr" u="sng" dirty="0">
              <a:solidFill>
                <a:schemeClr val="accent1"/>
              </a:solidFill>
            </a:endParaRPr>
          </a:p>
          <a:p>
            <a:pPr algn="l"/>
            <a:endParaRPr lang="tr" u="sng" dirty="0">
              <a:solidFill>
                <a:schemeClr val="accent1"/>
              </a:solidFill>
            </a:endParaRPr>
          </a:p>
          <a:p>
            <a:pPr algn="l"/>
            <a:r>
              <a:rPr lang="tr" u="sng" dirty="0">
                <a:solidFill>
                  <a:schemeClr val="accent1"/>
                </a:solidFill>
              </a:rPr>
              <a:t>Finansal Tablo</a:t>
            </a:r>
            <a:endParaRPr lang="tr-TR" u="sng" dirty="0">
              <a:solidFill>
                <a:schemeClr val="accent1"/>
              </a:solidFill>
            </a:endParaRPr>
          </a:p>
        </p:txBody>
      </p:sp>
      <p:pic>
        <p:nvPicPr>
          <p:cNvPr id="4" name="Resim 3">
            <a:extLst>
              <a:ext uri="{FF2B5EF4-FFF2-40B4-BE49-F238E27FC236}">
                <a16:creationId xmlns:a16="http://schemas.microsoft.com/office/drawing/2014/main" id="{7597D387-4528-B49C-443A-E3969956A444}"/>
              </a:ext>
            </a:extLst>
          </p:cNvPr>
          <p:cNvPicPr>
            <a:picLocks noChangeAspect="1"/>
          </p:cNvPicPr>
          <p:nvPr/>
        </p:nvPicPr>
        <p:blipFill>
          <a:blip r:embed="rId2"/>
          <a:stretch>
            <a:fillRect/>
          </a:stretch>
        </p:blipFill>
        <p:spPr>
          <a:xfrm>
            <a:off x="5501990" y="5688"/>
            <a:ext cx="6690010" cy="2683159"/>
          </a:xfrm>
          <a:prstGeom prst="rect">
            <a:avLst/>
          </a:prstGeom>
        </p:spPr>
      </p:pic>
    </p:spTree>
    <p:extLst>
      <p:ext uri="{BB962C8B-B14F-4D97-AF65-F5344CB8AC3E}">
        <p14:creationId xmlns:p14="http://schemas.microsoft.com/office/powerpoint/2010/main" val="353904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12ECD6-D0BD-4C8E-8894-FAD272D9E7E7}"/>
              </a:ext>
            </a:extLst>
          </p:cNvPr>
          <p:cNvSpPr>
            <a:spLocks noGrp="1"/>
          </p:cNvSpPr>
          <p:nvPr>
            <p:ph type="title"/>
          </p:nvPr>
        </p:nvSpPr>
        <p:spPr>
          <a:xfrm>
            <a:off x="1320801" y="804519"/>
            <a:ext cx="9734054" cy="1211213"/>
          </a:xfrm>
        </p:spPr>
        <p:txBody>
          <a:bodyPr/>
          <a:lstStyle/>
          <a:p>
            <a:br>
              <a:rPr lang="tr" b="1" dirty="0">
                <a:solidFill>
                  <a:schemeClr val="accent1"/>
                </a:solidFill>
              </a:rPr>
            </a:br>
            <a:r>
              <a:rPr lang="tr" b="1" dirty="0">
                <a:solidFill>
                  <a:schemeClr val="accent1"/>
                </a:solidFill>
              </a:rPr>
              <a:t>2. OLABİLİRLİK</a:t>
            </a:r>
            <a:endParaRPr lang="tr-TR" b="1" dirty="0">
              <a:solidFill>
                <a:schemeClr val="accent1"/>
              </a:solidFill>
            </a:endParaRPr>
          </a:p>
        </p:txBody>
      </p:sp>
      <p:sp>
        <p:nvSpPr>
          <p:cNvPr id="3" name="İçerik Yer Tutucusu 2">
            <a:extLst>
              <a:ext uri="{FF2B5EF4-FFF2-40B4-BE49-F238E27FC236}">
                <a16:creationId xmlns:a16="http://schemas.microsoft.com/office/drawing/2014/main" id="{6CB57D64-C940-4EE0-86F6-20FDB15F97D8}"/>
              </a:ext>
            </a:extLst>
          </p:cNvPr>
          <p:cNvSpPr>
            <a:spLocks noGrp="1"/>
          </p:cNvSpPr>
          <p:nvPr>
            <p:ph idx="1"/>
          </p:nvPr>
        </p:nvSpPr>
        <p:spPr/>
        <p:txBody>
          <a:bodyPr>
            <a:normAutofit fontScale="92500" lnSpcReduction="20000"/>
          </a:bodyPr>
          <a:lstStyle/>
          <a:p>
            <a:r>
              <a:rPr lang="tr" sz="2200" u="sng" dirty="0">
                <a:solidFill>
                  <a:schemeClr val="accent1"/>
                </a:solidFill>
                <a:latin typeface="Arial" panose="020B0604020202020204" pitchFamily="34" charset="0"/>
                <a:cs typeface="Arial" panose="020B0604020202020204" pitchFamily="34" charset="0"/>
              </a:rPr>
              <a:t>Çıkış Stratejisi</a:t>
            </a:r>
          </a:p>
          <a:p>
            <a:pPr marL="0" indent="0">
              <a:buNone/>
            </a:pPr>
            <a:r>
              <a:rPr lang="tr-TR" sz="2200" dirty="0">
                <a:latin typeface="Arial" panose="020B0604020202020204" pitchFamily="34" charset="0"/>
                <a:cs typeface="Arial" panose="020B0604020202020204" pitchFamily="34" charset="0"/>
              </a:rPr>
              <a:t>Yapılan istatiksel hesaplamalar ve analizler neticesinde ürünün 1 ay içerisinde maliyetini karşılayarak firmayı kara taşıyacağı tahmin edilmektedir.</a:t>
            </a:r>
          </a:p>
          <a:p>
            <a:pPr marL="0" indent="0">
              <a:buNone/>
            </a:pPr>
            <a:r>
              <a:rPr lang="tr-TR" sz="2200" dirty="0">
                <a:latin typeface="Arial" panose="020B0604020202020204" pitchFamily="34" charset="0"/>
                <a:cs typeface="Arial" panose="020B0604020202020204" pitchFamily="34" charset="0"/>
              </a:rPr>
              <a:t>Yatırım sonucu elde edilen beklenti karşılanmaması durumunda bahsedilen risklerde yer alan fiyatlandırma politikalarını dünya pazarında indirime gidilerek daha çok müşteri elde edilebilir.</a:t>
            </a:r>
          </a:p>
          <a:p>
            <a:pPr marL="0" indent="0">
              <a:buNone/>
            </a:pPr>
            <a:r>
              <a:rPr lang="tr-TR" sz="2200" dirty="0">
                <a:latin typeface="Arial" panose="020B0604020202020204" pitchFamily="34" charset="0"/>
                <a:cs typeface="Arial" panose="020B0604020202020204" pitchFamily="34" charset="0"/>
              </a:rPr>
              <a:t>Araştırma geliştirme çalışmalarında yer alan yatırımlar neticesinde piyasada aktif olmayarak beklemeye alınıp yeniliklere kapalı, önceki versiyon üründen devam edilecektir.</a:t>
            </a:r>
          </a:p>
          <a:p>
            <a:pPr marL="0" indent="0">
              <a:buNone/>
            </a:pPr>
            <a:endParaRPr lang="tr-TR" dirty="0">
              <a:latin typeface="Century Gothic" panose="020B0502020202020204" pitchFamily="34" charset="0"/>
            </a:endParaRPr>
          </a:p>
          <a:p>
            <a:endParaRPr lang="tr-TR" dirty="0"/>
          </a:p>
        </p:txBody>
      </p:sp>
    </p:spTree>
    <p:extLst>
      <p:ext uri="{BB962C8B-B14F-4D97-AF65-F5344CB8AC3E}">
        <p14:creationId xmlns:p14="http://schemas.microsoft.com/office/powerpoint/2010/main" val="173284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184DAE-8A7A-4832-B609-A0FD9B394ECD}"/>
              </a:ext>
            </a:extLst>
          </p:cNvPr>
          <p:cNvSpPr>
            <a:spLocks noGrp="1"/>
          </p:cNvSpPr>
          <p:nvPr>
            <p:ph type="title"/>
          </p:nvPr>
        </p:nvSpPr>
        <p:spPr>
          <a:xfrm>
            <a:off x="1316737" y="822960"/>
            <a:ext cx="9738118" cy="1030794"/>
          </a:xfrm>
        </p:spPr>
        <p:txBody>
          <a:bodyPr/>
          <a:lstStyle/>
          <a:p>
            <a:br>
              <a:rPr lang="tr" b="1" dirty="0">
                <a:solidFill>
                  <a:schemeClr val="accent1"/>
                </a:solidFill>
              </a:rPr>
            </a:br>
            <a:r>
              <a:rPr lang="tr" b="1" dirty="0">
                <a:solidFill>
                  <a:schemeClr val="accent1"/>
                </a:solidFill>
              </a:rPr>
              <a:t>1. GİRİŞ</a:t>
            </a:r>
            <a:endParaRPr lang="tr-TR" b="1" dirty="0">
              <a:solidFill>
                <a:schemeClr val="accent1"/>
              </a:solidFill>
            </a:endParaRPr>
          </a:p>
        </p:txBody>
      </p:sp>
      <p:sp>
        <p:nvSpPr>
          <p:cNvPr id="3" name="İçerik Yer Tutucusu 2">
            <a:extLst>
              <a:ext uri="{FF2B5EF4-FFF2-40B4-BE49-F238E27FC236}">
                <a16:creationId xmlns:a16="http://schemas.microsoft.com/office/drawing/2014/main" id="{34C182BD-D8F8-4374-A103-F35754678A3E}"/>
              </a:ext>
            </a:extLst>
          </p:cNvPr>
          <p:cNvSpPr>
            <a:spLocks noGrp="1"/>
          </p:cNvSpPr>
          <p:nvPr>
            <p:ph idx="1"/>
          </p:nvPr>
        </p:nvSpPr>
        <p:spPr>
          <a:xfrm>
            <a:off x="1066800" y="1534510"/>
            <a:ext cx="10058400" cy="4195730"/>
          </a:xfrm>
        </p:spPr>
        <p:txBody>
          <a:bodyPr>
            <a:normAutofit/>
          </a:bodyPr>
          <a:lstStyle/>
          <a:p>
            <a:pPr marL="0" indent="0">
              <a:buNone/>
            </a:pPr>
            <a:endParaRPr lang="tr-TR" b="0" i="0" dirty="0">
              <a:effectLst/>
              <a:latin typeface="Arial" panose="020B0604020202020204" pitchFamily="34" charset="0"/>
            </a:endParaRPr>
          </a:p>
          <a:p>
            <a:r>
              <a:rPr lang="tr-TR" b="0" i="0" dirty="0">
                <a:effectLst/>
                <a:latin typeface="Arial" panose="020B0604020202020204" pitchFamily="34" charset="0"/>
              </a:rPr>
              <a:t>FIFA 23, sınırlı bir çapraz oynama derecesine sahip Futbol </a:t>
            </a:r>
            <a:r>
              <a:rPr lang="tr-TR" dirty="0">
                <a:latin typeface="Arial" panose="020B0604020202020204" pitchFamily="34" charset="0"/>
              </a:rPr>
              <a:t>simülasyon oyunudur. İçinde barındırdığı online müsabakaları ve </a:t>
            </a:r>
            <a:r>
              <a:rPr lang="tr-TR" b="0" i="0" dirty="0">
                <a:effectLst/>
                <a:latin typeface="Arial" panose="020B0604020202020204" pitchFamily="34" charset="0"/>
              </a:rPr>
              <a:t>arkadaşlık karşılaşmaları seçeneklerine sahip ve sanal çapraz sistemi ile aynı ya da karşılıklı cihazlar ile oyun konsolları ve bilgisayarlar ile oynamaya fırsat sunmaktadır.</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384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EDE86E-090B-4E7C-9AA6-35B885307DFD}"/>
              </a:ext>
            </a:extLst>
          </p:cNvPr>
          <p:cNvSpPr>
            <a:spLocks noGrp="1"/>
          </p:cNvSpPr>
          <p:nvPr>
            <p:ph type="title"/>
          </p:nvPr>
        </p:nvSpPr>
        <p:spPr>
          <a:xfrm>
            <a:off x="1365505" y="877824"/>
            <a:ext cx="9689350" cy="975930"/>
          </a:xfrm>
        </p:spPr>
        <p:txBody>
          <a:bodyPr/>
          <a:lstStyle/>
          <a:p>
            <a:br>
              <a:rPr lang="tr" dirty="0"/>
            </a:br>
            <a:r>
              <a:rPr lang="tr" b="1" dirty="0">
                <a:solidFill>
                  <a:schemeClr val="accent1"/>
                </a:solidFill>
              </a:rPr>
              <a:t>2. OLABİLİRLİK</a:t>
            </a:r>
            <a:endParaRPr lang="tr-TR" b="1" dirty="0">
              <a:solidFill>
                <a:schemeClr val="accent1"/>
              </a:solidFill>
            </a:endParaRPr>
          </a:p>
        </p:txBody>
      </p:sp>
      <p:sp>
        <p:nvSpPr>
          <p:cNvPr id="3" name="İçerik Yer Tutucusu 2">
            <a:extLst>
              <a:ext uri="{FF2B5EF4-FFF2-40B4-BE49-F238E27FC236}">
                <a16:creationId xmlns:a16="http://schemas.microsoft.com/office/drawing/2014/main" id="{62310324-3012-4C39-8667-67A24247FFCB}"/>
              </a:ext>
            </a:extLst>
          </p:cNvPr>
          <p:cNvSpPr>
            <a:spLocks noGrp="1"/>
          </p:cNvSpPr>
          <p:nvPr>
            <p:ph idx="1"/>
          </p:nvPr>
        </p:nvSpPr>
        <p:spPr/>
        <p:txBody>
          <a:bodyPr vert="horz" lIns="91440" tIns="45720" rIns="91440" bIns="45720" rtlCol="0" anchor="t">
            <a:normAutofit/>
          </a:bodyPr>
          <a:lstStyle/>
          <a:p>
            <a:r>
              <a:rPr lang="tr" u="sng" dirty="0">
                <a:solidFill>
                  <a:schemeClr val="accent1"/>
                </a:solidFill>
                <a:latin typeface="Arial" panose="020B0604020202020204" pitchFamily="34" charset="0"/>
                <a:cs typeface="Arial" panose="020B0604020202020204" pitchFamily="34" charset="0"/>
              </a:rPr>
              <a:t>Pazarda görülen sorun ve problemler nelerdir?</a:t>
            </a:r>
          </a:p>
          <a:p>
            <a:pPr marL="0" indent="0">
              <a:buNone/>
            </a:pPr>
            <a:r>
              <a:rPr lang="tr" dirty="0">
                <a:latin typeface="Arial" panose="020B0604020202020204" pitchFamily="34" charset="0"/>
                <a:cs typeface="Arial" panose="020B0604020202020204" pitchFamily="34" charset="0"/>
              </a:rPr>
              <a:t>Oyunun önceki serilerinde bulunan eksiklikler giderilerek yeni eklentiler ve teknolojiler eklenerek oyun serisinde yeni güncellemeler ile oyun ve simülasyon pazarında ön plana çıkarılması amaçlanmıştır. </a:t>
            </a:r>
          </a:p>
          <a:p>
            <a:pPr marL="0" indent="0">
              <a:buNone/>
            </a:pPr>
            <a:r>
              <a:rPr lang="tr" dirty="0">
                <a:latin typeface="Arial" panose="020B0604020202020204" pitchFamily="34" charset="0"/>
                <a:cs typeface="Arial" panose="020B0604020202020204" pitchFamily="34" charset="0"/>
              </a:rPr>
              <a:t>Kimi zaman yaşanan teknik problemler ve eksiklikler kullanıcı geri dönüşlerine göre yeni eklenti paketi güncellemeleri ile giderilmektedir.</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09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7F120F-95FA-4262-9C1A-6852729872B3}"/>
              </a:ext>
            </a:extLst>
          </p:cNvPr>
          <p:cNvSpPr>
            <a:spLocks noGrp="1"/>
          </p:cNvSpPr>
          <p:nvPr>
            <p:ph type="title"/>
          </p:nvPr>
        </p:nvSpPr>
        <p:spPr>
          <a:xfrm>
            <a:off x="1365505" y="963168"/>
            <a:ext cx="9689350" cy="890586"/>
          </a:xfrm>
        </p:spPr>
        <p:txBody>
          <a:bodyPr>
            <a:normAutofit fontScale="90000"/>
          </a:bodyPr>
          <a:lstStyle/>
          <a:p>
            <a:br>
              <a:rPr lang="tr" dirty="0"/>
            </a:br>
            <a:r>
              <a:rPr lang="tr" b="1" dirty="0">
                <a:solidFill>
                  <a:schemeClr val="accent1"/>
                </a:solidFill>
              </a:rPr>
              <a:t>2. OLABİLİRLİK</a:t>
            </a:r>
            <a:endParaRPr lang="tr-TR" b="1" dirty="0">
              <a:solidFill>
                <a:schemeClr val="accent1"/>
              </a:solidFill>
            </a:endParaRPr>
          </a:p>
        </p:txBody>
      </p:sp>
      <p:sp>
        <p:nvSpPr>
          <p:cNvPr id="3" name="İçerik Yer Tutucusu 2">
            <a:extLst>
              <a:ext uri="{FF2B5EF4-FFF2-40B4-BE49-F238E27FC236}">
                <a16:creationId xmlns:a16="http://schemas.microsoft.com/office/drawing/2014/main" id="{2F3105A7-3818-4057-9491-6A53BB8FB510}"/>
              </a:ext>
            </a:extLst>
          </p:cNvPr>
          <p:cNvSpPr>
            <a:spLocks noGrp="1"/>
          </p:cNvSpPr>
          <p:nvPr>
            <p:ph idx="1"/>
          </p:nvPr>
        </p:nvSpPr>
        <p:spPr/>
        <p:txBody>
          <a:bodyPr/>
          <a:lstStyle/>
          <a:p>
            <a:r>
              <a:rPr lang="tr" u="sng" dirty="0">
                <a:solidFill>
                  <a:schemeClr val="accent1"/>
                </a:solidFill>
                <a:latin typeface="Arial" panose="020B0604020202020204" pitchFamily="34" charset="0"/>
                <a:cs typeface="Arial" panose="020B0604020202020204" pitchFamily="34" charset="0"/>
              </a:rPr>
              <a:t>Bu proje ile pazarda yakalaması düşünülen fırsat nedir?</a:t>
            </a:r>
          </a:p>
          <a:p>
            <a:pPr marL="0" indent="0" algn="l">
              <a:buNone/>
            </a:pPr>
            <a:r>
              <a:rPr lang="tr-TR" dirty="0">
                <a:latin typeface="Arial" panose="020B0604020202020204" pitchFamily="34" charset="0"/>
                <a:cs typeface="Arial" panose="020B0604020202020204" pitchFamily="34" charset="0"/>
              </a:rPr>
              <a:t>Günümüzde çıkan </a:t>
            </a:r>
            <a:r>
              <a:rPr lang="tr-TR" i="0" dirty="0">
                <a:effectLst/>
                <a:latin typeface="Arial" panose="020B0604020202020204" pitchFamily="34" charset="0"/>
                <a:cs typeface="Arial" panose="020B0604020202020204" pitchFamily="34" charset="0"/>
              </a:rPr>
              <a:t>FIFA 23</a:t>
            </a:r>
            <a:r>
              <a:rPr lang="tr-TR" b="0" i="0" dirty="0">
                <a:effectLst/>
                <a:latin typeface="Arial" panose="020B0604020202020204" pitchFamily="34" charset="0"/>
                <a:cs typeface="Arial" panose="020B0604020202020204" pitchFamily="34" charset="0"/>
              </a:rPr>
              <a:t>, </a:t>
            </a:r>
            <a:r>
              <a:rPr lang="tr-TR" b="0" i="0" strike="noStrike" dirty="0">
                <a:effectLst/>
                <a:latin typeface="Arial" panose="020B0604020202020204" pitchFamily="34" charset="0"/>
                <a:cs typeface="Arial" panose="020B0604020202020204" pitchFamily="34" charset="0"/>
                <a:hlinkClick r:id="rId2" tooltip="Electronic Arts">
                  <a:extLst>
                    <a:ext uri="{A12FA001-AC4F-418D-AE19-62706E023703}">
                      <ahyp:hlinkClr xmlns:ahyp="http://schemas.microsoft.com/office/drawing/2018/hyperlinkcolor" val="tx"/>
                    </a:ext>
                  </a:extLst>
                </a:hlinkClick>
              </a:rPr>
              <a:t>Electronic </a:t>
            </a:r>
            <a:r>
              <a:rPr lang="tr-TR" b="0" i="0" strike="noStrike" dirty="0" err="1">
                <a:effectLst/>
                <a:latin typeface="Arial" panose="020B0604020202020204" pitchFamily="34" charset="0"/>
                <a:cs typeface="Arial" panose="020B0604020202020204" pitchFamily="34" charset="0"/>
                <a:hlinkClick r:id="rId2" tooltip="Electronic Arts">
                  <a:extLst>
                    <a:ext uri="{A12FA001-AC4F-418D-AE19-62706E023703}">
                      <ahyp:hlinkClr xmlns:ahyp="http://schemas.microsoft.com/office/drawing/2018/hyperlinkcolor" val="tx"/>
                    </a:ext>
                  </a:extLst>
                </a:hlinkClick>
              </a:rPr>
              <a:t>Arts</a:t>
            </a:r>
            <a:r>
              <a:rPr lang="tr-TR" b="0" i="0" dirty="0">
                <a:effectLst/>
                <a:latin typeface="Arial" panose="020B0604020202020204" pitchFamily="34" charset="0"/>
                <a:cs typeface="Arial" panose="020B0604020202020204" pitchFamily="34" charset="0"/>
              </a:rPr>
              <a:t> tarafından yayınlanan </a:t>
            </a:r>
            <a:r>
              <a:rPr lang="tr-TR" b="0" i="0" strike="noStrike" dirty="0">
                <a:effectLst/>
                <a:latin typeface="Arial" panose="020B0604020202020204" pitchFamily="34" charset="0"/>
                <a:cs typeface="Arial" panose="020B0604020202020204" pitchFamily="34" charset="0"/>
                <a:hlinkClick r:id="rId3" tooltip="FIFA (video oyunu serisi)">
                  <a:extLst>
                    <a:ext uri="{A12FA001-AC4F-418D-AE19-62706E023703}">
                      <ahyp:hlinkClr xmlns:ahyp="http://schemas.microsoft.com/office/drawing/2018/hyperlinkcolor" val="tx"/>
                    </a:ext>
                  </a:extLst>
                </a:hlinkClick>
              </a:rPr>
              <a:t>FIFA serisinin</a:t>
            </a:r>
            <a:r>
              <a:rPr lang="tr-TR" b="0" i="0" dirty="0">
                <a:effectLst/>
                <a:latin typeface="Arial" panose="020B0604020202020204" pitchFamily="34" charset="0"/>
                <a:cs typeface="Arial" panose="020B0604020202020204" pitchFamily="34" charset="0"/>
              </a:rPr>
              <a:t> 30. oyunudur. </a:t>
            </a:r>
            <a:r>
              <a:rPr lang="tr-TR" b="0" i="0" strike="noStrike" dirty="0">
                <a:effectLst/>
                <a:latin typeface="Arial" panose="020B0604020202020204" pitchFamily="34" charset="0"/>
                <a:cs typeface="Arial" panose="020B0604020202020204" pitchFamily="34" charset="0"/>
                <a:hlinkClick r:id="rId4" tooltip="Microsoft Windows">
                  <a:extLst>
                    <a:ext uri="{A12FA001-AC4F-418D-AE19-62706E023703}">
                      <ahyp:hlinkClr xmlns:ahyp="http://schemas.microsoft.com/office/drawing/2018/hyperlinkcolor" val="tx"/>
                    </a:ext>
                  </a:extLst>
                </a:hlinkClick>
              </a:rPr>
              <a:t>PC</a:t>
            </a:r>
            <a:r>
              <a:rPr lang="tr-TR" b="0" i="0" dirty="0">
                <a:effectLst/>
                <a:latin typeface="Arial" panose="020B0604020202020204" pitchFamily="34" charset="0"/>
                <a:cs typeface="Arial" panose="020B0604020202020204" pitchFamily="34" charset="0"/>
              </a:rPr>
              <a:t>, </a:t>
            </a:r>
            <a:r>
              <a:rPr lang="tr-TR" b="0" i="0" strike="noStrike" dirty="0">
                <a:effectLst/>
                <a:latin typeface="Arial" panose="020B0604020202020204" pitchFamily="34" charset="0"/>
                <a:cs typeface="Arial" panose="020B0604020202020204" pitchFamily="34" charset="0"/>
                <a:hlinkClick r:id="rId5" tooltip="Nintendo Switch">
                  <a:extLst>
                    <a:ext uri="{A12FA001-AC4F-418D-AE19-62706E023703}">
                      <ahyp:hlinkClr xmlns:ahyp="http://schemas.microsoft.com/office/drawing/2018/hyperlinkcolor" val="tx"/>
                    </a:ext>
                  </a:extLst>
                </a:hlinkClick>
              </a:rPr>
              <a:t>Nintendo Switch</a:t>
            </a:r>
            <a:r>
              <a:rPr lang="tr-TR" b="0" i="0" dirty="0">
                <a:effectLst/>
                <a:latin typeface="Arial" panose="020B0604020202020204" pitchFamily="34" charset="0"/>
                <a:cs typeface="Arial" panose="020B0604020202020204" pitchFamily="34" charset="0"/>
              </a:rPr>
              <a:t>, </a:t>
            </a:r>
            <a:r>
              <a:rPr lang="tr-TR" b="0" i="0" strike="noStrike" dirty="0" err="1">
                <a:effectLst/>
                <a:latin typeface="Arial" panose="020B0604020202020204" pitchFamily="34" charset="0"/>
                <a:cs typeface="Arial" panose="020B0604020202020204" pitchFamily="34" charset="0"/>
                <a:hlinkClick r:id="rId6" tooltip="PlayStation 4">
                  <a:extLst>
                    <a:ext uri="{A12FA001-AC4F-418D-AE19-62706E023703}">
                      <ahyp:hlinkClr xmlns:ahyp="http://schemas.microsoft.com/office/drawing/2018/hyperlinkcolor" val="tx"/>
                    </a:ext>
                  </a:extLst>
                </a:hlinkClick>
              </a:rPr>
              <a:t>PlayStation</a:t>
            </a:r>
            <a:r>
              <a:rPr lang="tr-TR" b="0" i="0" strike="noStrike" dirty="0">
                <a:effectLst/>
                <a:latin typeface="Arial" panose="020B0604020202020204" pitchFamily="34" charset="0"/>
                <a:cs typeface="Arial" panose="020B0604020202020204" pitchFamily="34" charset="0"/>
                <a:hlinkClick r:id="rId6" tooltip="PlayStation 4">
                  <a:extLst>
                    <a:ext uri="{A12FA001-AC4F-418D-AE19-62706E023703}">
                      <ahyp:hlinkClr xmlns:ahyp="http://schemas.microsoft.com/office/drawing/2018/hyperlinkcolor" val="tx"/>
                    </a:ext>
                  </a:extLst>
                </a:hlinkClick>
              </a:rPr>
              <a:t> 4</a:t>
            </a:r>
            <a:r>
              <a:rPr lang="tr-TR" b="0" i="0" dirty="0">
                <a:effectLst/>
                <a:latin typeface="Arial" panose="020B0604020202020204" pitchFamily="34" charset="0"/>
                <a:cs typeface="Arial" panose="020B0604020202020204" pitchFamily="34" charset="0"/>
              </a:rPr>
              <a:t>, </a:t>
            </a:r>
            <a:r>
              <a:rPr lang="tr-TR" b="0" i="0" strike="noStrike" dirty="0" err="1">
                <a:effectLst/>
                <a:latin typeface="Arial" panose="020B0604020202020204" pitchFamily="34" charset="0"/>
                <a:cs typeface="Arial" panose="020B0604020202020204" pitchFamily="34" charset="0"/>
                <a:hlinkClick r:id="rId7" tooltip="PlayStation 5">
                  <a:extLst>
                    <a:ext uri="{A12FA001-AC4F-418D-AE19-62706E023703}">
                      <ahyp:hlinkClr xmlns:ahyp="http://schemas.microsoft.com/office/drawing/2018/hyperlinkcolor" val="tx"/>
                    </a:ext>
                  </a:extLst>
                </a:hlinkClick>
              </a:rPr>
              <a:t>PlayStation</a:t>
            </a:r>
            <a:r>
              <a:rPr lang="tr-TR" b="0" i="0" strike="noStrike" dirty="0">
                <a:effectLst/>
                <a:latin typeface="Arial" panose="020B0604020202020204" pitchFamily="34" charset="0"/>
                <a:cs typeface="Arial" panose="020B0604020202020204" pitchFamily="34" charset="0"/>
                <a:hlinkClick r:id="rId7" tooltip="PlayStation 5">
                  <a:extLst>
                    <a:ext uri="{A12FA001-AC4F-418D-AE19-62706E023703}">
                      <ahyp:hlinkClr xmlns:ahyp="http://schemas.microsoft.com/office/drawing/2018/hyperlinkcolor" val="tx"/>
                    </a:ext>
                  </a:extLst>
                </a:hlinkClick>
              </a:rPr>
              <a:t> 5</a:t>
            </a:r>
            <a:r>
              <a:rPr lang="tr-TR" b="0" i="0" dirty="0">
                <a:effectLst/>
                <a:latin typeface="Arial" panose="020B0604020202020204" pitchFamily="34" charset="0"/>
                <a:cs typeface="Arial" panose="020B0604020202020204" pitchFamily="34" charset="0"/>
              </a:rPr>
              <a:t>, </a:t>
            </a:r>
            <a:r>
              <a:rPr lang="tr-TR" b="0" i="0" strike="noStrike" dirty="0">
                <a:effectLst/>
                <a:latin typeface="Arial" panose="020B0604020202020204" pitchFamily="34" charset="0"/>
                <a:cs typeface="Arial" panose="020B0604020202020204" pitchFamily="34" charset="0"/>
                <a:hlinkClick r:id="rId8" tooltip="Xbox One">
                  <a:extLst>
                    <a:ext uri="{A12FA001-AC4F-418D-AE19-62706E023703}">
                      <ahyp:hlinkClr xmlns:ahyp="http://schemas.microsoft.com/office/drawing/2018/hyperlinkcolor" val="tx"/>
                    </a:ext>
                  </a:extLst>
                </a:hlinkClick>
              </a:rPr>
              <a:t>Xbox </a:t>
            </a:r>
            <a:r>
              <a:rPr lang="tr-TR" b="0" i="0" strike="noStrike" dirty="0" err="1">
                <a:effectLst/>
                <a:latin typeface="Arial" panose="020B0604020202020204" pitchFamily="34" charset="0"/>
                <a:cs typeface="Arial" panose="020B0604020202020204" pitchFamily="34" charset="0"/>
                <a:hlinkClick r:id="rId8" tooltip="Xbox One">
                  <a:extLst>
                    <a:ext uri="{A12FA001-AC4F-418D-AE19-62706E023703}">
                      <ahyp:hlinkClr xmlns:ahyp="http://schemas.microsoft.com/office/drawing/2018/hyperlinkcolor" val="tx"/>
                    </a:ext>
                  </a:extLst>
                </a:hlinkClick>
              </a:rPr>
              <a:t>One</a:t>
            </a:r>
            <a:r>
              <a:rPr lang="tr-TR" b="0" i="0" dirty="0">
                <a:effectLst/>
                <a:latin typeface="Arial" panose="020B0604020202020204" pitchFamily="34" charset="0"/>
                <a:cs typeface="Arial" panose="020B0604020202020204" pitchFamily="34" charset="0"/>
              </a:rPr>
              <a:t>, </a:t>
            </a:r>
            <a:r>
              <a:rPr lang="tr-TR" b="0" i="0" strike="noStrike" dirty="0">
                <a:effectLst/>
                <a:latin typeface="Arial" panose="020B0604020202020204" pitchFamily="34" charset="0"/>
                <a:cs typeface="Arial" panose="020B0604020202020204" pitchFamily="34" charset="0"/>
                <a:hlinkClick r:id="rId9" tooltip="Xbox Series X ve Series S">
                  <a:extLst>
                    <a:ext uri="{A12FA001-AC4F-418D-AE19-62706E023703}">
                      <ahyp:hlinkClr xmlns:ahyp="http://schemas.microsoft.com/office/drawing/2018/hyperlinkcolor" val="tx"/>
                    </a:ext>
                  </a:extLst>
                </a:hlinkClick>
              </a:rPr>
              <a:t>Xbox Series X/S</a:t>
            </a:r>
            <a:r>
              <a:rPr lang="tr-TR" b="0" i="0" dirty="0">
                <a:effectLst/>
                <a:latin typeface="Arial" panose="020B0604020202020204" pitchFamily="34" charset="0"/>
                <a:cs typeface="Arial" panose="020B0604020202020204" pitchFamily="34" charset="0"/>
              </a:rPr>
              <a:t> ve </a:t>
            </a:r>
            <a:r>
              <a:rPr lang="tr-TR" b="0" i="0" strike="noStrike" dirty="0">
                <a:effectLst/>
                <a:latin typeface="Arial" panose="020B0604020202020204" pitchFamily="34" charset="0"/>
                <a:cs typeface="Arial" panose="020B0604020202020204" pitchFamily="34" charset="0"/>
                <a:hlinkClick r:id="rId10" tooltip="Google Stadia">
                  <a:extLst>
                    <a:ext uri="{A12FA001-AC4F-418D-AE19-62706E023703}">
                      <ahyp:hlinkClr xmlns:ahyp="http://schemas.microsoft.com/office/drawing/2018/hyperlinkcolor" val="tx"/>
                    </a:ext>
                  </a:extLst>
                </a:hlinkClick>
              </a:rPr>
              <a:t>Google </a:t>
            </a:r>
            <a:r>
              <a:rPr lang="tr-TR" b="0" i="0" strike="noStrike" dirty="0" err="1">
                <a:effectLst/>
                <a:latin typeface="Arial" panose="020B0604020202020204" pitchFamily="34" charset="0"/>
                <a:cs typeface="Arial" panose="020B0604020202020204" pitchFamily="34" charset="0"/>
                <a:hlinkClick r:id="rId10" tooltip="Google Stadia">
                  <a:extLst>
                    <a:ext uri="{A12FA001-AC4F-418D-AE19-62706E023703}">
                      <ahyp:hlinkClr xmlns:ahyp="http://schemas.microsoft.com/office/drawing/2018/hyperlinkcolor" val="tx"/>
                    </a:ext>
                  </a:extLst>
                </a:hlinkClick>
              </a:rPr>
              <a:t>Stadia</a:t>
            </a:r>
            <a:r>
              <a:rPr lang="tr-TR" b="0" i="0" dirty="0">
                <a:effectLst/>
                <a:latin typeface="Arial" panose="020B0604020202020204" pitchFamily="34" charset="0"/>
                <a:cs typeface="Arial" panose="020B0604020202020204" pitchFamily="34" charset="0"/>
              </a:rPr>
              <a:t> için dünya çapında hizmete sunulmuştur.</a:t>
            </a:r>
          </a:p>
          <a:p>
            <a:pPr marL="0" indent="0" algn="l">
              <a:buNone/>
            </a:pPr>
            <a:r>
              <a:rPr lang="tr-TR" b="0" i="0" dirty="0">
                <a:effectLst/>
                <a:latin typeface="Arial" panose="020B0604020202020204" pitchFamily="34" charset="0"/>
                <a:cs typeface="Arial" panose="020B0604020202020204" pitchFamily="34" charset="0"/>
              </a:rPr>
              <a:t>Oyun tüm dünyanın favori oyunu haline geldi. Artık hem kadınlar hem erkeklerin FIFA World Cup turnuvalarıyla, kadın futbol kulüpleriyle ve en sevilen modlarda oynamanın yeni yollarıyla birlikte sunmaktadır.</a:t>
            </a:r>
          </a:p>
        </p:txBody>
      </p:sp>
    </p:spTree>
    <p:extLst>
      <p:ext uri="{BB962C8B-B14F-4D97-AF65-F5344CB8AC3E}">
        <p14:creationId xmlns:p14="http://schemas.microsoft.com/office/powerpoint/2010/main" val="374112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F5B169-D248-44F4-B8EB-64E96D25DCF7}"/>
              </a:ext>
            </a:extLst>
          </p:cNvPr>
          <p:cNvSpPr>
            <a:spLocks noGrp="1"/>
          </p:cNvSpPr>
          <p:nvPr>
            <p:ph type="title"/>
          </p:nvPr>
        </p:nvSpPr>
        <p:spPr/>
        <p:txBody>
          <a:bodyPr/>
          <a:lstStyle/>
          <a:p>
            <a:br>
              <a:rPr lang="tr" dirty="0"/>
            </a:br>
            <a:r>
              <a:rPr lang="tr" b="1" dirty="0">
                <a:solidFill>
                  <a:schemeClr val="accent1"/>
                </a:solidFill>
              </a:rPr>
              <a:t>2. OLABİLİRLİK</a:t>
            </a:r>
            <a:endParaRPr lang="tr-TR" b="1" dirty="0">
              <a:solidFill>
                <a:schemeClr val="accent1"/>
              </a:solidFill>
            </a:endParaRPr>
          </a:p>
        </p:txBody>
      </p:sp>
      <p:sp>
        <p:nvSpPr>
          <p:cNvPr id="3" name="İçerik Yer Tutucusu 2">
            <a:extLst>
              <a:ext uri="{FF2B5EF4-FFF2-40B4-BE49-F238E27FC236}">
                <a16:creationId xmlns:a16="http://schemas.microsoft.com/office/drawing/2014/main" id="{CED5EE24-C8D6-4F1B-A515-4FE48F580E5F}"/>
              </a:ext>
            </a:extLst>
          </p:cNvPr>
          <p:cNvSpPr>
            <a:spLocks noGrp="1"/>
          </p:cNvSpPr>
          <p:nvPr>
            <p:ph idx="1"/>
          </p:nvPr>
        </p:nvSpPr>
        <p:spPr/>
        <p:txBody>
          <a:bodyPr vert="horz" lIns="91440" tIns="45720" rIns="91440" bIns="45720" rtlCol="0" anchor="t">
            <a:normAutofit fontScale="85000" lnSpcReduction="10000"/>
          </a:bodyPr>
          <a:lstStyle/>
          <a:p>
            <a:r>
              <a:rPr lang="tr" sz="2400" u="sng" dirty="0">
                <a:solidFill>
                  <a:schemeClr val="accent1"/>
                </a:solidFill>
                <a:latin typeface="Arial" panose="020B0604020202020204" pitchFamily="34" charset="0"/>
                <a:cs typeface="Arial" panose="020B0604020202020204" pitchFamily="34" charset="0"/>
              </a:rPr>
              <a:t>Proje açıklaması</a:t>
            </a:r>
          </a:p>
          <a:p>
            <a:pPr marL="0" indent="0">
              <a:buNone/>
            </a:pPr>
            <a:r>
              <a:rPr lang="tr" dirty="0">
                <a:latin typeface="Arial" panose="020B0604020202020204" pitchFamily="34" charset="0"/>
                <a:cs typeface="Arial" panose="020B0604020202020204" pitchFamily="34" charset="0"/>
              </a:rPr>
              <a:t>Bu proje</a:t>
            </a:r>
            <a:r>
              <a:rPr lang="tr" u="sng" dirty="0">
                <a:latin typeface="Arial" panose="020B0604020202020204" pitchFamily="34" charset="0"/>
                <a:cs typeface="Arial" panose="020B0604020202020204" pitchFamily="34" charset="0"/>
              </a:rPr>
              <a:t>, </a:t>
            </a:r>
            <a:r>
              <a:rPr lang="tr-TR" u="sng" dirty="0">
                <a:effectLst/>
                <a:latin typeface="Arial" panose="020B0604020202020204" pitchFamily="34" charset="0"/>
                <a:cs typeface="Arial" panose="020B0604020202020204" pitchFamily="34" charset="0"/>
              </a:rPr>
              <a:t>FIFA </a:t>
            </a:r>
            <a:r>
              <a:rPr lang="tr-TR" b="0" i="0" dirty="0">
                <a:effectLst/>
                <a:latin typeface="Arial" panose="020B0604020202020204" pitchFamily="34" charset="0"/>
                <a:cs typeface="Arial" panose="020B0604020202020204" pitchFamily="34" charset="0"/>
              </a:rPr>
              <a:t>ya da diğer ülkelerde bilinen ismiyle </a:t>
            </a:r>
            <a:r>
              <a:rPr lang="tr-TR" dirty="0">
                <a:effectLst/>
                <a:latin typeface="Arial" panose="020B0604020202020204" pitchFamily="34" charset="0"/>
                <a:cs typeface="Arial" panose="020B0604020202020204" pitchFamily="34" charset="0"/>
              </a:rPr>
              <a:t>FIFA futbol</a:t>
            </a:r>
            <a:r>
              <a:rPr lang="tr-TR" b="0" i="0" dirty="0">
                <a:effectLst/>
                <a:latin typeface="Arial" panose="020B0604020202020204" pitchFamily="34" charset="0"/>
                <a:cs typeface="Arial" panose="020B0604020202020204" pitchFamily="34" charset="0"/>
              </a:rPr>
              <a:t>, </a:t>
            </a:r>
            <a:r>
              <a:rPr lang="tr-TR" b="0" i="0" strike="noStrike" dirty="0">
                <a:effectLst/>
                <a:latin typeface="Arial" panose="020B0604020202020204" pitchFamily="34" charset="0"/>
                <a:cs typeface="Arial" panose="020B0604020202020204" pitchFamily="34" charset="0"/>
                <a:hlinkClick r:id="rId2" tooltip="Electronic Arts">
                  <a:extLst>
                    <a:ext uri="{A12FA001-AC4F-418D-AE19-62706E023703}">
                      <ahyp:hlinkClr xmlns:ahyp="http://schemas.microsoft.com/office/drawing/2018/hyperlinkcolor" val="tx"/>
                    </a:ext>
                  </a:extLst>
                </a:hlinkClick>
              </a:rPr>
              <a:t>Electronic </a:t>
            </a:r>
            <a:r>
              <a:rPr lang="tr-TR" b="0" i="0" strike="noStrike" dirty="0" err="1">
                <a:effectLst/>
                <a:latin typeface="Arial" panose="020B0604020202020204" pitchFamily="34" charset="0"/>
                <a:cs typeface="Arial" panose="020B0604020202020204" pitchFamily="34" charset="0"/>
                <a:hlinkClick r:id="rId2" tooltip="Electronic Arts">
                  <a:extLst>
                    <a:ext uri="{A12FA001-AC4F-418D-AE19-62706E023703}">
                      <ahyp:hlinkClr xmlns:ahyp="http://schemas.microsoft.com/office/drawing/2018/hyperlinkcolor" val="tx"/>
                    </a:ext>
                  </a:extLst>
                </a:hlinkClick>
              </a:rPr>
              <a:t>Arts</a:t>
            </a:r>
            <a:r>
              <a:rPr lang="tr-TR" b="0" i="0" dirty="0" err="1">
                <a:effectLst/>
                <a:latin typeface="Arial" panose="020B0604020202020204" pitchFamily="34" charset="0"/>
                <a:cs typeface="Arial" panose="020B0604020202020204" pitchFamily="34" charset="0"/>
              </a:rPr>
              <a:t>’ın</a:t>
            </a:r>
            <a:r>
              <a:rPr lang="tr-TR" b="0" i="0" dirty="0">
                <a:effectLst/>
                <a:latin typeface="Arial" panose="020B0604020202020204" pitchFamily="34" charset="0"/>
                <a:cs typeface="Arial" panose="020B0604020202020204" pitchFamily="34" charset="0"/>
              </a:rPr>
              <a:t> bir kolu olan </a:t>
            </a:r>
            <a:r>
              <a:rPr lang="tr-TR" b="0" i="0" strike="noStrike" dirty="0">
                <a:effectLst/>
                <a:latin typeface="Arial" panose="020B0604020202020204" pitchFamily="34" charset="0"/>
                <a:cs typeface="Arial" panose="020B0604020202020204" pitchFamily="34" charset="0"/>
                <a:hlinkClick r:id="rId3" tooltip="EA Sports">
                  <a:extLst>
                    <a:ext uri="{A12FA001-AC4F-418D-AE19-62706E023703}">
                      <ahyp:hlinkClr xmlns:ahyp="http://schemas.microsoft.com/office/drawing/2018/hyperlinkcolor" val="tx"/>
                    </a:ext>
                  </a:extLst>
                </a:hlinkClick>
              </a:rPr>
              <a:t>EA Sports</a:t>
            </a:r>
            <a:r>
              <a:rPr lang="tr-TR" b="0" i="0" dirty="0">
                <a:effectLst/>
                <a:latin typeface="Arial" panose="020B0604020202020204" pitchFamily="34" charset="0"/>
                <a:cs typeface="Arial" panose="020B0604020202020204" pitchFamily="34" charset="0"/>
              </a:rPr>
              <a:t> tarafından 1993'ten bu yana yıllık çıkarılan </a:t>
            </a:r>
            <a:r>
              <a:rPr lang="tr-TR" b="0" i="0" strike="noStrike" dirty="0">
                <a:effectLst/>
                <a:latin typeface="Arial" panose="020B0604020202020204" pitchFamily="34" charset="0"/>
                <a:cs typeface="Arial" panose="020B0604020202020204" pitchFamily="34" charset="0"/>
                <a:hlinkClick r:id="rId4" tooltip="Futbol">
                  <a:extLst>
                    <a:ext uri="{A12FA001-AC4F-418D-AE19-62706E023703}">
                      <ahyp:hlinkClr xmlns:ahyp="http://schemas.microsoft.com/office/drawing/2018/hyperlinkcolor" val="tx"/>
                    </a:ext>
                  </a:extLst>
                </a:hlinkClick>
              </a:rPr>
              <a:t>futbol</a:t>
            </a:r>
            <a:r>
              <a:rPr lang="tr-TR" b="0" i="0" dirty="0">
                <a:effectLst/>
                <a:latin typeface="Arial" panose="020B0604020202020204" pitchFamily="34" charset="0"/>
                <a:cs typeface="Arial" panose="020B0604020202020204" pitchFamily="34" charset="0"/>
              </a:rPr>
              <a:t> oyunudur. 1980'lere damgasını vuran EA tarafından çıkarılan seri, daha sonra dalında bir numara olmuş ve en çok satan spor oyunu olmuştur</a:t>
            </a:r>
            <a:r>
              <a:rPr lang="tr-TR" baseline="30000" dirty="0">
                <a:latin typeface="Arial" panose="020B0604020202020204" pitchFamily="34" charset="0"/>
                <a:cs typeface="Arial" panose="020B0604020202020204" pitchFamily="34" charset="0"/>
              </a:rPr>
              <a:t>. </a:t>
            </a:r>
            <a:r>
              <a:rPr lang="tr-TR" b="0" i="0" dirty="0">
                <a:effectLst/>
                <a:latin typeface="Arial" panose="020B0604020202020204" pitchFamily="34" charset="0"/>
                <a:cs typeface="Arial" panose="020B0604020202020204" pitchFamily="34" charset="0"/>
              </a:rPr>
              <a:t>1993 yılından bu yana birçok lig, kupa, millî takım, futbol kulübü ve futbolcuyu lisansı altına alan önemli turnuvaları da yelpazesi altına almıştır.</a:t>
            </a:r>
          </a:p>
          <a:p>
            <a:pPr marL="0" indent="0">
              <a:buNone/>
            </a:pPr>
            <a:r>
              <a:rPr lang="tr-TR" b="0" i="0" dirty="0">
                <a:effectLst/>
                <a:latin typeface="Arial" panose="020B0604020202020204" pitchFamily="34" charset="0"/>
              </a:rPr>
              <a:t>Oyun, 6.000'den fazla oyun içi animasyon oluşturmak için gerçek hayattaki futbol maçlarından makine öğrenimi ile bir maç yakalama sistemi olan "</a:t>
            </a:r>
            <a:r>
              <a:rPr lang="tr-TR" b="0" i="0" dirty="0" err="1">
                <a:effectLst/>
                <a:latin typeface="Arial" panose="020B0604020202020204" pitchFamily="34" charset="0"/>
              </a:rPr>
              <a:t>Hyper</a:t>
            </a:r>
            <a:r>
              <a:rPr lang="tr-TR" b="0" i="0" dirty="0">
                <a:effectLst/>
                <a:latin typeface="Arial" panose="020B0604020202020204" pitchFamily="34" charset="0"/>
              </a:rPr>
              <a:t> Motion" teknolojisi ile daha gerçekçi ve eğlenceli bir oyun simülasyon deneyimi sunmayı amaçlamaktadır.</a:t>
            </a:r>
            <a:endParaRPr lang="tr" dirty="0">
              <a:latin typeface="Arial" panose="020B0604020202020204" pitchFamily="34" charset="0"/>
              <a:cs typeface="Arial" panose="020B0604020202020204" pitchFamily="34" charset="0"/>
            </a:endParaRPr>
          </a:p>
          <a:p>
            <a:pPr marL="0" indent="0">
              <a:buNone/>
            </a:pPr>
            <a:endParaRPr lang="tr-TR" dirty="0">
              <a:latin typeface="Arial" panose="020B0604020202020204" pitchFamily="34" charset="0"/>
              <a:cs typeface="Arial" panose="020B0604020202020204" pitchFamily="34" charset="0"/>
            </a:endParaRPr>
          </a:p>
          <a:p>
            <a:pPr>
              <a:buClr>
                <a:srgbClr val="262626"/>
              </a:buClr>
            </a:pPr>
            <a:endParaRPr lang="tr-TR" dirty="0"/>
          </a:p>
        </p:txBody>
      </p:sp>
    </p:spTree>
    <p:extLst>
      <p:ext uri="{BB962C8B-B14F-4D97-AF65-F5344CB8AC3E}">
        <p14:creationId xmlns:p14="http://schemas.microsoft.com/office/powerpoint/2010/main" val="339180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5C6C8B-248A-4A3C-987C-C988F1C10A76}"/>
              </a:ext>
            </a:extLst>
          </p:cNvPr>
          <p:cNvSpPr>
            <a:spLocks noGrp="1"/>
          </p:cNvSpPr>
          <p:nvPr>
            <p:ph type="title"/>
          </p:nvPr>
        </p:nvSpPr>
        <p:spPr>
          <a:xfrm>
            <a:off x="1353313" y="914400"/>
            <a:ext cx="9701542" cy="939354"/>
          </a:xfrm>
        </p:spPr>
        <p:txBody>
          <a:bodyPr>
            <a:normAutofit fontScale="90000"/>
          </a:bodyPr>
          <a:lstStyle/>
          <a:p>
            <a:br>
              <a:rPr lang="tr" dirty="0"/>
            </a:br>
            <a:r>
              <a:rPr lang="tr" b="1" dirty="0">
                <a:solidFill>
                  <a:schemeClr val="accent1"/>
                </a:solidFill>
              </a:rPr>
              <a:t>2. OLABİLİRLİK</a:t>
            </a:r>
            <a:endParaRPr lang="tr-TR" b="1" dirty="0">
              <a:solidFill>
                <a:schemeClr val="accent1"/>
              </a:solidFill>
            </a:endParaRPr>
          </a:p>
        </p:txBody>
      </p:sp>
      <p:sp>
        <p:nvSpPr>
          <p:cNvPr id="3" name="İçerik Yer Tutucusu 2">
            <a:extLst>
              <a:ext uri="{FF2B5EF4-FFF2-40B4-BE49-F238E27FC236}">
                <a16:creationId xmlns:a16="http://schemas.microsoft.com/office/drawing/2014/main" id="{66BBE992-476B-4432-A182-1B997B02DCDC}"/>
              </a:ext>
            </a:extLst>
          </p:cNvPr>
          <p:cNvSpPr>
            <a:spLocks noGrp="1"/>
          </p:cNvSpPr>
          <p:nvPr>
            <p:ph idx="1"/>
          </p:nvPr>
        </p:nvSpPr>
        <p:spPr/>
        <p:txBody>
          <a:bodyPr/>
          <a:lstStyle/>
          <a:p>
            <a:r>
              <a:rPr lang="tr" u="sng" dirty="0">
                <a:solidFill>
                  <a:schemeClr val="accent1"/>
                </a:solidFill>
                <a:latin typeface="Arial" panose="020B0604020202020204" pitchFamily="34" charset="0"/>
                <a:cs typeface="Arial" panose="020B0604020202020204" pitchFamily="34" charset="0"/>
              </a:rPr>
              <a:t>Hedeflenen Pazar Bilgisi</a:t>
            </a:r>
          </a:p>
          <a:p>
            <a:pPr marL="0" indent="0">
              <a:buNone/>
            </a:pPr>
            <a:r>
              <a:rPr lang="tr-TR" dirty="0">
                <a:latin typeface="Arial" panose="020B0604020202020204" pitchFamily="34" charset="0"/>
                <a:cs typeface="Arial" panose="020B0604020202020204" pitchFamily="34" charset="0"/>
              </a:rPr>
              <a:t>Projede,  oyun ve simülasyon dünyasının pek çok firmanın oluşturduğu ürünler ile rekabet edecek ve belirli yaş sınırlaması olmaksızın her türlü kitleye hitap ederek insanlara futbol kültürünü aşılamayı amaçlamaktadır.</a:t>
            </a:r>
          </a:p>
          <a:p>
            <a:pPr marL="0" indent="0">
              <a:buNone/>
            </a:pPr>
            <a:r>
              <a:rPr lang="tr-TR" dirty="0">
                <a:latin typeface="Arial" panose="020B0604020202020204" pitchFamily="34" charset="0"/>
                <a:cs typeface="Arial" panose="020B0604020202020204" pitchFamily="34" charset="0"/>
              </a:rPr>
              <a:t>1993 yılından bu yana 30 yıllık sadık oyun sever müşteriler tarafından oluşmaktadır.</a:t>
            </a:r>
          </a:p>
          <a:p>
            <a:pPr marL="0" indent="0">
              <a:buNone/>
            </a:pPr>
            <a:r>
              <a:rPr lang="tr-TR" dirty="0">
                <a:latin typeface="Arial" panose="020B0604020202020204" pitchFamily="34" charset="0"/>
                <a:cs typeface="Arial" panose="020B0604020202020204" pitchFamily="34" charset="0"/>
              </a:rPr>
              <a:t>Oyunu oynayan oynamayan herkes tarafından 7-24 web sitesi ve oyun üzerinden kullanıcı arz talepleri ile yeni güncelleme sistemi ile oyun içi ve gelecek dönemde çıkacak oyunlara eklentiler eklenmektedir.</a:t>
            </a:r>
          </a:p>
        </p:txBody>
      </p:sp>
    </p:spTree>
    <p:extLst>
      <p:ext uri="{BB962C8B-B14F-4D97-AF65-F5344CB8AC3E}">
        <p14:creationId xmlns:p14="http://schemas.microsoft.com/office/powerpoint/2010/main" val="225980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64EC1-F8F3-4C83-83C8-D53D31D63E18}"/>
              </a:ext>
            </a:extLst>
          </p:cNvPr>
          <p:cNvSpPr>
            <a:spLocks noGrp="1"/>
          </p:cNvSpPr>
          <p:nvPr>
            <p:ph type="title"/>
          </p:nvPr>
        </p:nvSpPr>
        <p:spPr/>
        <p:txBody>
          <a:bodyPr/>
          <a:lstStyle/>
          <a:p>
            <a:br>
              <a:rPr lang="tr" dirty="0"/>
            </a:br>
            <a:r>
              <a:rPr lang="tr" b="1" dirty="0">
                <a:solidFill>
                  <a:schemeClr val="accent1"/>
                </a:solidFill>
              </a:rPr>
              <a:t>2. OLABİLİRLİK</a:t>
            </a:r>
            <a:endParaRPr lang="tr-TR" b="1" dirty="0">
              <a:solidFill>
                <a:schemeClr val="accent1"/>
              </a:solidFill>
            </a:endParaRPr>
          </a:p>
        </p:txBody>
      </p:sp>
      <p:sp>
        <p:nvSpPr>
          <p:cNvPr id="3" name="İçerik Yer Tutucusu 2">
            <a:extLst>
              <a:ext uri="{FF2B5EF4-FFF2-40B4-BE49-F238E27FC236}">
                <a16:creationId xmlns:a16="http://schemas.microsoft.com/office/drawing/2014/main" id="{67A5B36E-DBFB-4261-A8CD-5EB417E4BEFA}"/>
              </a:ext>
            </a:extLst>
          </p:cNvPr>
          <p:cNvSpPr>
            <a:spLocks noGrp="1"/>
          </p:cNvSpPr>
          <p:nvPr>
            <p:ph idx="1"/>
          </p:nvPr>
        </p:nvSpPr>
        <p:spPr/>
        <p:txBody>
          <a:bodyPr>
            <a:normAutofit/>
          </a:bodyPr>
          <a:lstStyle/>
          <a:p>
            <a:r>
              <a:rPr lang="tr" u="sng" dirty="0">
                <a:solidFill>
                  <a:schemeClr val="accent1"/>
                </a:solidFill>
                <a:latin typeface="Arial" panose="020B0604020202020204" pitchFamily="34" charset="0"/>
                <a:cs typeface="Arial" panose="020B0604020202020204" pitchFamily="34" charset="0"/>
              </a:rPr>
              <a:t>Müşteri yapısı</a:t>
            </a:r>
          </a:p>
          <a:p>
            <a:pPr marL="0" indent="0">
              <a:buNone/>
            </a:pPr>
            <a:r>
              <a:rPr lang="tr" dirty="0">
                <a:latin typeface="Arial" panose="020B0604020202020204" pitchFamily="34" charset="0"/>
                <a:cs typeface="Arial" panose="020B0604020202020204" pitchFamily="34" charset="0"/>
              </a:rPr>
              <a:t>Kişiselleştirilmiş ürünleri seven</a:t>
            </a:r>
          </a:p>
          <a:p>
            <a:pPr marL="0" indent="0">
              <a:buNone/>
            </a:pPr>
            <a:r>
              <a:rPr lang="tr-TR" dirty="0">
                <a:latin typeface="Arial" panose="020B0604020202020204" pitchFamily="34" charset="0"/>
                <a:cs typeface="Arial" panose="020B0604020202020204" pitchFamily="34" charset="0"/>
              </a:rPr>
              <a:t>Belirli yaş sınırlaması bulunmuyor</a:t>
            </a:r>
          </a:p>
          <a:p>
            <a:pPr marL="0" indent="0">
              <a:buNone/>
            </a:pPr>
            <a:r>
              <a:rPr lang="tr" dirty="0">
                <a:latin typeface="Arial" panose="020B0604020202020204" pitchFamily="34" charset="0"/>
                <a:cs typeface="Arial" panose="020B0604020202020204" pitchFamily="34" charset="0"/>
              </a:rPr>
              <a:t>Fotbol oyun ve similasyonu seven herkes tarafında oynanabilecek.</a:t>
            </a:r>
            <a:endParaRPr lang="tr" u="sng" dirty="0">
              <a:latin typeface="Arial" panose="020B0604020202020204" pitchFamily="34" charset="0"/>
              <a:cs typeface="Arial" panose="020B0604020202020204" pitchFamily="34" charset="0"/>
            </a:endParaRPr>
          </a:p>
          <a:p>
            <a:r>
              <a:rPr lang="tr" u="sng" dirty="0">
                <a:solidFill>
                  <a:schemeClr val="accent1"/>
                </a:solidFill>
                <a:latin typeface="Arial" panose="020B0604020202020204" pitchFamily="34" charset="0"/>
                <a:cs typeface="Arial" panose="020B0604020202020204" pitchFamily="34" charset="0"/>
              </a:rPr>
              <a:t>Rekabet</a:t>
            </a:r>
          </a:p>
          <a:p>
            <a:pPr marL="0" indent="0">
              <a:buNone/>
            </a:pPr>
            <a:r>
              <a:rPr lang="tr-TR" dirty="0">
                <a:latin typeface="Arial" panose="020B0604020202020204" pitchFamily="34" charset="0"/>
                <a:cs typeface="Arial" panose="020B0604020202020204" pitchFamily="34" charset="0"/>
              </a:rPr>
              <a:t>FIFA 2023, e-Football 2023 ve Football Manager gibi pazar rakiplerine sahip ve rakiplerinin önünde ilk sırada yer almaktadır.</a:t>
            </a:r>
            <a:endParaRPr lang="tr" dirty="0">
              <a:latin typeface="Arial" panose="020B060402020202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164109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4CFADD-2AA7-4F10-99C4-D5FC20B437E4}"/>
              </a:ext>
            </a:extLst>
          </p:cNvPr>
          <p:cNvSpPr>
            <a:spLocks noGrp="1"/>
          </p:cNvSpPr>
          <p:nvPr>
            <p:ph type="title"/>
          </p:nvPr>
        </p:nvSpPr>
        <p:spPr/>
        <p:txBody>
          <a:bodyPr/>
          <a:lstStyle/>
          <a:p>
            <a:br>
              <a:rPr lang="tr" dirty="0"/>
            </a:br>
            <a:r>
              <a:rPr lang="tr" b="1" dirty="0">
                <a:solidFill>
                  <a:schemeClr val="accent1"/>
                </a:solidFill>
              </a:rPr>
              <a:t>2. OLABİLİRLİK</a:t>
            </a:r>
            <a:endParaRPr lang="tr-TR" b="1" dirty="0">
              <a:solidFill>
                <a:schemeClr val="accent1"/>
              </a:solidFill>
            </a:endParaRPr>
          </a:p>
        </p:txBody>
      </p:sp>
      <p:sp>
        <p:nvSpPr>
          <p:cNvPr id="3" name="İçerik Yer Tutucusu 2">
            <a:extLst>
              <a:ext uri="{FF2B5EF4-FFF2-40B4-BE49-F238E27FC236}">
                <a16:creationId xmlns:a16="http://schemas.microsoft.com/office/drawing/2014/main" id="{892B7AC0-8826-4DA7-B6F5-A521D214C978}"/>
              </a:ext>
            </a:extLst>
          </p:cNvPr>
          <p:cNvSpPr>
            <a:spLocks noGrp="1"/>
          </p:cNvSpPr>
          <p:nvPr>
            <p:ph idx="1"/>
          </p:nvPr>
        </p:nvSpPr>
        <p:spPr/>
        <p:txBody>
          <a:bodyPr vert="horz" lIns="91440" tIns="45720" rIns="91440" bIns="45720" rtlCol="0" anchor="t">
            <a:normAutofit/>
          </a:bodyPr>
          <a:lstStyle/>
          <a:p>
            <a:r>
              <a:rPr lang="tr" u="sng" dirty="0">
                <a:solidFill>
                  <a:schemeClr val="accent1"/>
                </a:solidFill>
                <a:latin typeface="Arial" panose="020B0604020202020204" pitchFamily="34" charset="0"/>
                <a:cs typeface="Arial" panose="020B0604020202020204" pitchFamily="34" charset="0"/>
              </a:rPr>
              <a:t>Projenin işletmeye sağlayacağı faydalar</a:t>
            </a:r>
          </a:p>
          <a:p>
            <a:pPr marL="0" indent="0">
              <a:buNone/>
            </a:pPr>
            <a:r>
              <a:rPr lang="tr-TR" dirty="0">
                <a:latin typeface="Arial" panose="020B0604020202020204" pitchFamily="34" charset="0"/>
                <a:cs typeface="Arial" panose="020B0604020202020204" pitchFamily="34" charset="0"/>
              </a:rPr>
              <a:t>Pazarda, verilere göre diğer rakiplerinin önünde yer almış ve çıkmasının</a:t>
            </a:r>
            <a:r>
              <a:rPr lang="tr-TR" b="0" i="0" dirty="0">
                <a:effectLst/>
                <a:latin typeface="Arial" panose="020B0604020202020204" pitchFamily="34" charset="0"/>
                <a:cs typeface="Arial" panose="020B0604020202020204" pitchFamily="34" charset="0"/>
              </a:rPr>
              <a:t> ilk haftasında 10 milyon oyuncuyu aşmış çok sevilen 30 yıllık bir serinin son ürünüdür.</a:t>
            </a:r>
          </a:p>
          <a:p>
            <a:pPr marL="0" indent="0">
              <a:buNone/>
            </a:pPr>
            <a:r>
              <a:rPr lang="tr-TR" b="0" i="0" dirty="0">
                <a:effectLst/>
                <a:latin typeface="Arial" panose="020B0604020202020204" pitchFamily="34" charset="0"/>
                <a:cs typeface="Arial" panose="020B0604020202020204" pitchFamily="34" charset="0"/>
              </a:rPr>
              <a:t>Gün geçtikçe artan kullanıcı sayısı </a:t>
            </a:r>
            <a:r>
              <a:rPr lang="tr-TR" dirty="0">
                <a:latin typeface="Arial" panose="020B0604020202020204" pitchFamily="34" charset="0"/>
                <a:cs typeface="Arial" panose="020B0604020202020204" pitchFamily="34" charset="0"/>
              </a:rPr>
              <a:t>yapımcı şirket Electronic </a:t>
            </a:r>
            <a:r>
              <a:rPr lang="tr-TR" dirty="0" err="1">
                <a:latin typeface="Arial" panose="020B0604020202020204" pitchFamily="34" charset="0"/>
                <a:cs typeface="Arial" panose="020B0604020202020204" pitchFamily="34" charset="0"/>
              </a:rPr>
              <a:t>Arts’a</a:t>
            </a:r>
            <a:r>
              <a:rPr lang="tr-TR" dirty="0">
                <a:latin typeface="Arial" panose="020B0604020202020204" pitchFamily="34" charset="0"/>
                <a:cs typeface="Arial" panose="020B0604020202020204" pitchFamily="34" charset="0"/>
              </a:rPr>
              <a:t>, Sony ve Xbox markalarına pazarda finansal açıdan epey gelir getirmiştir.</a:t>
            </a:r>
            <a:endParaRPr lang="tr-TR" b="0" i="0" dirty="0">
              <a:effectLst/>
              <a:latin typeface="Arial" panose="020B0604020202020204" pitchFamily="34" charset="0"/>
              <a:cs typeface="Arial" panose="020B0604020202020204" pitchFamily="34" charset="0"/>
            </a:endParaRPr>
          </a:p>
          <a:p>
            <a:pPr marL="0" indent="0">
              <a:buNone/>
            </a:pPr>
            <a:r>
              <a:rPr lang="tr-TR" b="0" i="0" dirty="0">
                <a:effectLst/>
                <a:latin typeface="Arial" panose="020B0604020202020204" pitchFamily="34" charset="0"/>
                <a:cs typeface="Arial" panose="020B0604020202020204" pitchFamily="34" charset="0"/>
              </a:rPr>
              <a:t>Pazarda pek çok kullanıcıya hitap etmesi Online oyun müsabakasında uyguladığı ödüllendirme politikası ile sadık müşteriler elde etmiştir.</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221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372F3-5E45-4F98-BCE5-55DD2F787B95}"/>
              </a:ext>
            </a:extLst>
          </p:cNvPr>
          <p:cNvSpPr>
            <a:spLocks noGrp="1"/>
          </p:cNvSpPr>
          <p:nvPr>
            <p:ph type="title"/>
          </p:nvPr>
        </p:nvSpPr>
        <p:spPr/>
        <p:txBody>
          <a:bodyPr/>
          <a:lstStyle/>
          <a:p>
            <a:br>
              <a:rPr lang="tr" b="1" dirty="0">
                <a:solidFill>
                  <a:schemeClr val="accent1"/>
                </a:solidFill>
              </a:rPr>
            </a:br>
            <a:r>
              <a:rPr lang="tr" b="1" dirty="0">
                <a:solidFill>
                  <a:schemeClr val="accent1"/>
                </a:solidFill>
              </a:rPr>
              <a:t>2. OLABİLİRLİK</a:t>
            </a:r>
            <a:endParaRPr lang="tr-TR" b="1" dirty="0">
              <a:solidFill>
                <a:schemeClr val="accent1"/>
              </a:solidFill>
            </a:endParaRPr>
          </a:p>
        </p:txBody>
      </p:sp>
      <p:sp>
        <p:nvSpPr>
          <p:cNvPr id="3" name="İçerik Yer Tutucusu 2">
            <a:extLst>
              <a:ext uri="{FF2B5EF4-FFF2-40B4-BE49-F238E27FC236}">
                <a16:creationId xmlns:a16="http://schemas.microsoft.com/office/drawing/2014/main" id="{607F06F8-C581-481A-B142-285AEEE67722}"/>
              </a:ext>
            </a:extLst>
          </p:cNvPr>
          <p:cNvSpPr>
            <a:spLocks noGrp="1"/>
          </p:cNvSpPr>
          <p:nvPr>
            <p:ph idx="1"/>
          </p:nvPr>
        </p:nvSpPr>
        <p:spPr/>
        <p:txBody>
          <a:bodyPr>
            <a:normAutofit/>
          </a:bodyPr>
          <a:lstStyle/>
          <a:p>
            <a:r>
              <a:rPr lang="tr" u="sng" dirty="0">
                <a:solidFill>
                  <a:schemeClr val="accent1"/>
                </a:solidFill>
                <a:latin typeface="Arial" panose="020B0604020202020204" pitchFamily="34" charset="0"/>
                <a:cs typeface="Arial" panose="020B0604020202020204" pitchFamily="34" charset="0"/>
              </a:rPr>
              <a:t>Pazarlama hedefleri</a:t>
            </a:r>
          </a:p>
          <a:p>
            <a:pPr marL="0" indent="0">
              <a:buNone/>
            </a:pPr>
            <a:r>
              <a:rPr lang="tr" dirty="0">
                <a:latin typeface="Arial" panose="020B0604020202020204" pitchFamily="34" charset="0"/>
                <a:cs typeface="Arial" panose="020B0604020202020204" pitchFamily="34" charset="0"/>
              </a:rPr>
              <a:t>Pazarda daha fazla kullanıcı elde etmek ve hitap etmek</a:t>
            </a:r>
          </a:p>
          <a:p>
            <a:pPr marL="0" indent="0">
              <a:buNone/>
            </a:pPr>
            <a:r>
              <a:rPr lang="tr" dirty="0">
                <a:latin typeface="Arial" panose="020B0604020202020204" pitchFamily="34" charset="0"/>
                <a:cs typeface="Arial" panose="020B0604020202020204" pitchFamily="34" charset="0"/>
              </a:rPr>
              <a:t>Sadık müşteriler edinerek ödüllendirme politikası ile müşteriyi elde tutmak</a:t>
            </a:r>
          </a:p>
          <a:p>
            <a:pPr marL="0" indent="0">
              <a:buNone/>
            </a:pPr>
            <a:r>
              <a:rPr lang="tr" dirty="0">
                <a:latin typeface="Arial" panose="020B0604020202020204" pitchFamily="34" charset="0"/>
                <a:cs typeface="Arial" panose="020B0604020202020204" pitchFamily="34" charset="0"/>
              </a:rPr>
              <a:t>Pazar liderliğini korumak</a:t>
            </a:r>
          </a:p>
          <a:p>
            <a:pPr marL="0" indent="0">
              <a:buNone/>
            </a:pPr>
            <a:r>
              <a:rPr lang="tr" dirty="0">
                <a:latin typeface="Arial" panose="020B0604020202020204" pitchFamily="34" charset="0"/>
                <a:cs typeface="Arial" panose="020B0604020202020204" pitchFamily="34" charset="0"/>
              </a:rPr>
              <a:t>Ürün geliştirme ve reklamlamaya büyük maliyetli bütçe ayırmak</a:t>
            </a:r>
          </a:p>
        </p:txBody>
      </p:sp>
    </p:spTree>
    <p:extLst>
      <p:ext uri="{BB962C8B-B14F-4D97-AF65-F5344CB8AC3E}">
        <p14:creationId xmlns:p14="http://schemas.microsoft.com/office/powerpoint/2010/main" val="3535343730"/>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80</TotalTime>
  <Words>826</Words>
  <Application>Microsoft Office PowerPoint</Application>
  <PresentationFormat>Geniş ekran</PresentationFormat>
  <Paragraphs>75</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Century Gothic</vt:lpstr>
      <vt:lpstr>Gill Sans MT</vt:lpstr>
      <vt:lpstr>Galeri</vt:lpstr>
      <vt:lpstr>FIFA 2023 BUSINESS CASE</vt:lpstr>
      <vt:lpstr> 1. GİRİŞ</vt:lpstr>
      <vt:lpstr> 2. OLABİLİRLİK</vt:lpstr>
      <vt:lpstr> 2. OLABİLİRLİK</vt:lpstr>
      <vt:lpstr> 2. OLABİLİRLİK</vt:lpstr>
      <vt:lpstr> 2. OLABİLİRLİK</vt:lpstr>
      <vt:lpstr> 2. OLABİLİRLİK</vt:lpstr>
      <vt:lpstr> 2. OLABİLİRLİK</vt:lpstr>
      <vt:lpstr> 2. OLABİLİRLİK</vt:lpstr>
      <vt:lpstr> 2. OLABİLİRLİK</vt:lpstr>
      <vt:lpstr>       2. OLABİLİRLİK</vt:lpstr>
      <vt:lpstr> 2. OLABİLİRLİK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Sümeyye Polat</dc:creator>
  <cp:lastModifiedBy>s ö</cp:lastModifiedBy>
  <cp:revision>119</cp:revision>
  <dcterms:created xsi:type="dcterms:W3CDTF">2022-11-18T14:19:13Z</dcterms:created>
  <dcterms:modified xsi:type="dcterms:W3CDTF">2022-11-27T18:56:58Z</dcterms:modified>
</cp:coreProperties>
</file>