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11/20/2023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11/20/2023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9041E8-70B8-434C-92E8-A3EF8606AD7C}"/>
              </a:ext>
            </a:extLst>
          </p:cNvPr>
          <p:cNvSpPr>
            <a:spLocks noGrp="1"/>
          </p:cNvSpPr>
          <p:nvPr>
            <p:ph type="ctrTitle"/>
          </p:nvPr>
        </p:nvSpPr>
        <p:spPr>
          <a:xfrm>
            <a:off x="2411262" y="1099616"/>
            <a:ext cx="5372898" cy="815578"/>
          </a:xfrm>
        </p:spPr>
        <p:txBody>
          <a:bodyPr>
            <a:normAutofit fontScale="90000"/>
          </a:bodyPr>
          <a:lstStyle/>
          <a:p>
            <a:r>
              <a:rPr lang="es-ES" dirty="0"/>
              <a:t>BASE DE DATOS</a:t>
            </a:r>
          </a:p>
        </p:txBody>
      </p:sp>
      <p:sp>
        <p:nvSpPr>
          <p:cNvPr id="3" name="Subtítulo 2">
            <a:extLst>
              <a:ext uri="{FF2B5EF4-FFF2-40B4-BE49-F238E27FC236}">
                <a16:creationId xmlns:a16="http://schemas.microsoft.com/office/drawing/2014/main" id="{516D193C-113A-43AF-BA26-4A63DD24DF34}"/>
              </a:ext>
            </a:extLst>
          </p:cNvPr>
          <p:cNvSpPr>
            <a:spLocks noGrp="1"/>
          </p:cNvSpPr>
          <p:nvPr>
            <p:ph type="subTitle" idx="1"/>
          </p:nvPr>
        </p:nvSpPr>
        <p:spPr>
          <a:xfrm>
            <a:off x="512786" y="4844642"/>
            <a:ext cx="4937262" cy="475751"/>
          </a:xfrm>
        </p:spPr>
        <p:txBody>
          <a:bodyPr/>
          <a:lstStyle/>
          <a:p>
            <a:r>
              <a:rPr lang="es-ES" dirty="0"/>
              <a:t>Sergio Gabriel Mamani Aruquipa</a:t>
            </a:r>
          </a:p>
        </p:txBody>
      </p:sp>
      <p:sp>
        <p:nvSpPr>
          <p:cNvPr id="4" name="Subtítulo 2">
            <a:extLst>
              <a:ext uri="{FF2B5EF4-FFF2-40B4-BE49-F238E27FC236}">
                <a16:creationId xmlns:a16="http://schemas.microsoft.com/office/drawing/2014/main" id="{8A35CBD9-99C8-4D49-9465-32D0550ACF6A}"/>
              </a:ext>
            </a:extLst>
          </p:cNvPr>
          <p:cNvSpPr txBox="1">
            <a:spLocks/>
          </p:cNvSpPr>
          <p:nvPr/>
        </p:nvSpPr>
        <p:spPr>
          <a:xfrm>
            <a:off x="5097711" y="5456152"/>
            <a:ext cx="4187845" cy="47575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tabLst>
                <a:tab pos="1143000" algn="l"/>
              </a:tabLst>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tabLst>
                <a:tab pos="1143000" algn="l"/>
              </a:tabLst>
              <a:defRPr sz="2200" kern="1200">
                <a:solidFill>
                  <a:schemeClr val="bg2">
                    <a:lumMod val="20000"/>
                    <a:lumOff val="80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tabLst>
                <a:tab pos="1143000" algn="l"/>
              </a:tabLst>
              <a:defRPr sz="2200" kern="1200">
                <a:solidFill>
                  <a:schemeClr val="bg2">
                    <a:lumMod val="20000"/>
                    <a:lumOff val="80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tabLst>
                <a:tab pos="1143000" algn="l"/>
              </a:tabLst>
              <a:defRPr sz="2000" kern="1200">
                <a:solidFill>
                  <a:schemeClr val="bg2">
                    <a:lumMod val="20000"/>
                    <a:lumOff val="80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tabLst>
                <a:tab pos="1143000" algn="l"/>
              </a:tabLst>
              <a:defRPr sz="2000" kern="1200">
                <a:solidFill>
                  <a:schemeClr val="bg2">
                    <a:lumMod val="20000"/>
                    <a:lumOff val="80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tabLst>
                <a:tab pos="1143000" algn="l"/>
              </a:tabLst>
              <a:defRPr sz="2000" kern="1200">
                <a:solidFill>
                  <a:schemeClr val="bg2">
                    <a:lumMod val="20000"/>
                    <a:lumOff val="80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tabLst>
                <a:tab pos="1143000" algn="l"/>
              </a:tabLst>
              <a:defRPr sz="2000" kern="1200">
                <a:solidFill>
                  <a:schemeClr val="bg2">
                    <a:lumMod val="20000"/>
                    <a:lumOff val="80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tabLst>
                <a:tab pos="1143000" algn="l"/>
              </a:tabLst>
              <a:defRPr sz="2000" kern="1200">
                <a:solidFill>
                  <a:schemeClr val="bg2">
                    <a:lumMod val="20000"/>
                    <a:lumOff val="80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tabLst>
                <a:tab pos="1143000" algn="l"/>
              </a:tabLst>
              <a:defRPr sz="2000" kern="1200">
                <a:solidFill>
                  <a:schemeClr val="bg2">
                    <a:lumMod val="20000"/>
                    <a:lumOff val="80000"/>
                  </a:schemeClr>
                </a:solidFill>
                <a:latin typeface="+mn-lt"/>
                <a:ea typeface="+mn-ea"/>
                <a:cs typeface="+mn-cs"/>
              </a:defRPr>
            </a:lvl9pPr>
          </a:lstStyle>
          <a:p>
            <a:r>
              <a:rPr lang="es-ES" dirty="0"/>
              <a:t>INGENIERIA DE SISTEMAS</a:t>
            </a:r>
          </a:p>
        </p:txBody>
      </p:sp>
      <p:pic>
        <p:nvPicPr>
          <p:cNvPr id="6" name="Imagen 5">
            <a:extLst>
              <a:ext uri="{FF2B5EF4-FFF2-40B4-BE49-F238E27FC236}">
                <a16:creationId xmlns:a16="http://schemas.microsoft.com/office/drawing/2014/main" id="{7A473566-FA65-4C68-BB12-2BD1430BBBED}"/>
              </a:ext>
            </a:extLst>
          </p:cNvPr>
          <p:cNvPicPr>
            <a:picLocks noChangeAspect="1"/>
          </p:cNvPicPr>
          <p:nvPr/>
        </p:nvPicPr>
        <p:blipFill>
          <a:blip r:embed="rId2"/>
          <a:stretch>
            <a:fillRect/>
          </a:stretch>
        </p:blipFill>
        <p:spPr>
          <a:xfrm>
            <a:off x="9285556" y="763398"/>
            <a:ext cx="2906444" cy="5343787"/>
          </a:xfrm>
          <a:prstGeom prst="rect">
            <a:avLst/>
          </a:prstGeom>
        </p:spPr>
      </p:pic>
      <p:sp>
        <p:nvSpPr>
          <p:cNvPr id="7" name="Título 1">
            <a:extLst>
              <a:ext uri="{FF2B5EF4-FFF2-40B4-BE49-F238E27FC236}">
                <a16:creationId xmlns:a16="http://schemas.microsoft.com/office/drawing/2014/main" id="{AEFADD08-0CAD-4692-943D-A0F96F138D05}"/>
              </a:ext>
            </a:extLst>
          </p:cNvPr>
          <p:cNvSpPr txBox="1">
            <a:spLocks/>
          </p:cNvSpPr>
          <p:nvPr/>
        </p:nvSpPr>
        <p:spPr>
          <a:xfrm>
            <a:off x="956343" y="2195818"/>
            <a:ext cx="7441036" cy="1233182"/>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s-ES" dirty="0"/>
              <a:t>MANEJO DE CONCEPTOS</a:t>
            </a:r>
          </a:p>
        </p:txBody>
      </p:sp>
    </p:spTree>
    <p:extLst>
      <p:ext uri="{BB962C8B-B14F-4D97-AF65-F5344CB8AC3E}">
        <p14:creationId xmlns:p14="http://schemas.microsoft.com/office/powerpoint/2010/main" val="309210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246049-B283-495C-80BA-E3901B930204}"/>
              </a:ext>
            </a:extLst>
          </p:cNvPr>
          <p:cNvSpPr>
            <a:spLocks noGrp="1"/>
          </p:cNvSpPr>
          <p:nvPr>
            <p:ph type="title"/>
          </p:nvPr>
        </p:nvSpPr>
        <p:spPr/>
        <p:txBody>
          <a:bodyPr>
            <a:normAutofit/>
          </a:bodyPr>
          <a:lstStyle/>
          <a:p>
            <a:r>
              <a:rPr lang="es-ES" sz="2400" dirty="0"/>
              <a:t>Muestra un ejemplo del uso de MIN-MAX</a:t>
            </a:r>
          </a:p>
        </p:txBody>
      </p:sp>
      <p:pic>
        <p:nvPicPr>
          <p:cNvPr id="5" name="Marcador de contenido 4">
            <a:extLst>
              <a:ext uri="{FF2B5EF4-FFF2-40B4-BE49-F238E27FC236}">
                <a16:creationId xmlns:a16="http://schemas.microsoft.com/office/drawing/2014/main" id="{A2A79E25-F058-4C21-9C30-2BA13A3BDAA0}"/>
              </a:ext>
            </a:extLst>
          </p:cNvPr>
          <p:cNvPicPr>
            <a:picLocks noGrp="1" noChangeAspect="1"/>
          </p:cNvPicPr>
          <p:nvPr>
            <p:ph idx="1"/>
          </p:nvPr>
        </p:nvPicPr>
        <p:blipFill>
          <a:blip r:embed="rId2"/>
          <a:stretch>
            <a:fillRect/>
          </a:stretch>
        </p:blipFill>
        <p:spPr>
          <a:xfrm>
            <a:off x="6769917" y="3256108"/>
            <a:ext cx="4125168" cy="2819400"/>
          </a:xfrm>
        </p:spPr>
      </p:pic>
      <p:pic>
        <p:nvPicPr>
          <p:cNvPr id="7" name="Imagen 6">
            <a:extLst>
              <a:ext uri="{FF2B5EF4-FFF2-40B4-BE49-F238E27FC236}">
                <a16:creationId xmlns:a16="http://schemas.microsoft.com/office/drawing/2014/main" id="{0F7CB21B-E675-4298-9E4E-D1776A9467F4}"/>
              </a:ext>
            </a:extLst>
          </p:cNvPr>
          <p:cNvPicPr>
            <a:picLocks noChangeAspect="1"/>
          </p:cNvPicPr>
          <p:nvPr/>
        </p:nvPicPr>
        <p:blipFill rotWithShape="1">
          <a:blip r:embed="rId3"/>
          <a:srcRect l="27648" t="16704" b="19688"/>
          <a:stretch/>
        </p:blipFill>
        <p:spPr>
          <a:xfrm>
            <a:off x="3993160" y="318782"/>
            <a:ext cx="5192785" cy="2877044"/>
          </a:xfrm>
          <a:prstGeom prst="rect">
            <a:avLst/>
          </a:prstGeom>
        </p:spPr>
      </p:pic>
    </p:spTree>
    <p:extLst>
      <p:ext uri="{BB962C8B-B14F-4D97-AF65-F5344CB8AC3E}">
        <p14:creationId xmlns:p14="http://schemas.microsoft.com/office/powerpoint/2010/main" val="144720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8AE3B-B7AA-4BB1-B9FA-471BD74A755B}"/>
              </a:ext>
            </a:extLst>
          </p:cNvPr>
          <p:cNvSpPr>
            <a:spLocks noGrp="1"/>
          </p:cNvSpPr>
          <p:nvPr>
            <p:ph type="title"/>
          </p:nvPr>
        </p:nvSpPr>
        <p:spPr/>
        <p:txBody>
          <a:bodyPr>
            <a:normAutofit/>
          </a:bodyPr>
          <a:lstStyle/>
          <a:p>
            <a:r>
              <a:rPr lang="es-ES" sz="2400" dirty="0"/>
              <a:t>Ejemplo de DDL: </a:t>
            </a:r>
            <a:br>
              <a:rPr lang="es-ES" sz="2400" dirty="0"/>
            </a:br>
            <a:br>
              <a:rPr lang="es-ES" sz="2400" dirty="0"/>
            </a:br>
            <a:r>
              <a:rPr lang="es-ES" sz="2400" dirty="0"/>
              <a:t>DDL es  “Lenguaje de Definición de Datos o Data </a:t>
            </a:r>
            <a:r>
              <a:rPr lang="es-ES" sz="2400" dirty="0" err="1"/>
              <a:t>Definition</a:t>
            </a:r>
            <a:r>
              <a:rPr lang="es-ES" sz="2400" dirty="0"/>
              <a:t> </a:t>
            </a:r>
            <a:r>
              <a:rPr lang="es-ES" sz="2400" dirty="0" err="1"/>
              <a:t>Language</a:t>
            </a:r>
            <a:r>
              <a:rPr lang="es-ES" sz="2400" dirty="0"/>
              <a:t> en ingles”. Es un lenguaje para describir los datos y sus relaciones en una base de datos</a:t>
            </a:r>
            <a:br>
              <a:rPr lang="es-ES" sz="2400" dirty="0"/>
            </a:br>
            <a:br>
              <a:rPr lang="es-ES" sz="1400" dirty="0"/>
            </a:br>
            <a:endParaRPr lang="es-ES" sz="1400" dirty="0"/>
          </a:p>
        </p:txBody>
      </p:sp>
      <p:pic>
        <p:nvPicPr>
          <p:cNvPr id="9" name="Marcador de contenido 8">
            <a:extLst>
              <a:ext uri="{FF2B5EF4-FFF2-40B4-BE49-F238E27FC236}">
                <a16:creationId xmlns:a16="http://schemas.microsoft.com/office/drawing/2014/main" id="{AE893F73-CC49-4655-AADD-1D020337A52C}"/>
              </a:ext>
            </a:extLst>
          </p:cNvPr>
          <p:cNvPicPr>
            <a:picLocks noGrp="1" noChangeAspect="1"/>
          </p:cNvPicPr>
          <p:nvPr>
            <p:ph idx="1"/>
          </p:nvPr>
        </p:nvPicPr>
        <p:blipFill>
          <a:blip r:embed="rId2"/>
          <a:stretch>
            <a:fillRect/>
          </a:stretch>
        </p:blipFill>
        <p:spPr>
          <a:xfrm>
            <a:off x="4194495" y="872455"/>
            <a:ext cx="7038363" cy="4446165"/>
          </a:xfrm>
        </p:spPr>
      </p:pic>
    </p:spTree>
    <p:extLst>
      <p:ext uri="{BB962C8B-B14F-4D97-AF65-F5344CB8AC3E}">
        <p14:creationId xmlns:p14="http://schemas.microsoft.com/office/powerpoint/2010/main" val="114778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EB110B-DCBA-436B-BE91-1AFBE03D5A61}"/>
              </a:ext>
            </a:extLst>
          </p:cNvPr>
          <p:cNvSpPr>
            <a:spLocks noGrp="1"/>
          </p:cNvSpPr>
          <p:nvPr>
            <p:ph type="title"/>
          </p:nvPr>
        </p:nvSpPr>
        <p:spPr/>
        <p:txBody>
          <a:bodyPr>
            <a:normAutofit/>
          </a:bodyPr>
          <a:lstStyle/>
          <a:p>
            <a:r>
              <a:rPr lang="es-ES" sz="2400" dirty="0"/>
              <a:t>ejemplo de DML:</a:t>
            </a:r>
            <a:br>
              <a:rPr lang="es-ES" sz="2400" dirty="0"/>
            </a:br>
            <a:r>
              <a:rPr lang="es-ES" sz="2400" dirty="0"/>
              <a:t>DML es “Lenguaje de Manipulación de Datos o Data </a:t>
            </a:r>
            <a:r>
              <a:rPr lang="es-ES" sz="2400" dirty="0" err="1"/>
              <a:t>Manipulation</a:t>
            </a:r>
            <a:r>
              <a:rPr lang="es-ES" sz="2400" dirty="0"/>
              <a:t> </a:t>
            </a:r>
            <a:r>
              <a:rPr lang="es-ES" sz="2400" dirty="0" err="1"/>
              <a:t>Language</a:t>
            </a:r>
            <a:r>
              <a:rPr lang="es-ES" sz="2400" dirty="0"/>
              <a:t>”. Nos permite gestionar la información y manipular de la forma que se requiera para nuestras necesidades</a:t>
            </a:r>
            <a:br>
              <a:rPr lang="es-ES" sz="2400" dirty="0"/>
            </a:br>
            <a:endParaRPr lang="es-ES" sz="2400" dirty="0"/>
          </a:p>
        </p:txBody>
      </p:sp>
      <p:pic>
        <p:nvPicPr>
          <p:cNvPr id="5" name="Marcador de contenido 4">
            <a:extLst>
              <a:ext uri="{FF2B5EF4-FFF2-40B4-BE49-F238E27FC236}">
                <a16:creationId xmlns:a16="http://schemas.microsoft.com/office/drawing/2014/main" id="{38B7D644-CF25-4DFF-A6E8-7A322133150B}"/>
              </a:ext>
            </a:extLst>
          </p:cNvPr>
          <p:cNvPicPr>
            <a:picLocks noGrp="1" noChangeAspect="1"/>
          </p:cNvPicPr>
          <p:nvPr>
            <p:ph idx="1"/>
          </p:nvPr>
        </p:nvPicPr>
        <p:blipFill>
          <a:blip r:embed="rId2"/>
          <a:stretch>
            <a:fillRect/>
          </a:stretch>
        </p:blipFill>
        <p:spPr>
          <a:xfrm>
            <a:off x="3892493" y="1040236"/>
            <a:ext cx="7432646" cy="4261606"/>
          </a:xfrm>
        </p:spPr>
      </p:pic>
    </p:spTree>
    <p:extLst>
      <p:ext uri="{BB962C8B-B14F-4D97-AF65-F5344CB8AC3E}">
        <p14:creationId xmlns:p14="http://schemas.microsoft.com/office/powerpoint/2010/main" val="263459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57FB05-590B-44A7-88CC-C13043EB76E7}"/>
              </a:ext>
            </a:extLst>
          </p:cNvPr>
          <p:cNvSpPr>
            <a:spLocks noGrp="1"/>
          </p:cNvSpPr>
          <p:nvPr>
            <p:ph type="title"/>
          </p:nvPr>
        </p:nvSpPr>
        <p:spPr/>
        <p:txBody>
          <a:bodyPr>
            <a:normAutofit/>
          </a:bodyPr>
          <a:lstStyle/>
          <a:p>
            <a:r>
              <a:rPr lang="pt-BR" sz="2400" dirty="0"/>
              <a:t>¿Para que </a:t>
            </a:r>
            <a:r>
              <a:rPr lang="pt-BR" sz="2400" dirty="0" err="1"/>
              <a:t>sirve</a:t>
            </a:r>
            <a:r>
              <a:rPr lang="pt-BR" sz="2400" dirty="0"/>
              <a:t> INNER JOIN?</a:t>
            </a:r>
            <a:br>
              <a:rPr lang="pt-BR" sz="2400" dirty="0"/>
            </a:br>
            <a:br>
              <a:rPr lang="pt-BR" sz="2400" dirty="0"/>
            </a:br>
            <a:r>
              <a:rPr lang="es-ES" sz="2400" b="0" i="0" dirty="0">
                <a:solidFill>
                  <a:srgbClr val="E2EEFF"/>
                </a:solidFill>
                <a:effectLst/>
                <a:latin typeface="Google Sans"/>
              </a:rPr>
              <a:t>Combina los registros de dos tablas si hay valores coincidentes en un campo común</a:t>
            </a:r>
            <a:r>
              <a:rPr lang="es-ES" sz="2400" b="0" i="0" dirty="0">
                <a:solidFill>
                  <a:srgbClr val="E8EAED"/>
                </a:solidFill>
                <a:effectLst/>
                <a:latin typeface="Google Sans"/>
              </a:rPr>
              <a:t>.</a:t>
            </a:r>
            <a:br>
              <a:rPr lang="pt-BR" sz="2400" dirty="0"/>
            </a:br>
            <a:endParaRPr lang="es-ES" sz="2400" dirty="0"/>
          </a:p>
        </p:txBody>
      </p:sp>
      <p:pic>
        <p:nvPicPr>
          <p:cNvPr id="5" name="Marcador de contenido 4">
            <a:extLst>
              <a:ext uri="{FF2B5EF4-FFF2-40B4-BE49-F238E27FC236}">
                <a16:creationId xmlns:a16="http://schemas.microsoft.com/office/drawing/2014/main" id="{03FE60A0-0C23-421A-8B7A-E714317DF677}"/>
              </a:ext>
            </a:extLst>
          </p:cNvPr>
          <p:cNvPicPr>
            <a:picLocks noGrp="1" noChangeAspect="1"/>
          </p:cNvPicPr>
          <p:nvPr>
            <p:ph idx="1"/>
          </p:nvPr>
        </p:nvPicPr>
        <p:blipFill>
          <a:blip r:embed="rId2"/>
          <a:stretch>
            <a:fillRect/>
          </a:stretch>
        </p:blipFill>
        <p:spPr>
          <a:xfrm>
            <a:off x="3951215" y="1359018"/>
            <a:ext cx="7239699" cy="3397540"/>
          </a:xfrm>
        </p:spPr>
      </p:pic>
    </p:spTree>
    <p:extLst>
      <p:ext uri="{BB962C8B-B14F-4D97-AF65-F5344CB8AC3E}">
        <p14:creationId xmlns:p14="http://schemas.microsoft.com/office/powerpoint/2010/main" val="252065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08B8F-2A1D-4871-ADEF-A6FEFB3C2C18}"/>
              </a:ext>
            </a:extLst>
          </p:cNvPr>
          <p:cNvSpPr>
            <a:spLocks noGrp="1"/>
          </p:cNvSpPr>
          <p:nvPr>
            <p:ph type="title"/>
          </p:nvPr>
        </p:nvSpPr>
        <p:spPr/>
        <p:txBody>
          <a:bodyPr>
            <a:normAutofit fontScale="90000"/>
          </a:bodyPr>
          <a:lstStyle/>
          <a:p>
            <a:r>
              <a:rPr lang="es-ES" sz="2400" dirty="0"/>
              <a:t>Defina que es una función de agregación:</a:t>
            </a:r>
            <a:br>
              <a:rPr lang="es-ES" sz="2400" dirty="0"/>
            </a:br>
            <a:br>
              <a:rPr lang="es-ES" sz="2400" dirty="0"/>
            </a:br>
            <a:r>
              <a:rPr lang="es-ES" sz="2400" dirty="0"/>
              <a:t>realiza un calculo sobre un conjunto de valores y devuelve un solo valor, las funciones de agregado ignoran los valores null, se suelen usar con la cláusula Group By de la instrucción select.</a:t>
            </a:r>
            <a:br>
              <a:rPr lang="es-ES" sz="2400" dirty="0"/>
            </a:br>
            <a:br>
              <a:rPr lang="es-ES" sz="2400" dirty="0"/>
            </a:br>
            <a:br>
              <a:rPr lang="es-ES" sz="2400" dirty="0"/>
            </a:br>
            <a:endParaRPr lang="es-ES" sz="2400" dirty="0"/>
          </a:p>
        </p:txBody>
      </p:sp>
      <p:pic>
        <p:nvPicPr>
          <p:cNvPr id="9" name="Marcador de contenido 8">
            <a:extLst>
              <a:ext uri="{FF2B5EF4-FFF2-40B4-BE49-F238E27FC236}">
                <a16:creationId xmlns:a16="http://schemas.microsoft.com/office/drawing/2014/main" id="{70DBC0A5-6EC5-4AEB-9056-15C92009972F}"/>
              </a:ext>
            </a:extLst>
          </p:cNvPr>
          <p:cNvPicPr>
            <a:picLocks noGrp="1" noChangeAspect="1"/>
          </p:cNvPicPr>
          <p:nvPr>
            <p:ph idx="1"/>
          </p:nvPr>
        </p:nvPicPr>
        <p:blipFill>
          <a:blip r:embed="rId2"/>
          <a:stretch>
            <a:fillRect/>
          </a:stretch>
        </p:blipFill>
        <p:spPr>
          <a:xfrm>
            <a:off x="4229601" y="863790"/>
            <a:ext cx="6828366" cy="5121275"/>
          </a:xfrm>
        </p:spPr>
      </p:pic>
    </p:spTree>
    <p:extLst>
      <p:ext uri="{BB962C8B-B14F-4D97-AF65-F5344CB8AC3E}">
        <p14:creationId xmlns:p14="http://schemas.microsoft.com/office/powerpoint/2010/main" val="203453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D39BA8-6780-4839-9ABD-393E5A2E16E4}"/>
              </a:ext>
            </a:extLst>
          </p:cNvPr>
          <p:cNvSpPr>
            <a:spLocks noGrp="1"/>
          </p:cNvSpPr>
          <p:nvPr>
            <p:ph type="title"/>
          </p:nvPr>
        </p:nvSpPr>
        <p:spPr/>
        <p:txBody>
          <a:bodyPr/>
          <a:lstStyle/>
          <a:p>
            <a:r>
              <a:rPr lang="es-ES" sz="2400" dirty="0"/>
              <a:t>Liste funciones de agregación que conozca:</a:t>
            </a:r>
            <a:br>
              <a:rPr lang="es-ES" dirty="0"/>
            </a:br>
            <a:endParaRPr lang="es-ES" dirty="0"/>
          </a:p>
        </p:txBody>
      </p:sp>
      <p:pic>
        <p:nvPicPr>
          <p:cNvPr id="4" name="Marcador de contenido 4">
            <a:extLst>
              <a:ext uri="{FF2B5EF4-FFF2-40B4-BE49-F238E27FC236}">
                <a16:creationId xmlns:a16="http://schemas.microsoft.com/office/drawing/2014/main" id="{9BB1FF91-7DC3-42DA-A17D-53EAE1D0049E}"/>
              </a:ext>
            </a:extLst>
          </p:cNvPr>
          <p:cNvPicPr>
            <a:picLocks noGrp="1" noChangeAspect="1"/>
          </p:cNvPicPr>
          <p:nvPr>
            <p:ph idx="1"/>
          </p:nvPr>
        </p:nvPicPr>
        <p:blipFill>
          <a:blip r:embed="rId2"/>
          <a:stretch>
            <a:fillRect/>
          </a:stretch>
        </p:blipFill>
        <p:spPr>
          <a:xfrm>
            <a:off x="4112155" y="863600"/>
            <a:ext cx="6828366" cy="5121275"/>
          </a:xfrm>
        </p:spPr>
      </p:pic>
    </p:spTree>
    <p:extLst>
      <p:ext uri="{BB962C8B-B14F-4D97-AF65-F5344CB8AC3E}">
        <p14:creationId xmlns:p14="http://schemas.microsoft.com/office/powerpoint/2010/main" val="318608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D89BB7-C9E1-4349-82A2-BF06402E2006}"/>
              </a:ext>
            </a:extLst>
          </p:cNvPr>
          <p:cNvSpPr>
            <a:spLocks noGrp="1"/>
          </p:cNvSpPr>
          <p:nvPr>
            <p:ph type="title"/>
          </p:nvPr>
        </p:nvSpPr>
        <p:spPr/>
        <p:txBody>
          <a:bodyPr>
            <a:normAutofit fontScale="90000"/>
          </a:bodyPr>
          <a:lstStyle/>
          <a:p>
            <a:r>
              <a:rPr lang="es-ES" sz="2400" dirty="0"/>
              <a:t>¿Para qué sirve la función CONCAT en SQL-Server?</a:t>
            </a:r>
            <a:br>
              <a:rPr lang="es-ES" sz="2400" dirty="0"/>
            </a:br>
            <a:r>
              <a:rPr lang="es-ES" sz="2200" dirty="0"/>
              <a:t>Toma un numero y variable de argumentos de cadena y lo concatena (combina) en una sola cadena. Necesita un mínimo de dos valores de entrada de lo contrario, se produce un error en CONCAT, convierte implícitamente todos los argumentos en tipos de cadena antes de la concatenación</a:t>
            </a:r>
            <a:r>
              <a:rPr lang="es-ES" sz="2200" dirty="0">
                <a:solidFill>
                  <a:srgbClr val="E8EAED"/>
                </a:solidFill>
                <a:latin typeface="Google Sans"/>
              </a:rPr>
              <a:t>.</a:t>
            </a:r>
            <a:endParaRPr lang="es-ES" sz="2200" dirty="0"/>
          </a:p>
        </p:txBody>
      </p:sp>
      <p:pic>
        <p:nvPicPr>
          <p:cNvPr id="5" name="Marcador de contenido 4">
            <a:extLst>
              <a:ext uri="{FF2B5EF4-FFF2-40B4-BE49-F238E27FC236}">
                <a16:creationId xmlns:a16="http://schemas.microsoft.com/office/drawing/2014/main" id="{E8BF95AE-FD75-4700-892B-7310CAD16CFB}"/>
              </a:ext>
            </a:extLst>
          </p:cNvPr>
          <p:cNvPicPr>
            <a:picLocks noGrp="1" noChangeAspect="1"/>
          </p:cNvPicPr>
          <p:nvPr>
            <p:ph idx="1"/>
          </p:nvPr>
        </p:nvPicPr>
        <p:blipFill>
          <a:blip r:embed="rId2"/>
          <a:stretch>
            <a:fillRect/>
          </a:stretch>
        </p:blipFill>
        <p:spPr>
          <a:xfrm>
            <a:off x="4738865" y="826099"/>
            <a:ext cx="6410104" cy="4807579"/>
          </a:xfrm>
        </p:spPr>
      </p:pic>
    </p:spTree>
    <p:extLst>
      <p:ext uri="{BB962C8B-B14F-4D97-AF65-F5344CB8AC3E}">
        <p14:creationId xmlns:p14="http://schemas.microsoft.com/office/powerpoint/2010/main" val="310397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475C8-FF41-4833-A9EF-E8F76A08D388}"/>
              </a:ext>
            </a:extLst>
          </p:cNvPr>
          <p:cNvSpPr>
            <a:spLocks noGrp="1"/>
          </p:cNvSpPr>
          <p:nvPr>
            <p:ph type="title"/>
          </p:nvPr>
        </p:nvSpPr>
        <p:spPr/>
        <p:txBody>
          <a:bodyPr>
            <a:normAutofit/>
          </a:bodyPr>
          <a:lstStyle/>
          <a:p>
            <a:r>
              <a:rPr lang="es-ES" sz="2400" dirty="0"/>
              <a:t>Muestra un ejemplo del uso de COUNT </a:t>
            </a:r>
          </a:p>
        </p:txBody>
      </p:sp>
      <p:pic>
        <p:nvPicPr>
          <p:cNvPr id="5" name="Marcador de contenido 4">
            <a:extLst>
              <a:ext uri="{FF2B5EF4-FFF2-40B4-BE49-F238E27FC236}">
                <a16:creationId xmlns:a16="http://schemas.microsoft.com/office/drawing/2014/main" id="{47956B96-2FD3-4DB3-A523-01F3D978111A}"/>
              </a:ext>
            </a:extLst>
          </p:cNvPr>
          <p:cNvPicPr>
            <a:picLocks noGrp="1" noChangeAspect="1"/>
          </p:cNvPicPr>
          <p:nvPr>
            <p:ph idx="1"/>
          </p:nvPr>
        </p:nvPicPr>
        <p:blipFill>
          <a:blip r:embed="rId2"/>
          <a:stretch>
            <a:fillRect/>
          </a:stretch>
        </p:blipFill>
        <p:spPr>
          <a:xfrm>
            <a:off x="5235256" y="2385867"/>
            <a:ext cx="4582164" cy="2076740"/>
          </a:xfrm>
        </p:spPr>
      </p:pic>
    </p:spTree>
    <p:extLst>
      <p:ext uri="{BB962C8B-B14F-4D97-AF65-F5344CB8AC3E}">
        <p14:creationId xmlns:p14="http://schemas.microsoft.com/office/powerpoint/2010/main" val="415296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A7F23-A9C1-4EB0-806E-4F0948145D68}"/>
              </a:ext>
            </a:extLst>
          </p:cNvPr>
          <p:cNvSpPr>
            <a:spLocks noGrp="1"/>
          </p:cNvSpPr>
          <p:nvPr>
            <p:ph type="title"/>
          </p:nvPr>
        </p:nvSpPr>
        <p:spPr/>
        <p:txBody>
          <a:bodyPr>
            <a:normAutofit/>
          </a:bodyPr>
          <a:lstStyle/>
          <a:p>
            <a:r>
              <a:rPr lang="es-ES" sz="2400" dirty="0"/>
              <a:t>Muestra un ejemplo del usos de AVG </a:t>
            </a:r>
          </a:p>
        </p:txBody>
      </p:sp>
      <p:pic>
        <p:nvPicPr>
          <p:cNvPr id="5" name="Marcador de contenido 4">
            <a:extLst>
              <a:ext uri="{FF2B5EF4-FFF2-40B4-BE49-F238E27FC236}">
                <a16:creationId xmlns:a16="http://schemas.microsoft.com/office/drawing/2014/main" id="{6E861A81-020F-4632-BD6E-F8FFDB5CF3B4}"/>
              </a:ext>
            </a:extLst>
          </p:cNvPr>
          <p:cNvPicPr>
            <a:picLocks noGrp="1" noChangeAspect="1"/>
          </p:cNvPicPr>
          <p:nvPr>
            <p:ph idx="1"/>
          </p:nvPr>
        </p:nvPicPr>
        <p:blipFill>
          <a:blip r:embed="rId2"/>
          <a:stretch>
            <a:fillRect/>
          </a:stretch>
        </p:blipFill>
        <p:spPr>
          <a:xfrm>
            <a:off x="4424948" y="805343"/>
            <a:ext cx="6814470" cy="4496499"/>
          </a:xfrm>
        </p:spPr>
      </p:pic>
    </p:spTree>
    <p:extLst>
      <p:ext uri="{BB962C8B-B14F-4D97-AF65-F5344CB8AC3E}">
        <p14:creationId xmlns:p14="http://schemas.microsoft.com/office/powerpoint/2010/main" val="4160693793"/>
      </p:ext>
    </p:extLst>
  </p:cSld>
  <p:clrMapOvr>
    <a:masterClrMapping/>
  </p:clrMapOvr>
</p:sld>
</file>

<file path=ppt/theme/theme1.xml><?xml version="1.0" encoding="utf-8"?>
<a:theme xmlns:a="http://schemas.openxmlformats.org/drawingml/2006/main" name="Marco">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TM03457475[[fn=Marco]]</Template>
  <TotalTime>104</TotalTime>
  <Words>253</Words>
  <Application>Microsoft Office PowerPoint</Application>
  <PresentationFormat>Panorámica</PresentationFormat>
  <Paragraphs>13</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Corbel</vt:lpstr>
      <vt:lpstr>Google Sans</vt:lpstr>
      <vt:lpstr>Wingdings 2</vt:lpstr>
      <vt:lpstr>Marco</vt:lpstr>
      <vt:lpstr>BASE DE DATOS</vt:lpstr>
      <vt:lpstr>Ejemplo de DDL:   DDL es  “Lenguaje de Definición de Datos o Data Definition Language en ingles”. Es un lenguaje para describir los datos y sus relaciones en una base de datos  </vt:lpstr>
      <vt:lpstr>ejemplo de DML: DML es “Lenguaje de Manipulación de Datos o Data Manipulation Language”. Nos permite gestionar la información y manipular de la forma que se requiera para nuestras necesidades </vt:lpstr>
      <vt:lpstr>¿Para que sirve INNER JOIN?  Combina los registros de dos tablas si hay valores coincidentes en un campo común. </vt:lpstr>
      <vt:lpstr>Defina que es una función de agregación:  realiza un calculo sobre un conjunto de valores y devuelve un solo valor, las funciones de agregado ignoran los valores null, se suelen usar con la cláusula Group By de la instrucción select.   </vt:lpstr>
      <vt:lpstr>Liste funciones de agregación que conozca: </vt:lpstr>
      <vt:lpstr>¿Para qué sirve la función CONCAT en SQL-Server? Toma un numero y variable de argumentos de cadena y lo concatena (combina) en una sola cadena. Necesita un mínimo de dos valores de entrada de lo contrario, se produce un error en CONCAT, convierte implícitamente todos los argumentos en tipos de cadena antes de la concatenación.</vt:lpstr>
      <vt:lpstr>Muestra un ejemplo del uso de COUNT </vt:lpstr>
      <vt:lpstr>Muestra un ejemplo del usos de AVG </vt:lpstr>
      <vt:lpstr>Muestra un ejemplo del uso de MIN-MAX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Sergio Mamani</dc:creator>
  <cp:lastModifiedBy>Sergio Mamani</cp:lastModifiedBy>
  <cp:revision>7</cp:revision>
  <dcterms:created xsi:type="dcterms:W3CDTF">2023-11-20T05:00:24Z</dcterms:created>
  <dcterms:modified xsi:type="dcterms:W3CDTF">2023-11-20T06:45:01Z</dcterms:modified>
</cp:coreProperties>
</file>