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12"/>
  </p:notesMasterIdLst>
  <p:sldIdLst>
    <p:sldId id="256" r:id="rId5"/>
    <p:sldId id="283" r:id="rId6"/>
    <p:sldId id="284" r:id="rId7"/>
    <p:sldId id="265" r:id="rId8"/>
    <p:sldId id="264" r:id="rId9"/>
    <p:sldId id="285" r:id="rId10"/>
    <p:sldId id="312" r:id="rId11"/>
    <p:sldId id="313" r:id="rId13"/>
    <p:sldId id="315" r:id="rId14"/>
    <p:sldId id="316" r:id="rId15"/>
    <p:sldId id="317" r:id="rId16"/>
    <p:sldId id="318" r:id="rId17"/>
    <p:sldId id="319" r:id="rId18"/>
    <p:sldId id="320" r:id="rId19"/>
    <p:sldId id="321" r:id="rId20"/>
    <p:sldId id="323" r:id="rId21"/>
    <p:sldId id="324" r:id="rId22"/>
    <p:sldId id="325" r:id="rId23"/>
    <p:sldId id="327" r:id="rId24"/>
    <p:sldId id="328" r:id="rId25"/>
    <p:sldId id="326" r:id="rId26"/>
    <p:sldId id="330" r:id="rId27"/>
    <p:sldId id="331" r:id="rId28"/>
    <p:sldId id="332" r:id="rId29"/>
    <p:sldId id="286" r:id="rId30"/>
    <p:sldId id="334" r:id="rId31"/>
    <p:sldId id="335" r:id="rId32"/>
    <p:sldId id="336" r:id="rId33"/>
    <p:sldId id="287" r:id="rId34"/>
    <p:sldId id="337" r:id="rId35"/>
    <p:sldId id="257" r:id="rId36"/>
  </p:sldIdLst>
  <p:sldSz cx="12192000" cy="6858000"/>
  <p:notesSz cx="6858000" cy="9144000"/>
  <p:defaultTextStyle>
    <a:defPPr>
      <a:defRPr lang="zh-CN"/>
    </a:defPPr>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3A3A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showGuides="1">
      <p:cViewPr varScale="1">
        <p:scale>
          <a:sx n="74" d="100"/>
          <a:sy n="74" d="100"/>
        </p:scale>
        <p:origin x="552" y="54"/>
      </p:cViewPr>
      <p:guideLst>
        <p:guide orient="horz" pos="2126"/>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页眉占位符 1"/>
          <p:cNvSpPr>
            <a:spLocks noGrp="1" noChangeArrowheads="1"/>
          </p:cNvSpPr>
          <p:nvPr>
            <p:ph type="hdr" sz="quarte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099"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100" name="幻灯片图像占位符 3"/>
          <p:cNvSpPr>
            <a:spLocks noGrp="1"/>
          </p:cNvSpPr>
          <p:nvPr>
            <p:ph type="sldImg" idx="2"/>
          </p:nvPr>
        </p:nvSpPr>
        <p:spPr>
          <a:xfrm>
            <a:off x="685800" y="1143000"/>
            <a:ext cx="5486400" cy="3086100"/>
          </a:xfrm>
          <a:prstGeom prst="rect">
            <a:avLst/>
          </a:prstGeom>
          <a:noFill/>
          <a:ln w="12700">
            <a:noFill/>
          </a:ln>
        </p:spPr>
      </p:sp>
      <p:sp>
        <p:nvSpPr>
          <p:cNvPr id="4101" name="备注占位符 4"/>
          <p:cNvSpPr>
            <a:spLocks noGrp="1" noChangeArrowheads="1"/>
          </p:cNvSpPr>
          <p:nvPr>
            <p:ph type="body" sz="quarter" idx="3"/>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102" name="页脚占位符 5"/>
          <p:cNvSpPr>
            <a:spLocks noGrp="1" noChangeArrowheads="1"/>
          </p:cNvSpPr>
          <p:nvPr>
            <p:ph type="ftr" sz="quarter" idx="4"/>
          </p:nvPr>
        </p:nvSpPr>
        <p:spPr bwMode="auto">
          <a:xfrm>
            <a:off x="0" y="8685213"/>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103" name="灯片编号占位符 6"/>
          <p:cNvSpPr>
            <a:spLocks noGrp="1" noChangeArrowheads="1"/>
          </p:cNvSpPr>
          <p:nvPr>
            <p:ph type="sldNum" sz="quarter" idx="5"/>
          </p:nvPr>
        </p:nvSpPr>
        <p:spPr bwMode="auto">
          <a:xfrm>
            <a:off x="3884613" y="8685213"/>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FDD0957-E42A-42F1-B854-EA29E6DF6723}" type="slidenum">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系统分为生成分类器和结果测试两个部分。</a:t>
            </a:r>
            <a:endParaRPr lang="zh-CN" altLang="en-US"/>
          </a:p>
          <a:p>
            <a:r>
              <a:rPr lang="zh-CN" altLang="en-US"/>
              <a:t>生成分类器包括：训练和测试两个部分。训练部分采用的主要方法为KNN和贝叶斯两个方法，使用信息增益为特征，根据tf-idf设置权重。</a:t>
            </a:r>
            <a:endParaRPr lang="zh-CN" altLang="en-US"/>
          </a:p>
          <a:p>
            <a:r>
              <a:rPr lang="zh-CN" altLang="en-US"/>
              <a:t>结果测试部分通过网页与用户交互，用户在网页上提交网页链接，系统自动调用分类器，通过条形图可视化的展示分类的效果。</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1）通过数据爬取模块获取训练集，包括新闻的链接、标题和内容，详见爬取模块。</a:t>
            </a:r>
            <a:endParaRPr lang="zh-CN" altLang="en-US"/>
          </a:p>
          <a:p>
            <a:r>
              <a:rPr lang="zh-CN" altLang="en-US"/>
              <a:t>2）对爬取的数据进行分析。训练集使用结巴分词（jieba）插件对文本分词，去除符号和长度为1的词。（featureextract.py. tokentext）；然后计算每个文档中每个单词的词项出现的次数tf; 计算文档集合里的df、idf，这里使用改进算法，idf=log{N*(m/n)*(m/(n-m+1))}；计算td-idf，并存储成为td-idf.txt；计算信息增益ig和条件概率，并存储为conprob.txt</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1）通过数据爬取模块获取训练集，包括新闻的链接、标题和内容，详见爬取模块。</a:t>
            </a:r>
            <a:endParaRPr lang="zh-CN" altLang="en-US"/>
          </a:p>
          <a:p>
            <a:r>
              <a:rPr lang="zh-CN" altLang="en-US"/>
              <a:t>2）对爬取的数据进行分析。训练集使用结巴分词（jieba）插件对文本分词，去除符号和长度为1的词。（featureextract.py. tokentext）；然后计算每个文档中每个单词的词项出现的次数tf; 计算文档集合里的df、idf，这里使用改进算法，idf=log{N*(m/n)*(m/(n-m+1))}；计算td-idf，并存储成为td-idf.txt；计算信息增益ig和条件概率，并存储为conprob.txt</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在实际的训练中使用了7次交叉验证，分别测试7次实验的正确率，最终得到平均效果的正确率，如图所示：</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在实际的训练中使用了7次交叉验证，分别测试7次实验的正确率，最终得到平均效果的正确率，如图所示：</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在实际的训练中使用了7次交叉验证，分别测试7次实验的正确率，最终得到平均效果的正确率，如图所示：</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在实际的训练中使用了7次交叉验证，分别测试7次实验的正确率，最终得到平均效果的正确率，如图所示：</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系统分为生成分类器和结果测试两个部分。</a:t>
            </a:r>
            <a:endParaRPr lang="zh-CN" altLang="en-US"/>
          </a:p>
          <a:p>
            <a:r>
              <a:rPr lang="zh-CN" altLang="en-US">
                <a:sym typeface="+mn-ea"/>
              </a:rPr>
              <a:t>生成分类器包括：训练和测试两个部分。训练部分采用的主要方法为KNN和贝叶斯两个方法，使用信息增益为特征，根据tf-idf设置权重。</a:t>
            </a:r>
            <a:endParaRPr lang="zh-CN" altLang="en-US"/>
          </a:p>
          <a:p>
            <a:r>
              <a:rPr lang="zh-CN" altLang="en-US">
                <a:sym typeface="+mn-ea"/>
              </a:rPr>
              <a:t>结果测试部分通过网页与用户交互，用户在网页上提交网页链接，系统自动调用分类器，通过条形图可视化的展示分类的效果。</a:t>
            </a:r>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首先获取第一个URL的初始请求，当请求返回后调取一个回调函数。第一个请求是通过调用start_requests()方法。该方法默认从start_urls中的Url中生成请求，并执行解析来调用回调函数。</a:t>
            </a:r>
            <a:endParaRPr lang="zh-CN" altLang="en-US"/>
          </a:p>
          <a:p>
            <a:r>
              <a:rPr lang="zh-CN" altLang="en-US"/>
              <a:t>在回调函数中，你可以解析网页响应并返回项目对象和请求对象或两者的迭代。这些请求也将包含一个回调，然后被Scrapy下载，然后有指定的回调处理。</a:t>
            </a:r>
            <a:endParaRPr lang="zh-CN" altLang="en-US"/>
          </a:p>
          <a:p>
            <a:r>
              <a:rPr lang="zh-CN" altLang="en-US"/>
              <a:t>在回调函数中，你解析网站的内容，同程使用的是Xpath选择器（但是你也可以使用BeautifuSoup, lxml或其他任何你喜欢的程序），并生成解析的数据项。</a:t>
            </a:r>
            <a:endParaRPr lang="zh-CN" altLang="en-US"/>
          </a:p>
          <a:p>
            <a:r>
              <a:rPr lang="zh-CN" altLang="en-US"/>
              <a:t>最后，从蜘蛛返回的项目通常会进驻到项目管道。</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共爬取财经类新闻992条，科技类新闻999条，汽车类新闻330条，房产类新闻584条，体育类新闻1000条，娱乐类新闻485条，其他类新闻1000条。</a:t>
            </a:r>
            <a:endParaRPr lang="zh-CN" altLang="en-US"/>
          </a:p>
          <a:p>
            <a:r>
              <a:rPr lang="zh-CN" altLang="en-US"/>
              <a:t>然后，为方便后续分类器的训练，编写j2e.py脚本将JSON文件内容储存到Excel表格中，每个类别的新闻分别放在一个标签页中，得到news.xlsx，如下图所示：</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网页分类主要分为两部分实现：分类器构建和网页分类。在分类器构建中，首先将爬取到的数据进行分词，然后计算词的信息增益选择特征词，将这些特征词用两种分类方式进行训练（kNN和贝叶斯），得到两种分类方法的分类器；在网页分类中，将网页的文本首先进行分词，计算tf-idf值，选择文本的“关键词”，使用这些词在分类器中的信息增益和词在待查文档中的权重来测试判定网页类别。</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首先将得到分词之后的文本字符串的向量化表示，进行归一化处理，得到词项频率tf的字典形式（一篇文档对应一个字典）；</a:t>
            </a:r>
            <a:endParaRPr lang="zh-CN" altLang="en-US"/>
          </a:p>
          <a:p>
            <a:r>
              <a:rPr lang="zh-CN" altLang="en-US"/>
              <a:t>然后根据类别文档频率mdf和全局文档频率ndf计算每一类文档中各个词条的改进的idf权重：</a:t>
            </a:r>
            <a:endParaRPr lang="zh-CN" altLang="en-US"/>
          </a:p>
          <a:p>
            <a:r>
              <a:rPr lang="zh-CN" altLang="en-US"/>
              <a:t>得到每个元素为该类别中的词条的权重列表，按权重由大到小排列，元素为元组，元组的第一个元素单词，第二个元素表示该单词在该类别中的权重；</a:t>
            </a:r>
            <a:endParaRPr lang="zh-CN" altLang="en-US"/>
          </a:p>
          <a:p>
            <a:r>
              <a:rPr lang="zh-CN" altLang="en-US"/>
              <a:t>最后根据上两步得到的tf、idf计算每篇文档的tf-idf权重向量。</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1）通过数据爬取模块获取训练集，包括新闻的链接、标题和内容，详见爬取模块。</a:t>
            </a:r>
            <a:endParaRPr lang="zh-CN" altLang="en-US"/>
          </a:p>
          <a:p>
            <a:r>
              <a:rPr lang="zh-CN" altLang="en-US"/>
              <a:t>2）对爬取的数据进行分析。训练集使用结巴分词（jieba）插件对文本分词，去除符号和长度为1的词。（featureextract.py. tokentext）；然后计算每个文档中每个单词的词项出现的次数tf; 计算文档集合里的df、idf，这里使用改进算法，idf=log{N*(m/n)*(m/(n-m+1))}；计算td-idf，并存储成为td-idf.txt；计算信息增益ig和条件概率，并存储为conprob.txt</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1）通过数据爬取模块获取训练集，包括新闻的链接、标题和内容，详见爬取模块。</a:t>
            </a:r>
            <a:endParaRPr lang="zh-CN" altLang="en-US"/>
          </a:p>
          <a:p>
            <a:r>
              <a:rPr lang="zh-CN" altLang="en-US"/>
              <a:t>2）对爬取的数据进行分析。训练集使用结巴分词（jieba）插件对文本分词，去除符号和长度为1的词。（featureextract.py. tokentext）；然后计算每个文档中每个单词的词项出现的次数tf; 计算文档集合里的df、idf，这里使用改进算法，idf=log{N*(m/n)*(m/(n-m+1))}；计算td-idf，并存储成为td-idf.txt；计算信息增益ig和条件概率，并存储为conprob.txt</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30763DE-D354-4B17-A8E9-1B176BAB65D7}"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30763DE-D354-4B17-A8E9-1B176BAB65D7}"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30763DE-D354-4B17-A8E9-1B176BAB65D7}"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endParaRPr lang="zh-CN" altLang="en-US"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30763DE-D354-4B17-A8E9-1B176BAB65D7}"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endParaRPr lang="zh-CN" altLang="en-US" smtClean="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30763DE-D354-4B17-A8E9-1B176BAB65D7}"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30763DE-D354-4B17-A8E9-1B176BAB65D7}"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30763DE-D354-4B17-A8E9-1B176BAB65D7}"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30763DE-D354-4B17-A8E9-1B176BAB65D7}"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30763DE-D354-4B17-A8E9-1B176BAB65D7}"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30763DE-D354-4B17-A8E9-1B176BAB65D7}"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30763DE-D354-4B17-A8E9-1B176BAB65D7}"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2.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zh-CN" dirty="0"/>
              <a:t>单击此处编辑母版标题样式</a:t>
            </a:r>
            <a:endParaRPr lang="zh-CN" altLang="zh-CN" dirty="0"/>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30763DE-D354-4B17-A8E9-1B176BAB65D7}"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2050" name="图片 6"/>
          <p:cNvPicPr>
            <a:picLocks noChangeAspect="1"/>
          </p:cNvPicPr>
          <p:nvPr userDrawn="1"/>
        </p:nvPicPr>
        <p:blipFill>
          <a:blip r:embed="rId12"/>
          <a:stretch>
            <a:fillRect/>
          </a:stretch>
        </p:blipFill>
        <p:spPr>
          <a:xfrm>
            <a:off x="-20637" y="-28575"/>
            <a:ext cx="12233275" cy="6967538"/>
          </a:xfrm>
          <a:prstGeom prst="rect">
            <a:avLst/>
          </a:prstGeom>
          <a:noFill/>
          <a:ln w="9525">
            <a:noFill/>
          </a:ln>
        </p:spPr>
      </p:pic>
      <p:sp>
        <p:nvSpPr>
          <p:cNvPr id="2051"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zh-CN" dirty="0"/>
              <a:t>单击此处编辑母版标题样式</a:t>
            </a:r>
            <a:endParaRPr lang="zh-CN" altLang="zh-CN" dirty="0"/>
          </a:p>
        </p:txBody>
      </p:sp>
      <p:sp>
        <p:nvSpPr>
          <p:cNvPr id="2052" name="文本占位符 2"/>
          <p:cNvSpPr>
            <a:spLocks noGrp="1"/>
          </p:cNvSpPr>
          <p:nvPr>
            <p:ph type="body" idx="1"/>
          </p:nvPr>
        </p:nvSpPr>
        <p:spPr>
          <a:xfrm>
            <a:off x="838200" y="1825625"/>
            <a:ext cx="10515600" cy="4351338"/>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3074" name="图片 6"/>
          <p:cNvPicPr>
            <a:picLocks noChangeAspect="1"/>
          </p:cNvPicPr>
          <p:nvPr userDrawn="1"/>
        </p:nvPicPr>
        <p:blipFill>
          <a:blip r:embed="rId12"/>
          <a:stretch>
            <a:fillRect/>
          </a:stretch>
        </p:blipFill>
        <p:spPr>
          <a:xfrm>
            <a:off x="0" y="0"/>
            <a:ext cx="12223750" cy="6929438"/>
          </a:xfrm>
          <a:prstGeom prst="rect">
            <a:avLst/>
          </a:prstGeom>
          <a:noFill/>
          <a:ln w="9525">
            <a:noFill/>
          </a:ln>
        </p:spPr>
      </p:pic>
      <p:sp>
        <p:nvSpPr>
          <p:cNvPr id="3075"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zh-CN" dirty="0"/>
              <a:t>单击此处编辑母版标题样式</a:t>
            </a:r>
            <a:endParaRPr lang="zh-CN" altLang="zh-CN" dirty="0"/>
          </a:p>
        </p:txBody>
      </p:sp>
      <p:sp>
        <p:nvSpPr>
          <p:cNvPr id="3076" name="文本占位符 2"/>
          <p:cNvSpPr>
            <a:spLocks noGrp="1"/>
          </p:cNvSpPr>
          <p:nvPr>
            <p:ph type="body" idx="1"/>
          </p:nvPr>
        </p:nvSpPr>
        <p:spPr>
          <a:xfrm>
            <a:off x="838200" y="1825625"/>
            <a:ext cx="10515600" cy="4351338"/>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image" Target="../media/image25.png"/><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image" Target="../media/image2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image" Target="../media/image27.png"/><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9.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9.xml"/><Relationship Id="rId2" Type="http://schemas.openxmlformats.org/officeDocument/2006/relationships/image" Target="../media/image30.pn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9.xml"/><Relationship Id="rId2" Type="http://schemas.openxmlformats.org/officeDocument/2006/relationships/image" Target="../media/image31.pn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9.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9.xml"/><Relationship Id="rId2" Type="http://schemas.openxmlformats.org/officeDocument/2006/relationships/image" Target="../media/image32.pn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9.xml"/><Relationship Id="rId2" Type="http://schemas.openxmlformats.org/officeDocument/2006/relationships/image" Target="../media/image33.png"/><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9.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2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9.xml"/><Relationship Id="rId2" Type="http://schemas.openxmlformats.org/officeDocument/2006/relationships/image" Target="../media/image34.png"/><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vmlDrawing" Target="../drawings/vmlDrawing1.vml"/><Relationship Id="rId4" Type="http://schemas.openxmlformats.org/officeDocument/2006/relationships/slideLayout" Target="../slideLayouts/slideLayout29.xml"/><Relationship Id="rId3" Type="http://schemas.openxmlformats.org/officeDocument/2006/relationships/image" Target="../media/image35.emf"/><Relationship Id="rId2" Type="http://schemas.openxmlformats.org/officeDocument/2006/relationships/oleObject" Target="../embeddings/oleObject1.bin"/><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9.xml"/><Relationship Id="rId2" Type="http://schemas.openxmlformats.org/officeDocument/2006/relationships/image" Target="../media/image36.png"/><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9.xml"/><Relationship Id="rId2" Type="http://schemas.openxmlformats.org/officeDocument/2006/relationships/image" Target="../media/image37.jpeg"/><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9.xml"/><Relationship Id="rId2" Type="http://schemas.openxmlformats.org/officeDocument/2006/relationships/image" Target="../media/image38.jpeg"/><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7" Type="http://schemas.openxmlformats.org/officeDocument/2006/relationships/slideLayout" Target="../slideLayouts/slideLayout2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9.xml"/><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9.xml"/><Relationship Id="rId1"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9.xml"/><Relationship Id="rId1" Type="http://schemas.openxmlformats.org/officeDocument/2006/relationships/image" Target="../media/image15.png"/></Relationships>
</file>

<file path=ppt/slides/_rels/slide29.xml.rels><?xml version="1.0" encoding="UTF-8" standalone="yes"?>
<Relationships xmlns="http://schemas.openxmlformats.org/package/2006/relationships"><Relationship Id="rId7" Type="http://schemas.openxmlformats.org/officeDocument/2006/relationships/slideLayout" Target="../slideLayouts/slideLayout2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2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9.xml"/><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29.xml"/><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5.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2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9.xml"/><Relationship Id="rId2" Type="http://schemas.openxmlformats.org/officeDocument/2006/relationships/image" Target="../media/image22.png"/><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9.xml"/><Relationship Id="rId2" Type="http://schemas.openxmlformats.org/officeDocument/2006/relationships/image" Target="../media/image23.png"/><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9.xml"/><Relationship Id="rId2" Type="http://schemas.openxmlformats.org/officeDocument/2006/relationships/image" Target="../media/image24.png"/><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22" name="组合 4"/>
          <p:cNvGrpSpPr/>
          <p:nvPr/>
        </p:nvGrpSpPr>
        <p:grpSpPr>
          <a:xfrm>
            <a:off x="1027113" y="4457700"/>
            <a:ext cx="5212080" cy="1340485"/>
            <a:chOff x="0" y="0"/>
            <a:chExt cx="5212511" cy="1340485"/>
          </a:xfrm>
        </p:grpSpPr>
        <p:sp>
          <p:nvSpPr>
            <p:cNvPr id="5128" name="文本框 5"/>
            <p:cNvSpPr txBox="1"/>
            <p:nvPr/>
          </p:nvSpPr>
          <p:spPr>
            <a:xfrm>
              <a:off x="0" y="0"/>
              <a:ext cx="5212511" cy="80899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None/>
              </a:pPr>
              <a:r>
                <a:rPr lang="zh-CN" altLang="en-US" sz="4400" b="1" dirty="0">
                  <a:solidFill>
                    <a:srgbClr val="0D0D0D"/>
                  </a:solidFill>
                  <a:latin typeface="微软雅黑" panose="020B0503020204020204" pitchFamily="34" charset="-122"/>
                  <a:ea typeface="微软雅黑" panose="020B0503020204020204" pitchFamily="34" charset="-122"/>
                  <a:sym typeface="+mn-ea"/>
                </a:rPr>
                <a:t>基于网页文本的分类</a:t>
              </a:r>
              <a:endParaRPr lang="zh-CN" altLang="en-US" sz="4400" b="1" dirty="0">
                <a:solidFill>
                  <a:srgbClr val="0D0D0D"/>
                </a:solidFill>
                <a:latin typeface="微软雅黑" panose="020B0503020204020204" pitchFamily="34" charset="-122"/>
                <a:ea typeface="微软雅黑" panose="020B0503020204020204" pitchFamily="34" charset="-122"/>
                <a:sym typeface="+mn-lt"/>
              </a:endParaRPr>
            </a:p>
          </p:txBody>
        </p:sp>
        <p:sp>
          <p:nvSpPr>
            <p:cNvPr id="5129" name="文本框 6"/>
            <p:cNvSpPr txBox="1"/>
            <p:nvPr/>
          </p:nvSpPr>
          <p:spPr>
            <a:xfrm>
              <a:off x="606475" y="857250"/>
              <a:ext cx="309906" cy="483235"/>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endParaRPr lang="zh-CN" altLang="en-US" sz="2400" b="1" dirty="0">
                <a:solidFill>
                  <a:srgbClr val="0D0D0D"/>
                </a:solidFill>
                <a:latin typeface="微软雅黑" panose="020B0503020204020204" pitchFamily="34" charset="-122"/>
                <a:ea typeface="微软雅黑" panose="020B0503020204020204" pitchFamily="34" charset="-122"/>
                <a:sym typeface="+mn-lt"/>
              </a:endParaRPr>
            </a:p>
          </p:txBody>
        </p:sp>
      </p:grpSp>
      <p:sp>
        <p:nvSpPr>
          <p:cNvPr id="5123" name="文本框 7"/>
          <p:cNvSpPr txBox="1"/>
          <p:nvPr/>
        </p:nvSpPr>
        <p:spPr>
          <a:xfrm>
            <a:off x="1456055" y="1082358"/>
            <a:ext cx="7244080" cy="235966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altLang="en-US" sz="13900" dirty="0">
                <a:solidFill>
                  <a:srgbClr val="0D0D0D"/>
                </a:solidFill>
                <a:latin typeface="微软雅黑" panose="020B0503020204020204" pitchFamily="34" charset="-122"/>
                <a:ea typeface="微软雅黑" panose="020B0503020204020204" pitchFamily="34" charset="-122"/>
                <a:sym typeface="+mn-lt"/>
              </a:rPr>
              <a:t>信息检索</a:t>
            </a:r>
            <a:endParaRPr lang="zh-CN" altLang="en-US" sz="13900" dirty="0">
              <a:solidFill>
                <a:srgbClr val="0D0D0D"/>
              </a:solidFill>
              <a:latin typeface="微软雅黑" panose="020B0503020204020204" pitchFamily="34" charset="-122"/>
              <a:ea typeface="微软雅黑" panose="020B0503020204020204" pitchFamily="34" charset="-122"/>
              <a:sym typeface="+mn-lt"/>
            </a:endParaRPr>
          </a:p>
        </p:txBody>
      </p:sp>
      <p:grpSp>
        <p:nvGrpSpPr>
          <p:cNvPr id="5124" name="组合 8"/>
          <p:cNvGrpSpPr/>
          <p:nvPr/>
        </p:nvGrpSpPr>
        <p:grpSpPr>
          <a:xfrm>
            <a:off x="967739" y="4358958"/>
            <a:ext cx="5420361" cy="2536190"/>
            <a:chOff x="-59061" y="-98425"/>
            <a:chExt cx="5420808" cy="2536190"/>
          </a:xfrm>
        </p:grpSpPr>
        <p:sp>
          <p:nvSpPr>
            <p:cNvPr id="5126" name="文本框 9"/>
            <p:cNvSpPr txBox="1"/>
            <p:nvPr/>
          </p:nvSpPr>
          <p:spPr>
            <a:xfrm>
              <a:off x="-59061" y="-98425"/>
              <a:ext cx="5212510" cy="80899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None/>
              </a:pPr>
              <a:r>
                <a:rPr lang="zh-CN" altLang="en-US" sz="4400" b="1" dirty="0">
                  <a:solidFill>
                    <a:schemeClr val="bg1"/>
                  </a:solidFill>
                  <a:latin typeface="微软雅黑" panose="020B0503020204020204" pitchFamily="34" charset="-122"/>
                  <a:ea typeface="微软雅黑" panose="020B0503020204020204" pitchFamily="34" charset="-122"/>
                  <a:sym typeface="+mn-ea"/>
                </a:rPr>
                <a:t>基于网页文本的分类</a:t>
              </a:r>
              <a:endParaRPr lang="zh-CN" altLang="en-US" sz="4400" b="1" dirty="0">
                <a:solidFill>
                  <a:schemeClr val="bg1"/>
                </a:solidFill>
                <a:latin typeface="微软雅黑" panose="020B0503020204020204" pitchFamily="34" charset="-122"/>
                <a:ea typeface="微软雅黑" panose="020B0503020204020204" pitchFamily="34" charset="-122"/>
                <a:sym typeface="+mn-lt"/>
              </a:endParaRPr>
            </a:p>
          </p:txBody>
        </p:sp>
        <p:sp>
          <p:nvSpPr>
            <p:cNvPr id="5127" name="文本框 10"/>
            <p:cNvSpPr txBox="1"/>
            <p:nvPr/>
          </p:nvSpPr>
          <p:spPr>
            <a:xfrm>
              <a:off x="606475" y="857250"/>
              <a:ext cx="4755272" cy="1580515"/>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None/>
              </a:pPr>
              <a:r>
                <a:rPr lang="en-US" altLang="zh-CN" sz="2400" b="1" dirty="0">
                  <a:solidFill>
                    <a:schemeClr val="bg1"/>
                  </a:solidFill>
                  <a:latin typeface="微软雅黑" panose="020B0503020204020204" pitchFamily="34" charset="-122"/>
                  <a:ea typeface="微软雅黑" panose="020B0503020204020204" pitchFamily="34" charset="-122"/>
                  <a:sym typeface="+mn-ea"/>
                </a:rPr>
                <a:t>成员：冯云  苏俊玮  苏莉娅       	</a:t>
              </a:r>
              <a:endParaRPr lang="en-US" altLang="zh-CN" sz="2400" b="1" dirty="0">
                <a:solidFill>
                  <a:schemeClr val="bg1"/>
                </a:solidFill>
                <a:latin typeface="微软雅黑" panose="020B0503020204020204" pitchFamily="34" charset="-122"/>
                <a:ea typeface="微软雅黑" panose="020B0503020204020204" pitchFamily="34" charset="-122"/>
                <a:sym typeface="+mn-ea"/>
              </a:endParaRPr>
            </a:p>
            <a:p>
              <a:pPr marL="0" lvl="0" indent="0" algn="l" eaLnBrk="1" hangingPunct="1">
                <a:lnSpc>
                  <a:spcPct val="100000"/>
                </a:lnSpc>
                <a:spcBef>
                  <a:spcPct val="0"/>
                </a:spcBef>
                <a:buNone/>
              </a:pPr>
              <a:r>
                <a:rPr lang="en-US" altLang="zh-CN" sz="2400" b="1" dirty="0">
                  <a:solidFill>
                    <a:schemeClr val="bg1"/>
                  </a:solidFill>
                  <a:latin typeface="微软雅黑" panose="020B0503020204020204" pitchFamily="34" charset="-122"/>
                  <a:ea typeface="微软雅黑" panose="020B0503020204020204" pitchFamily="34" charset="-122"/>
                  <a:sym typeface="+mn-ea"/>
                </a:rPr>
                <a:t>	尹捷  张晓欧</a:t>
              </a:r>
              <a:endParaRPr lang="en-US" altLang="zh-CN" sz="2400" b="1" u="none" dirty="0">
                <a:solidFill>
                  <a:schemeClr val="bg1"/>
                </a:solidFill>
                <a:latin typeface="微软雅黑" panose="020B0503020204020204" pitchFamily="34" charset="-122"/>
                <a:ea typeface="微软雅黑" panose="020B0503020204020204" pitchFamily="34" charset="-122"/>
              </a:endParaRPr>
            </a:p>
            <a:p>
              <a:pPr marL="0" lvl="0" indent="0" algn="l" eaLnBrk="1" hangingPunct="1">
                <a:lnSpc>
                  <a:spcPct val="100000"/>
                </a:lnSpc>
                <a:spcBef>
                  <a:spcPct val="0"/>
                </a:spcBef>
                <a:buNone/>
              </a:pPr>
              <a:r>
                <a:rPr lang="en-US" altLang="zh-CN" sz="2400" b="1" dirty="0">
                  <a:solidFill>
                    <a:schemeClr val="bg1"/>
                  </a:solidFill>
                  <a:latin typeface="微软雅黑" panose="020B0503020204020204" pitchFamily="34" charset="-122"/>
                  <a:ea typeface="微软雅黑" panose="020B0503020204020204" pitchFamily="34" charset="-122"/>
                  <a:sym typeface="+mn-ea"/>
                </a:rPr>
                <a:t>指导老师：王斌</a:t>
              </a:r>
              <a:endParaRPr lang="zh-CN" altLang="en-US" sz="2400" b="0" u="none">
                <a:latin typeface="宋体" panose="02010600030101010101" pitchFamily="2" charset="-122"/>
                <a:ea typeface="宋体" panose="02010600030101010101" pitchFamily="2" charset="-122"/>
                <a:cs typeface="宋体" panose="02010600030101010101" pitchFamily="2" charset="-122"/>
              </a:endParaRPr>
            </a:p>
            <a:p>
              <a:pPr marL="0" lvl="0" indent="0" eaLnBrk="1" hangingPunct="1">
                <a:lnSpc>
                  <a:spcPct val="100000"/>
                </a:lnSpc>
                <a:spcBef>
                  <a:spcPct val="0"/>
                </a:spcBef>
                <a:buNone/>
              </a:pPr>
              <a:endParaRPr lang="zh-CN" altLang="en-US" sz="2400" b="1" dirty="0">
                <a:solidFill>
                  <a:schemeClr val="bg1"/>
                </a:solidFill>
                <a:latin typeface="微软雅黑" panose="020B0503020204020204" pitchFamily="34" charset="-122"/>
                <a:ea typeface="微软雅黑" panose="020B0503020204020204" pitchFamily="34" charset="-122"/>
                <a:sym typeface="+mn-lt"/>
              </a:endParaRPr>
            </a:p>
          </p:txBody>
        </p:sp>
      </p:grpSp>
      <p:sp>
        <p:nvSpPr>
          <p:cNvPr id="5125" name="文本框 11"/>
          <p:cNvSpPr txBox="1"/>
          <p:nvPr/>
        </p:nvSpPr>
        <p:spPr>
          <a:xfrm>
            <a:off x="1336675" y="931228"/>
            <a:ext cx="7332980" cy="235966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altLang="en-US" sz="13900" dirty="0">
                <a:solidFill>
                  <a:schemeClr val="bg1"/>
                </a:solidFill>
                <a:latin typeface="微软雅黑" panose="020B0503020204020204" pitchFamily="34" charset="-122"/>
                <a:ea typeface="微软雅黑" panose="020B0503020204020204" pitchFamily="34" charset="-122"/>
                <a:sym typeface="+mn-lt"/>
              </a:rPr>
              <a:t>信息检索</a:t>
            </a:r>
            <a:endParaRPr lang="zh-CN" altLang="en-US" sz="13900" dirty="0">
              <a:solidFill>
                <a:schemeClr val="bg1"/>
              </a:solidFill>
              <a:latin typeface="微软雅黑" panose="020B0503020204020204" pitchFamily="34" charset="-122"/>
              <a:ea typeface="微软雅黑" panose="020B0503020204020204" pitchFamily="34" charset="-122"/>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8" name="组合 4"/>
          <p:cNvGrpSpPr/>
          <p:nvPr/>
        </p:nvGrpSpPr>
        <p:grpSpPr>
          <a:xfrm>
            <a:off x="123825" y="249936"/>
            <a:ext cx="5734050" cy="675577"/>
            <a:chOff x="0" y="-15165"/>
            <a:chExt cx="5733886" cy="675053"/>
          </a:xfrm>
        </p:grpSpPr>
        <p:sp>
          <p:nvSpPr>
            <p:cNvPr id="8199" name="任意多边形 8"/>
            <p:cNvSpPr/>
            <p:nvPr/>
          </p:nvSpPr>
          <p:spPr>
            <a:xfrm>
              <a:off x="0" y="0"/>
              <a:ext cx="5733886" cy="659888"/>
            </a:xfrm>
            <a:custGeom>
              <a:avLst/>
              <a:gdLst/>
              <a:ahLst/>
              <a:cxnLst>
                <a:cxn ang="0">
                  <a:pos x="0" y="0"/>
                </a:cxn>
                <a:cxn ang="0">
                  <a:pos x="5733886" y="0"/>
                </a:cxn>
                <a:cxn ang="0">
                  <a:pos x="5733886" y="659888"/>
                </a:cxn>
                <a:cxn ang="0">
                  <a:pos x="771226" y="659888"/>
                </a:cxn>
                <a:cxn ang="0">
                  <a:pos x="210226" y="445563"/>
                </a:cxn>
                <a:cxn ang="0">
                  <a:pos x="0" y="0"/>
                </a:cxn>
              </a:cxnLst>
              <a:pathLst>
                <a:path w="4660173" h="790171">
                  <a:moveTo>
                    <a:pt x="0" y="0"/>
                  </a:moveTo>
                  <a:lnTo>
                    <a:pt x="4660173" y="0"/>
                  </a:lnTo>
                  <a:lnTo>
                    <a:pt x="4660173" y="790171"/>
                  </a:lnTo>
                  <a:lnTo>
                    <a:pt x="626808" y="790171"/>
                  </a:lnTo>
                  <a:cubicBezTo>
                    <a:pt x="374995" y="790171"/>
                    <a:pt x="170860" y="675269"/>
                    <a:pt x="170860" y="533531"/>
                  </a:cubicBezTo>
                  <a:cubicBezTo>
                    <a:pt x="145548" y="355688"/>
                    <a:pt x="158202" y="103043"/>
                    <a:pt x="0" y="0"/>
                  </a:cubicBezTo>
                  <a:close/>
                </a:path>
              </a:pathLst>
            </a:custGeom>
            <a:solidFill>
              <a:schemeClr val="bg1">
                <a:alpha val="41176"/>
              </a:schemeClr>
            </a:solidFill>
            <a:ln w="9525">
              <a:noFill/>
            </a:ln>
            <a:effectLst>
              <a:outerShdw dist="38100" dir="2699999" algn="ctr" rotWithShape="0">
                <a:srgbClr val="000000">
                  <a:alpha val="39000"/>
                </a:srgbClr>
              </a:outerShdw>
            </a:effectLst>
          </p:spPr>
          <p:txBody>
            <a:bodyPr/>
            <a:p>
              <a:endParaRPr lang="zh-CN" altLang="en-US"/>
            </a:p>
          </p:txBody>
        </p:sp>
        <p:grpSp>
          <p:nvGrpSpPr>
            <p:cNvPr id="8200" name="任意多边形 9"/>
            <p:cNvGrpSpPr/>
            <p:nvPr/>
          </p:nvGrpSpPr>
          <p:grpSpPr>
            <a:xfrm>
              <a:off x="10287" y="-15165"/>
              <a:ext cx="4181736" cy="651766"/>
              <a:chOff x="0" y="0"/>
              <a:chExt cx="4181856" cy="652272"/>
            </a:xfrm>
          </p:grpSpPr>
          <p:pic>
            <p:nvPicPr>
              <p:cNvPr id="8202" name="任意多边形 9"/>
              <p:cNvPicPr/>
              <p:nvPr/>
            </p:nvPicPr>
            <p:blipFill>
              <a:blip r:embed="rId1"/>
              <a:stretch>
                <a:fillRect/>
              </a:stretch>
            </p:blipFill>
            <p:spPr>
              <a:xfrm>
                <a:off x="0" y="0"/>
                <a:ext cx="4181856" cy="652272"/>
              </a:xfrm>
              <a:prstGeom prst="rect">
                <a:avLst/>
              </a:prstGeom>
              <a:noFill/>
              <a:ln w="9525">
                <a:noFill/>
              </a:ln>
            </p:spPr>
          </p:pic>
          <p:sp>
            <p:nvSpPr>
              <p:cNvPr id="8203" name="Text Box 12"/>
              <p:cNvSpPr txBox="1"/>
              <p:nvPr/>
            </p:nvSpPr>
            <p:spPr>
              <a:xfrm rot="10800000">
                <a:off x="12411" y="15178"/>
                <a:ext cx="4151863" cy="622508"/>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latin typeface="宋体" panose="02010600030101010101" pitchFamily="2" charset="-122"/>
                  <a:sym typeface="Arial" panose="020B0604020202020204" pitchFamily="34" charset="0"/>
                </a:endParaRPr>
              </a:p>
            </p:txBody>
          </p:sp>
        </p:grpSp>
        <p:sp>
          <p:nvSpPr>
            <p:cNvPr id="8201" name="文本框 10"/>
            <p:cNvSpPr txBox="1"/>
            <p:nvPr/>
          </p:nvSpPr>
          <p:spPr>
            <a:xfrm>
              <a:off x="1134902" y="82860"/>
              <a:ext cx="3337465" cy="548214"/>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None/>
              </a:pPr>
              <a:r>
                <a:rPr lang="zh-CN" altLang="en-US" b="1" dirty="0" smtClean="0">
                  <a:solidFill>
                    <a:schemeClr val="bg1"/>
                  </a:solidFill>
                  <a:latin typeface="微软雅黑" panose="020B0503020204020204" pitchFamily="34" charset="-122"/>
                  <a:ea typeface="微软雅黑" panose="020B0503020204020204" pitchFamily="34" charset="-122"/>
                  <a:sym typeface="+mn-ea"/>
                </a:rPr>
                <a:t>系统设计</a:t>
              </a:r>
              <a:r>
                <a:rPr lang="en-US" altLang="zh-CN" b="1" dirty="0" smtClean="0">
                  <a:solidFill>
                    <a:schemeClr val="bg1"/>
                  </a:solidFill>
                  <a:latin typeface="微软雅黑" panose="020B0503020204020204" pitchFamily="34" charset="-122"/>
                  <a:ea typeface="微软雅黑" panose="020B0503020204020204" pitchFamily="34" charset="-122"/>
                  <a:sym typeface="+mn-ea"/>
                </a:rPr>
                <a:t>--</a:t>
              </a:r>
              <a:r>
                <a:rPr lang="zh-CN" altLang="en-US" b="1" dirty="0" smtClean="0">
                  <a:solidFill>
                    <a:schemeClr val="bg1"/>
                  </a:solidFill>
                  <a:latin typeface="微软雅黑" panose="020B0503020204020204" pitchFamily="34" charset="-122"/>
                  <a:ea typeface="微软雅黑" panose="020B0503020204020204" pitchFamily="34" charset="-122"/>
                  <a:sym typeface="+mn-ea"/>
                </a:rPr>
                <a:t>爬虫部分</a:t>
              </a:r>
              <a:endParaRPr lang="zh-CN" altLang="en-US" b="1" dirty="0" smtClean="0">
                <a:solidFill>
                  <a:schemeClr val="bg1"/>
                </a:solidFill>
                <a:latin typeface="微软雅黑" panose="020B0503020204020204" pitchFamily="34" charset="-122"/>
                <a:ea typeface="微软雅黑" panose="020B0503020204020204" pitchFamily="34" charset="-122"/>
                <a:sym typeface="+mn-ea"/>
              </a:endParaRPr>
            </a:p>
          </p:txBody>
        </p:sp>
      </p:grpSp>
      <p:sp>
        <p:nvSpPr>
          <p:cNvPr id="100" name="文本框 99"/>
          <p:cNvSpPr txBox="1"/>
          <p:nvPr/>
        </p:nvSpPr>
        <p:spPr>
          <a:xfrm>
            <a:off x="6623685" y="6422390"/>
            <a:ext cx="5080000" cy="426720"/>
          </a:xfrm>
          <a:prstGeom prst="rect">
            <a:avLst/>
          </a:prstGeom>
          <a:noFill/>
          <a:ln w="9525">
            <a:noFill/>
          </a:ln>
        </p:spPr>
        <p:txBody>
          <a:bodyPr>
            <a:spAutoFit/>
          </a:bodyPr>
          <a:p>
            <a:pPr marL="0" indent="558800" algn="ct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爬去流程</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图</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pic>
        <p:nvPicPr>
          <p:cNvPr id="9" name="图片 9" descr="爬虫部分流程图"/>
          <p:cNvPicPr>
            <a:picLocks noChangeAspect="1"/>
          </p:cNvPicPr>
          <p:nvPr/>
        </p:nvPicPr>
        <p:blipFill>
          <a:blip r:embed="rId2"/>
          <a:stretch>
            <a:fillRect/>
          </a:stretch>
        </p:blipFill>
        <p:spPr>
          <a:xfrm>
            <a:off x="6423660" y="347980"/>
            <a:ext cx="6295390" cy="6074410"/>
          </a:xfrm>
          <a:prstGeom prst="rect">
            <a:avLst/>
          </a:prstGeom>
        </p:spPr>
      </p:pic>
      <p:sp>
        <p:nvSpPr>
          <p:cNvPr id="2" name="文本框 1"/>
          <p:cNvSpPr txBox="1"/>
          <p:nvPr/>
        </p:nvSpPr>
        <p:spPr>
          <a:xfrm>
            <a:off x="1012825" y="2047557"/>
            <a:ext cx="5080000" cy="3611880"/>
          </a:xfrm>
          <a:prstGeom prst="rect">
            <a:avLst/>
          </a:prstGeom>
          <a:noFill/>
          <a:ln w="9525">
            <a:noFill/>
          </a:ln>
        </p:spPr>
        <p:txBody>
          <a:bodyPr>
            <a:spAutoFit/>
          </a:bodyPr>
          <a:p>
            <a:pPr marL="457200" indent="-457200" algn="l">
              <a:lnSpc>
                <a:spcPct val="150000"/>
              </a:lnSpc>
              <a:buFont typeface="Wingdings" panose="05000000000000000000" charset="0"/>
              <a:buChar char="ü"/>
            </a:pP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在程序中定义目标新闻列表页面</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457200" indent="-457200" algn="l">
              <a:lnSpc>
                <a:spcPct val="150000"/>
              </a:lnSpc>
              <a:buFont typeface="Wingdings" panose="05000000000000000000" charset="0"/>
              <a:buChar char="ü"/>
            </a:pP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用</a:t>
            </a:r>
            <a:r>
              <a:rPr lang="zh-CN" altLang="en-US" sz="2200" b="1" u="none">
                <a:solidFill>
                  <a:srgbClr val="FF0000"/>
                </a:solidFill>
                <a:latin typeface="宋体" panose="02010600030101010101" pitchFamily="2" charset="-122"/>
                <a:cs typeface="宋体" panose="02010600030101010101" pitchFamily="2" charset="-122"/>
              </a:rPr>
              <a:t>XPath</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进行网页数据提取</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457200" indent="-457200" algn="l">
              <a:lnSpc>
                <a:spcPct val="150000"/>
              </a:lnSpc>
              <a:buFont typeface="Wingdings" panose="05000000000000000000" charset="0"/>
              <a:buChar char="ü"/>
            </a:pP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初始页面爬取单条新闻子链接</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457200" indent="-457200" algn="l">
              <a:lnSpc>
                <a:spcPct val="150000"/>
              </a:lnSpc>
              <a:buFont typeface="Wingdings" panose="05000000000000000000" charset="0"/>
              <a:buChar char="ü"/>
            </a:pP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对每个新闻子链接进行爬取</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457200" indent="-457200" algn="l">
              <a:lnSpc>
                <a:spcPct val="150000"/>
              </a:lnSpc>
              <a:buFont typeface="Wingdings" panose="05000000000000000000" charset="0"/>
              <a:buChar char="ü"/>
            </a:pP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获得新闻标题及内容，按照</a:t>
            </a:r>
            <a:r>
              <a:rPr lang="zh-CN" altLang="en-US" sz="2200" b="0" u="none">
                <a:solidFill>
                  <a:schemeClr val="bg1"/>
                </a:solidFill>
                <a:latin typeface="宋体" panose="02010600030101010101" pitchFamily="2" charset="-122"/>
                <a:cs typeface="宋体" panose="02010600030101010101" pitchFamily="2" charset="-122"/>
              </a:rPr>
              <a:t>{</a:t>
            </a:r>
            <a:r>
              <a:rPr lang="zh-CN" altLang="en-US" sz="2200" b="1" u="none">
                <a:solidFill>
                  <a:srgbClr val="FF0000"/>
                </a:solidFill>
                <a:latin typeface="宋体" panose="02010600030101010101" pitchFamily="2" charset="-122"/>
                <a:ea typeface="宋体" panose="02010600030101010101" pitchFamily="2" charset="-122"/>
                <a:cs typeface="宋体" panose="02010600030101010101" pitchFamily="2" charset="-122"/>
              </a:rPr>
              <a:t>类别号，</a:t>
            </a:r>
            <a:r>
              <a:rPr lang="zh-CN" altLang="en-US" sz="2200" b="1" u="none">
                <a:solidFill>
                  <a:srgbClr val="FF0000"/>
                </a:solidFill>
                <a:latin typeface="宋体" panose="02010600030101010101" pitchFamily="2" charset="-122"/>
                <a:cs typeface="宋体" panose="02010600030101010101" pitchFamily="2" charset="-122"/>
              </a:rPr>
              <a:t>id</a:t>
            </a:r>
            <a:r>
              <a:rPr lang="zh-CN" altLang="en-US" sz="2200" b="1" u="none">
                <a:solidFill>
                  <a:srgbClr val="FF0000"/>
                </a:solidFill>
                <a:latin typeface="宋体" panose="02010600030101010101" pitchFamily="2" charset="-122"/>
                <a:ea typeface="宋体" panose="02010600030101010101" pitchFamily="2" charset="-122"/>
                <a:cs typeface="宋体" panose="02010600030101010101" pitchFamily="2" charset="-122"/>
              </a:rPr>
              <a:t>号，标题，</a:t>
            </a:r>
            <a:r>
              <a:rPr lang="zh-CN" altLang="en-US" sz="2200" b="1" u="none">
                <a:solidFill>
                  <a:srgbClr val="FF0000"/>
                </a:solidFill>
                <a:latin typeface="宋体" panose="02010600030101010101" pitchFamily="2" charset="-122"/>
                <a:cs typeface="宋体" panose="02010600030101010101" pitchFamily="2" charset="-122"/>
              </a:rPr>
              <a:t>URL</a:t>
            </a:r>
            <a:r>
              <a:rPr lang="zh-CN" altLang="en-US" sz="2200" b="1" u="none">
                <a:solidFill>
                  <a:srgbClr val="FF0000"/>
                </a:solidFill>
                <a:latin typeface="宋体" panose="02010600030101010101" pitchFamily="2" charset="-122"/>
                <a:ea typeface="宋体" panose="02010600030101010101" pitchFamily="2" charset="-122"/>
                <a:cs typeface="宋体" panose="02010600030101010101" pitchFamily="2" charset="-122"/>
              </a:rPr>
              <a:t>，内容</a:t>
            </a:r>
            <a:r>
              <a:rPr lang="zh-CN" altLang="en-US" sz="2200" b="0" u="none">
                <a:solidFill>
                  <a:schemeClr val="bg1"/>
                </a:solidFill>
                <a:latin typeface="宋体" panose="02010600030101010101" pitchFamily="2" charset="-122"/>
                <a:cs typeface="宋体" panose="02010600030101010101" pitchFamily="2" charset="-122"/>
              </a:rPr>
              <a:t>}</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的格式储存为</a:t>
            </a:r>
            <a:r>
              <a:rPr lang="zh-CN" altLang="en-US" sz="2200" b="0" u="none">
                <a:solidFill>
                  <a:schemeClr val="bg1"/>
                </a:solidFill>
                <a:latin typeface="宋体" panose="02010600030101010101" pitchFamily="2" charset="-122"/>
                <a:cs typeface="宋体" panose="02010600030101010101" pitchFamily="2" charset="-122"/>
              </a:rPr>
              <a:t>JSON</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文件。</a:t>
            </a:r>
            <a:endParaRPr lang="zh-CN" altLang="en-US" sz="24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8" name="组合 4"/>
          <p:cNvGrpSpPr/>
          <p:nvPr/>
        </p:nvGrpSpPr>
        <p:grpSpPr>
          <a:xfrm>
            <a:off x="123825" y="249936"/>
            <a:ext cx="5734050" cy="675577"/>
            <a:chOff x="0" y="-15165"/>
            <a:chExt cx="5733886" cy="675053"/>
          </a:xfrm>
        </p:grpSpPr>
        <p:sp>
          <p:nvSpPr>
            <p:cNvPr id="8199" name="任意多边形 8"/>
            <p:cNvSpPr/>
            <p:nvPr/>
          </p:nvSpPr>
          <p:spPr>
            <a:xfrm>
              <a:off x="0" y="0"/>
              <a:ext cx="5733886" cy="659888"/>
            </a:xfrm>
            <a:custGeom>
              <a:avLst/>
              <a:gdLst/>
              <a:ahLst/>
              <a:cxnLst>
                <a:cxn ang="0">
                  <a:pos x="0" y="0"/>
                </a:cxn>
                <a:cxn ang="0">
                  <a:pos x="5733886" y="0"/>
                </a:cxn>
                <a:cxn ang="0">
                  <a:pos x="5733886" y="659888"/>
                </a:cxn>
                <a:cxn ang="0">
                  <a:pos x="771226" y="659888"/>
                </a:cxn>
                <a:cxn ang="0">
                  <a:pos x="210226" y="445563"/>
                </a:cxn>
                <a:cxn ang="0">
                  <a:pos x="0" y="0"/>
                </a:cxn>
              </a:cxnLst>
              <a:pathLst>
                <a:path w="4660173" h="790171">
                  <a:moveTo>
                    <a:pt x="0" y="0"/>
                  </a:moveTo>
                  <a:lnTo>
                    <a:pt x="4660173" y="0"/>
                  </a:lnTo>
                  <a:lnTo>
                    <a:pt x="4660173" y="790171"/>
                  </a:lnTo>
                  <a:lnTo>
                    <a:pt x="626808" y="790171"/>
                  </a:lnTo>
                  <a:cubicBezTo>
                    <a:pt x="374995" y="790171"/>
                    <a:pt x="170860" y="675269"/>
                    <a:pt x="170860" y="533531"/>
                  </a:cubicBezTo>
                  <a:cubicBezTo>
                    <a:pt x="145548" y="355688"/>
                    <a:pt x="158202" y="103043"/>
                    <a:pt x="0" y="0"/>
                  </a:cubicBezTo>
                  <a:close/>
                </a:path>
              </a:pathLst>
            </a:custGeom>
            <a:solidFill>
              <a:schemeClr val="bg1">
                <a:alpha val="41176"/>
              </a:schemeClr>
            </a:solidFill>
            <a:ln w="9525">
              <a:noFill/>
            </a:ln>
            <a:effectLst>
              <a:outerShdw dist="38100" dir="2699999" algn="ctr" rotWithShape="0">
                <a:srgbClr val="000000">
                  <a:alpha val="39000"/>
                </a:srgbClr>
              </a:outerShdw>
            </a:effectLst>
          </p:spPr>
          <p:txBody>
            <a:bodyPr/>
            <a:p>
              <a:endParaRPr lang="zh-CN" altLang="en-US"/>
            </a:p>
          </p:txBody>
        </p:sp>
        <p:grpSp>
          <p:nvGrpSpPr>
            <p:cNvPr id="8200" name="任意多边形 9"/>
            <p:cNvGrpSpPr/>
            <p:nvPr/>
          </p:nvGrpSpPr>
          <p:grpSpPr>
            <a:xfrm>
              <a:off x="10287" y="-15165"/>
              <a:ext cx="4181736" cy="651766"/>
              <a:chOff x="0" y="0"/>
              <a:chExt cx="4181856" cy="652272"/>
            </a:xfrm>
          </p:grpSpPr>
          <p:pic>
            <p:nvPicPr>
              <p:cNvPr id="8202" name="任意多边形 9"/>
              <p:cNvPicPr/>
              <p:nvPr/>
            </p:nvPicPr>
            <p:blipFill>
              <a:blip r:embed="rId1"/>
              <a:stretch>
                <a:fillRect/>
              </a:stretch>
            </p:blipFill>
            <p:spPr>
              <a:xfrm>
                <a:off x="0" y="0"/>
                <a:ext cx="4181856" cy="652272"/>
              </a:xfrm>
              <a:prstGeom prst="rect">
                <a:avLst/>
              </a:prstGeom>
              <a:noFill/>
              <a:ln w="9525">
                <a:noFill/>
              </a:ln>
            </p:spPr>
          </p:pic>
          <p:sp>
            <p:nvSpPr>
              <p:cNvPr id="8203" name="Text Box 12"/>
              <p:cNvSpPr txBox="1"/>
              <p:nvPr/>
            </p:nvSpPr>
            <p:spPr>
              <a:xfrm rot="10800000">
                <a:off x="12411" y="15178"/>
                <a:ext cx="4151863" cy="622508"/>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latin typeface="宋体" panose="02010600030101010101" pitchFamily="2" charset="-122"/>
                  <a:sym typeface="Arial" panose="020B0604020202020204" pitchFamily="34" charset="0"/>
                </a:endParaRPr>
              </a:p>
            </p:txBody>
          </p:sp>
        </p:grpSp>
        <p:sp>
          <p:nvSpPr>
            <p:cNvPr id="8201" name="文本框 10"/>
            <p:cNvSpPr txBox="1"/>
            <p:nvPr/>
          </p:nvSpPr>
          <p:spPr>
            <a:xfrm>
              <a:off x="1134902" y="82860"/>
              <a:ext cx="3337465" cy="548214"/>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None/>
              </a:pPr>
              <a:r>
                <a:rPr lang="zh-CN" altLang="en-US" b="1" dirty="0" smtClean="0">
                  <a:solidFill>
                    <a:schemeClr val="bg1"/>
                  </a:solidFill>
                  <a:latin typeface="微软雅黑" panose="020B0503020204020204" pitchFamily="34" charset="-122"/>
                  <a:ea typeface="微软雅黑" panose="020B0503020204020204" pitchFamily="34" charset="-122"/>
                  <a:sym typeface="+mn-ea"/>
                </a:rPr>
                <a:t>系统设计</a:t>
              </a:r>
              <a:r>
                <a:rPr lang="en-US" altLang="zh-CN" b="1" dirty="0" smtClean="0">
                  <a:solidFill>
                    <a:schemeClr val="bg1"/>
                  </a:solidFill>
                  <a:latin typeface="微软雅黑" panose="020B0503020204020204" pitchFamily="34" charset="-122"/>
                  <a:ea typeface="微软雅黑" panose="020B0503020204020204" pitchFamily="34" charset="-122"/>
                  <a:sym typeface="+mn-ea"/>
                </a:rPr>
                <a:t>--</a:t>
              </a:r>
              <a:r>
                <a:rPr lang="zh-CN" altLang="en-US" b="1" dirty="0" smtClean="0">
                  <a:solidFill>
                    <a:schemeClr val="bg1"/>
                  </a:solidFill>
                  <a:latin typeface="微软雅黑" panose="020B0503020204020204" pitchFamily="34" charset="-122"/>
                  <a:ea typeface="微软雅黑" panose="020B0503020204020204" pitchFamily="34" charset="-122"/>
                  <a:sym typeface="+mn-ea"/>
                </a:rPr>
                <a:t>爬虫部分</a:t>
              </a:r>
              <a:endParaRPr lang="zh-CN" altLang="en-US" b="1" dirty="0" smtClean="0">
                <a:solidFill>
                  <a:schemeClr val="bg1"/>
                </a:solidFill>
                <a:latin typeface="微软雅黑" panose="020B0503020204020204" pitchFamily="34" charset="-122"/>
                <a:ea typeface="微软雅黑" panose="020B0503020204020204" pitchFamily="34" charset="-122"/>
                <a:sym typeface="+mn-ea"/>
              </a:endParaRPr>
            </a:p>
          </p:txBody>
        </p:sp>
      </p:grpSp>
      <p:sp>
        <p:nvSpPr>
          <p:cNvPr id="100" name="文本框 99"/>
          <p:cNvSpPr txBox="1"/>
          <p:nvPr/>
        </p:nvSpPr>
        <p:spPr>
          <a:xfrm>
            <a:off x="3023235" y="5341620"/>
            <a:ext cx="5080000" cy="426720"/>
          </a:xfrm>
          <a:prstGeom prst="rect">
            <a:avLst/>
          </a:prstGeom>
          <a:noFill/>
          <a:ln w="9525">
            <a:noFill/>
          </a:ln>
        </p:spPr>
        <p:txBody>
          <a:bodyPr>
            <a:spAutoFit/>
          </a:bodyPr>
          <a:p>
            <a:pPr marL="0" indent="558800" algn="ct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新闻爬取地址图</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pic>
        <p:nvPicPr>
          <p:cNvPr id="3" name="图片 1"/>
          <p:cNvPicPr>
            <a:picLocks noChangeAspect="1"/>
          </p:cNvPicPr>
          <p:nvPr/>
        </p:nvPicPr>
        <p:blipFill>
          <a:blip r:embed="rId2"/>
          <a:stretch>
            <a:fillRect/>
          </a:stretch>
        </p:blipFill>
        <p:spPr>
          <a:xfrm>
            <a:off x="1160145" y="1566545"/>
            <a:ext cx="10173600" cy="3286776"/>
          </a:xfrm>
          <a:prstGeom prst="rect">
            <a:avLst/>
          </a:prstGeom>
          <a:noFill/>
          <a:ln w="9525">
            <a:noFill/>
          </a:ln>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8" name="组合 4"/>
          <p:cNvGrpSpPr/>
          <p:nvPr/>
        </p:nvGrpSpPr>
        <p:grpSpPr>
          <a:xfrm>
            <a:off x="123825" y="249936"/>
            <a:ext cx="5734050" cy="675577"/>
            <a:chOff x="0" y="-15165"/>
            <a:chExt cx="5733886" cy="675053"/>
          </a:xfrm>
        </p:grpSpPr>
        <p:sp>
          <p:nvSpPr>
            <p:cNvPr id="8199" name="任意多边形 8"/>
            <p:cNvSpPr/>
            <p:nvPr/>
          </p:nvSpPr>
          <p:spPr>
            <a:xfrm>
              <a:off x="0" y="0"/>
              <a:ext cx="5733886" cy="659888"/>
            </a:xfrm>
            <a:custGeom>
              <a:avLst/>
              <a:gdLst/>
              <a:ahLst/>
              <a:cxnLst>
                <a:cxn ang="0">
                  <a:pos x="0" y="0"/>
                </a:cxn>
                <a:cxn ang="0">
                  <a:pos x="5733886" y="0"/>
                </a:cxn>
                <a:cxn ang="0">
                  <a:pos x="5733886" y="659888"/>
                </a:cxn>
                <a:cxn ang="0">
                  <a:pos x="771226" y="659888"/>
                </a:cxn>
                <a:cxn ang="0">
                  <a:pos x="210226" y="445563"/>
                </a:cxn>
                <a:cxn ang="0">
                  <a:pos x="0" y="0"/>
                </a:cxn>
              </a:cxnLst>
              <a:pathLst>
                <a:path w="4660173" h="790171">
                  <a:moveTo>
                    <a:pt x="0" y="0"/>
                  </a:moveTo>
                  <a:lnTo>
                    <a:pt x="4660173" y="0"/>
                  </a:lnTo>
                  <a:lnTo>
                    <a:pt x="4660173" y="790171"/>
                  </a:lnTo>
                  <a:lnTo>
                    <a:pt x="626808" y="790171"/>
                  </a:lnTo>
                  <a:cubicBezTo>
                    <a:pt x="374995" y="790171"/>
                    <a:pt x="170860" y="675269"/>
                    <a:pt x="170860" y="533531"/>
                  </a:cubicBezTo>
                  <a:cubicBezTo>
                    <a:pt x="145548" y="355688"/>
                    <a:pt x="158202" y="103043"/>
                    <a:pt x="0" y="0"/>
                  </a:cubicBezTo>
                  <a:close/>
                </a:path>
              </a:pathLst>
            </a:custGeom>
            <a:solidFill>
              <a:schemeClr val="bg1">
                <a:alpha val="41176"/>
              </a:schemeClr>
            </a:solidFill>
            <a:ln w="9525">
              <a:noFill/>
            </a:ln>
            <a:effectLst>
              <a:outerShdw dist="38100" dir="2699999" algn="ctr" rotWithShape="0">
                <a:srgbClr val="000000">
                  <a:alpha val="39000"/>
                </a:srgbClr>
              </a:outerShdw>
            </a:effectLst>
          </p:spPr>
          <p:txBody>
            <a:bodyPr/>
            <a:p>
              <a:endParaRPr lang="zh-CN" altLang="en-US"/>
            </a:p>
          </p:txBody>
        </p:sp>
        <p:grpSp>
          <p:nvGrpSpPr>
            <p:cNvPr id="8200" name="任意多边形 9"/>
            <p:cNvGrpSpPr/>
            <p:nvPr/>
          </p:nvGrpSpPr>
          <p:grpSpPr>
            <a:xfrm>
              <a:off x="10287" y="-15165"/>
              <a:ext cx="4181736" cy="651766"/>
              <a:chOff x="0" y="0"/>
              <a:chExt cx="4181856" cy="652272"/>
            </a:xfrm>
          </p:grpSpPr>
          <p:pic>
            <p:nvPicPr>
              <p:cNvPr id="8202" name="任意多边形 9"/>
              <p:cNvPicPr/>
              <p:nvPr/>
            </p:nvPicPr>
            <p:blipFill>
              <a:blip r:embed="rId1"/>
              <a:stretch>
                <a:fillRect/>
              </a:stretch>
            </p:blipFill>
            <p:spPr>
              <a:xfrm>
                <a:off x="0" y="0"/>
                <a:ext cx="4181856" cy="652272"/>
              </a:xfrm>
              <a:prstGeom prst="rect">
                <a:avLst/>
              </a:prstGeom>
              <a:noFill/>
              <a:ln w="9525">
                <a:noFill/>
              </a:ln>
            </p:spPr>
          </p:pic>
          <p:sp>
            <p:nvSpPr>
              <p:cNvPr id="8203" name="Text Box 12"/>
              <p:cNvSpPr txBox="1"/>
              <p:nvPr/>
            </p:nvSpPr>
            <p:spPr>
              <a:xfrm rot="10800000">
                <a:off x="12411" y="15178"/>
                <a:ext cx="4151863" cy="622508"/>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latin typeface="宋体" panose="02010600030101010101" pitchFamily="2" charset="-122"/>
                  <a:sym typeface="Arial" panose="020B0604020202020204" pitchFamily="34" charset="0"/>
                </a:endParaRPr>
              </a:p>
            </p:txBody>
          </p:sp>
        </p:grpSp>
        <p:sp>
          <p:nvSpPr>
            <p:cNvPr id="8201" name="文本框 10"/>
            <p:cNvSpPr txBox="1"/>
            <p:nvPr/>
          </p:nvSpPr>
          <p:spPr>
            <a:xfrm>
              <a:off x="1134902" y="82860"/>
              <a:ext cx="3337465" cy="548214"/>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None/>
              </a:pPr>
              <a:r>
                <a:rPr lang="zh-CN" altLang="en-US" b="1" dirty="0" smtClean="0">
                  <a:solidFill>
                    <a:schemeClr val="bg1"/>
                  </a:solidFill>
                  <a:latin typeface="微软雅黑" panose="020B0503020204020204" pitchFamily="34" charset="-122"/>
                  <a:ea typeface="微软雅黑" panose="020B0503020204020204" pitchFamily="34" charset="-122"/>
                  <a:sym typeface="+mn-ea"/>
                </a:rPr>
                <a:t>系统设计</a:t>
              </a:r>
              <a:r>
                <a:rPr lang="en-US" altLang="zh-CN" b="1" dirty="0" smtClean="0">
                  <a:solidFill>
                    <a:schemeClr val="bg1"/>
                  </a:solidFill>
                  <a:latin typeface="微软雅黑" panose="020B0503020204020204" pitchFamily="34" charset="-122"/>
                  <a:ea typeface="微软雅黑" panose="020B0503020204020204" pitchFamily="34" charset="-122"/>
                  <a:sym typeface="+mn-ea"/>
                </a:rPr>
                <a:t>--</a:t>
              </a:r>
              <a:r>
                <a:rPr lang="zh-CN" altLang="en-US" b="1" dirty="0" smtClean="0">
                  <a:solidFill>
                    <a:schemeClr val="bg1"/>
                  </a:solidFill>
                  <a:latin typeface="微软雅黑" panose="020B0503020204020204" pitchFamily="34" charset="-122"/>
                  <a:ea typeface="微软雅黑" panose="020B0503020204020204" pitchFamily="34" charset="-122"/>
                  <a:sym typeface="+mn-ea"/>
                </a:rPr>
                <a:t>爬虫部分</a:t>
              </a:r>
              <a:endParaRPr lang="zh-CN" altLang="en-US" b="1" dirty="0" smtClean="0">
                <a:solidFill>
                  <a:schemeClr val="bg1"/>
                </a:solidFill>
                <a:latin typeface="微软雅黑" panose="020B0503020204020204" pitchFamily="34" charset="-122"/>
                <a:ea typeface="微软雅黑" panose="020B0503020204020204" pitchFamily="34" charset="-122"/>
                <a:sym typeface="+mn-ea"/>
              </a:endParaRPr>
            </a:p>
          </p:txBody>
        </p:sp>
      </p:grpSp>
      <p:sp>
        <p:nvSpPr>
          <p:cNvPr id="100" name="文本框 99"/>
          <p:cNvSpPr txBox="1"/>
          <p:nvPr/>
        </p:nvSpPr>
        <p:spPr>
          <a:xfrm>
            <a:off x="3329940" y="6398260"/>
            <a:ext cx="5080000" cy="426720"/>
          </a:xfrm>
          <a:prstGeom prst="rect">
            <a:avLst/>
          </a:prstGeom>
          <a:noFill/>
          <a:ln w="9525">
            <a:noFill/>
          </a:ln>
        </p:spPr>
        <p:txBody>
          <a:bodyPr>
            <a:spAutoFit/>
          </a:bodyPr>
          <a:p>
            <a:pPr marL="0" indent="558800" algn="ct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运行展示</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图</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pic>
        <p:nvPicPr>
          <p:cNvPr id="2" name="图片 2"/>
          <p:cNvPicPr>
            <a:picLocks noChangeAspect="1"/>
          </p:cNvPicPr>
          <p:nvPr/>
        </p:nvPicPr>
        <p:blipFill>
          <a:blip r:embed="rId2"/>
          <a:stretch>
            <a:fillRect/>
          </a:stretch>
        </p:blipFill>
        <p:spPr>
          <a:xfrm>
            <a:off x="1258570" y="1157605"/>
            <a:ext cx="10173335" cy="5057140"/>
          </a:xfrm>
          <a:prstGeom prst="rect">
            <a:avLst/>
          </a:prstGeom>
          <a:noFill/>
          <a:ln w="9525">
            <a:noFill/>
          </a:ln>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8" name="组合 4"/>
          <p:cNvGrpSpPr/>
          <p:nvPr/>
        </p:nvGrpSpPr>
        <p:grpSpPr>
          <a:xfrm>
            <a:off x="123825" y="249936"/>
            <a:ext cx="5734050" cy="675577"/>
            <a:chOff x="0" y="-15165"/>
            <a:chExt cx="5733886" cy="675053"/>
          </a:xfrm>
        </p:grpSpPr>
        <p:sp>
          <p:nvSpPr>
            <p:cNvPr id="8199" name="任意多边形 8"/>
            <p:cNvSpPr/>
            <p:nvPr/>
          </p:nvSpPr>
          <p:spPr>
            <a:xfrm>
              <a:off x="0" y="0"/>
              <a:ext cx="5733886" cy="659888"/>
            </a:xfrm>
            <a:custGeom>
              <a:avLst/>
              <a:gdLst/>
              <a:ahLst/>
              <a:cxnLst>
                <a:cxn ang="0">
                  <a:pos x="0" y="0"/>
                </a:cxn>
                <a:cxn ang="0">
                  <a:pos x="5733886" y="0"/>
                </a:cxn>
                <a:cxn ang="0">
                  <a:pos x="5733886" y="659888"/>
                </a:cxn>
                <a:cxn ang="0">
                  <a:pos x="771226" y="659888"/>
                </a:cxn>
                <a:cxn ang="0">
                  <a:pos x="210226" y="445563"/>
                </a:cxn>
                <a:cxn ang="0">
                  <a:pos x="0" y="0"/>
                </a:cxn>
              </a:cxnLst>
              <a:pathLst>
                <a:path w="4660173" h="790171">
                  <a:moveTo>
                    <a:pt x="0" y="0"/>
                  </a:moveTo>
                  <a:lnTo>
                    <a:pt x="4660173" y="0"/>
                  </a:lnTo>
                  <a:lnTo>
                    <a:pt x="4660173" y="790171"/>
                  </a:lnTo>
                  <a:lnTo>
                    <a:pt x="626808" y="790171"/>
                  </a:lnTo>
                  <a:cubicBezTo>
                    <a:pt x="374995" y="790171"/>
                    <a:pt x="170860" y="675269"/>
                    <a:pt x="170860" y="533531"/>
                  </a:cubicBezTo>
                  <a:cubicBezTo>
                    <a:pt x="145548" y="355688"/>
                    <a:pt x="158202" y="103043"/>
                    <a:pt x="0" y="0"/>
                  </a:cubicBezTo>
                  <a:close/>
                </a:path>
              </a:pathLst>
            </a:custGeom>
            <a:solidFill>
              <a:schemeClr val="bg1">
                <a:alpha val="41176"/>
              </a:schemeClr>
            </a:solidFill>
            <a:ln w="9525">
              <a:noFill/>
            </a:ln>
            <a:effectLst>
              <a:outerShdw dist="38100" dir="2699999" algn="ctr" rotWithShape="0">
                <a:srgbClr val="000000">
                  <a:alpha val="39000"/>
                </a:srgbClr>
              </a:outerShdw>
            </a:effectLst>
          </p:spPr>
          <p:txBody>
            <a:bodyPr/>
            <a:p>
              <a:endParaRPr lang="zh-CN" altLang="en-US"/>
            </a:p>
          </p:txBody>
        </p:sp>
        <p:grpSp>
          <p:nvGrpSpPr>
            <p:cNvPr id="8200" name="任意多边形 9"/>
            <p:cNvGrpSpPr/>
            <p:nvPr/>
          </p:nvGrpSpPr>
          <p:grpSpPr>
            <a:xfrm>
              <a:off x="10287" y="-15165"/>
              <a:ext cx="4181736" cy="651766"/>
              <a:chOff x="0" y="0"/>
              <a:chExt cx="4181856" cy="652272"/>
            </a:xfrm>
          </p:grpSpPr>
          <p:pic>
            <p:nvPicPr>
              <p:cNvPr id="8202" name="任意多边形 9"/>
              <p:cNvPicPr/>
              <p:nvPr/>
            </p:nvPicPr>
            <p:blipFill>
              <a:blip r:embed="rId1"/>
              <a:stretch>
                <a:fillRect/>
              </a:stretch>
            </p:blipFill>
            <p:spPr>
              <a:xfrm>
                <a:off x="0" y="0"/>
                <a:ext cx="4181856" cy="652272"/>
              </a:xfrm>
              <a:prstGeom prst="rect">
                <a:avLst/>
              </a:prstGeom>
              <a:noFill/>
              <a:ln w="9525">
                <a:noFill/>
              </a:ln>
            </p:spPr>
          </p:pic>
          <p:sp>
            <p:nvSpPr>
              <p:cNvPr id="8203" name="Text Box 12"/>
              <p:cNvSpPr txBox="1"/>
              <p:nvPr/>
            </p:nvSpPr>
            <p:spPr>
              <a:xfrm rot="10800000">
                <a:off x="12411" y="15178"/>
                <a:ext cx="4151863" cy="622508"/>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latin typeface="宋体" panose="02010600030101010101" pitchFamily="2" charset="-122"/>
                  <a:sym typeface="Arial" panose="020B0604020202020204" pitchFamily="34" charset="0"/>
                </a:endParaRPr>
              </a:p>
            </p:txBody>
          </p:sp>
        </p:grpSp>
        <p:sp>
          <p:nvSpPr>
            <p:cNvPr id="8201" name="文本框 10"/>
            <p:cNvSpPr txBox="1"/>
            <p:nvPr/>
          </p:nvSpPr>
          <p:spPr>
            <a:xfrm>
              <a:off x="1134902" y="82860"/>
              <a:ext cx="3337465" cy="548214"/>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None/>
              </a:pPr>
              <a:r>
                <a:rPr lang="zh-CN" altLang="en-US" b="1" dirty="0" smtClean="0">
                  <a:solidFill>
                    <a:schemeClr val="bg1"/>
                  </a:solidFill>
                  <a:latin typeface="微软雅黑" panose="020B0503020204020204" pitchFamily="34" charset="-122"/>
                  <a:ea typeface="微软雅黑" panose="020B0503020204020204" pitchFamily="34" charset="-122"/>
                  <a:sym typeface="+mn-ea"/>
                </a:rPr>
                <a:t>系统设计</a:t>
              </a:r>
              <a:r>
                <a:rPr lang="en-US" altLang="zh-CN" b="1" dirty="0" smtClean="0">
                  <a:solidFill>
                    <a:schemeClr val="bg1"/>
                  </a:solidFill>
                  <a:latin typeface="微软雅黑" panose="020B0503020204020204" pitchFamily="34" charset="-122"/>
                  <a:ea typeface="微软雅黑" panose="020B0503020204020204" pitchFamily="34" charset="-122"/>
                  <a:sym typeface="+mn-ea"/>
                </a:rPr>
                <a:t>--</a:t>
              </a:r>
              <a:r>
                <a:rPr lang="zh-CN" altLang="en-US" b="1" dirty="0" smtClean="0">
                  <a:solidFill>
                    <a:schemeClr val="bg1"/>
                  </a:solidFill>
                  <a:latin typeface="微软雅黑" panose="020B0503020204020204" pitchFamily="34" charset="-122"/>
                  <a:ea typeface="微软雅黑" panose="020B0503020204020204" pitchFamily="34" charset="-122"/>
                  <a:sym typeface="+mn-ea"/>
                </a:rPr>
                <a:t>爬虫部分</a:t>
              </a:r>
              <a:endParaRPr lang="zh-CN" altLang="en-US" b="1" dirty="0" smtClean="0">
                <a:solidFill>
                  <a:schemeClr val="bg1"/>
                </a:solidFill>
                <a:latin typeface="微软雅黑" panose="020B0503020204020204" pitchFamily="34" charset="-122"/>
                <a:ea typeface="微软雅黑" panose="020B0503020204020204" pitchFamily="34" charset="-122"/>
                <a:sym typeface="+mn-ea"/>
              </a:endParaRPr>
            </a:p>
          </p:txBody>
        </p:sp>
      </p:grpSp>
      <p:sp>
        <p:nvSpPr>
          <p:cNvPr id="100" name="文本框 99"/>
          <p:cNvSpPr txBox="1"/>
          <p:nvPr/>
        </p:nvSpPr>
        <p:spPr>
          <a:xfrm>
            <a:off x="5089525" y="6446520"/>
            <a:ext cx="5080000" cy="426720"/>
          </a:xfrm>
          <a:prstGeom prst="rect">
            <a:avLst/>
          </a:prstGeom>
          <a:noFill/>
          <a:ln w="9525">
            <a:noFill/>
          </a:ln>
        </p:spPr>
        <p:txBody>
          <a:bodyPr>
            <a:spAutoFit/>
          </a:bodyPr>
          <a:p>
            <a:pPr marL="0" indent="558800" algn="ct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excel表格存储结果</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pic>
        <p:nvPicPr>
          <p:cNvPr id="6" name="图片 3"/>
          <p:cNvPicPr>
            <a:picLocks noChangeAspect="1"/>
          </p:cNvPicPr>
          <p:nvPr/>
        </p:nvPicPr>
        <p:blipFill>
          <a:blip r:embed="rId2"/>
          <a:stretch>
            <a:fillRect/>
          </a:stretch>
        </p:blipFill>
        <p:spPr>
          <a:xfrm>
            <a:off x="299085" y="1569085"/>
            <a:ext cx="3199765" cy="1215390"/>
          </a:xfrm>
          <a:prstGeom prst="rect">
            <a:avLst/>
          </a:prstGeom>
          <a:noFill/>
          <a:ln w="9525">
            <a:noFill/>
          </a:ln>
        </p:spPr>
      </p:pic>
      <p:pic>
        <p:nvPicPr>
          <p:cNvPr id="7" name="图片 5"/>
          <p:cNvPicPr>
            <a:picLocks noChangeAspect="1"/>
          </p:cNvPicPr>
          <p:nvPr/>
        </p:nvPicPr>
        <p:blipFill>
          <a:blip r:embed="rId3"/>
          <a:stretch>
            <a:fillRect/>
          </a:stretch>
        </p:blipFill>
        <p:spPr>
          <a:xfrm>
            <a:off x="3879215" y="1106170"/>
            <a:ext cx="8025130" cy="5160010"/>
          </a:xfrm>
          <a:prstGeom prst="rect">
            <a:avLst/>
          </a:prstGeom>
          <a:noFill/>
          <a:ln w="9525">
            <a:noFill/>
          </a:ln>
        </p:spPr>
      </p:pic>
      <p:sp>
        <p:nvSpPr>
          <p:cNvPr id="2" name="文本框 1"/>
          <p:cNvSpPr txBox="1"/>
          <p:nvPr/>
        </p:nvSpPr>
        <p:spPr>
          <a:xfrm>
            <a:off x="-151130" y="3119120"/>
            <a:ext cx="3649980" cy="426720"/>
          </a:xfrm>
          <a:prstGeom prst="rect">
            <a:avLst/>
          </a:prstGeom>
          <a:noFill/>
          <a:ln w="9525">
            <a:noFill/>
          </a:ln>
        </p:spPr>
        <p:txBody>
          <a:bodyPr wrap="square">
            <a:spAutoFit/>
          </a:bodyPr>
          <a:p>
            <a:pPr marL="0" indent="558800" algn="ct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得到的</a:t>
            </a:r>
            <a:r>
              <a:rPr lang="en-US" altLang="zh-CN" sz="2200" b="0" u="none">
                <a:solidFill>
                  <a:schemeClr val="bg1"/>
                </a:solidFill>
                <a:latin typeface="宋体" panose="02010600030101010101" pitchFamily="2" charset="-122"/>
                <a:ea typeface="宋体" panose="02010600030101010101" pitchFamily="2" charset="-122"/>
                <a:cs typeface="宋体" panose="02010600030101010101" pitchFamily="2" charset="-122"/>
              </a:rPr>
              <a:t>JSON</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文件</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8" name="组合 4"/>
          <p:cNvGrpSpPr/>
          <p:nvPr/>
        </p:nvGrpSpPr>
        <p:grpSpPr>
          <a:xfrm>
            <a:off x="123825" y="249936"/>
            <a:ext cx="5734050" cy="675577"/>
            <a:chOff x="0" y="-15165"/>
            <a:chExt cx="5733886" cy="675053"/>
          </a:xfrm>
        </p:grpSpPr>
        <p:sp>
          <p:nvSpPr>
            <p:cNvPr id="8199" name="任意多边形 8"/>
            <p:cNvSpPr/>
            <p:nvPr/>
          </p:nvSpPr>
          <p:spPr>
            <a:xfrm>
              <a:off x="0" y="0"/>
              <a:ext cx="5733886" cy="659888"/>
            </a:xfrm>
            <a:custGeom>
              <a:avLst/>
              <a:gdLst/>
              <a:ahLst/>
              <a:cxnLst>
                <a:cxn ang="0">
                  <a:pos x="0" y="0"/>
                </a:cxn>
                <a:cxn ang="0">
                  <a:pos x="5733886" y="0"/>
                </a:cxn>
                <a:cxn ang="0">
                  <a:pos x="5733886" y="659888"/>
                </a:cxn>
                <a:cxn ang="0">
                  <a:pos x="771226" y="659888"/>
                </a:cxn>
                <a:cxn ang="0">
                  <a:pos x="210226" y="445563"/>
                </a:cxn>
                <a:cxn ang="0">
                  <a:pos x="0" y="0"/>
                </a:cxn>
              </a:cxnLst>
              <a:pathLst>
                <a:path w="4660173" h="790171">
                  <a:moveTo>
                    <a:pt x="0" y="0"/>
                  </a:moveTo>
                  <a:lnTo>
                    <a:pt x="4660173" y="0"/>
                  </a:lnTo>
                  <a:lnTo>
                    <a:pt x="4660173" y="790171"/>
                  </a:lnTo>
                  <a:lnTo>
                    <a:pt x="626808" y="790171"/>
                  </a:lnTo>
                  <a:cubicBezTo>
                    <a:pt x="374995" y="790171"/>
                    <a:pt x="170860" y="675269"/>
                    <a:pt x="170860" y="533531"/>
                  </a:cubicBezTo>
                  <a:cubicBezTo>
                    <a:pt x="145548" y="355688"/>
                    <a:pt x="158202" y="103043"/>
                    <a:pt x="0" y="0"/>
                  </a:cubicBezTo>
                  <a:close/>
                </a:path>
              </a:pathLst>
            </a:custGeom>
            <a:solidFill>
              <a:schemeClr val="bg1">
                <a:alpha val="41176"/>
              </a:schemeClr>
            </a:solidFill>
            <a:ln w="9525">
              <a:noFill/>
            </a:ln>
            <a:effectLst>
              <a:outerShdw dist="38100" dir="2699999" algn="ctr" rotWithShape="0">
                <a:srgbClr val="000000">
                  <a:alpha val="39000"/>
                </a:srgbClr>
              </a:outerShdw>
            </a:effectLst>
          </p:spPr>
          <p:txBody>
            <a:bodyPr/>
            <a:p>
              <a:endParaRPr lang="zh-CN" altLang="en-US"/>
            </a:p>
          </p:txBody>
        </p:sp>
        <p:grpSp>
          <p:nvGrpSpPr>
            <p:cNvPr id="8200" name="任意多边形 9"/>
            <p:cNvGrpSpPr/>
            <p:nvPr/>
          </p:nvGrpSpPr>
          <p:grpSpPr>
            <a:xfrm>
              <a:off x="10287" y="-15165"/>
              <a:ext cx="4181736" cy="651766"/>
              <a:chOff x="0" y="0"/>
              <a:chExt cx="4181856" cy="652272"/>
            </a:xfrm>
          </p:grpSpPr>
          <p:pic>
            <p:nvPicPr>
              <p:cNvPr id="8202" name="任意多边形 9"/>
              <p:cNvPicPr/>
              <p:nvPr/>
            </p:nvPicPr>
            <p:blipFill>
              <a:blip r:embed="rId1"/>
              <a:stretch>
                <a:fillRect/>
              </a:stretch>
            </p:blipFill>
            <p:spPr>
              <a:xfrm>
                <a:off x="0" y="0"/>
                <a:ext cx="4181856" cy="652272"/>
              </a:xfrm>
              <a:prstGeom prst="rect">
                <a:avLst/>
              </a:prstGeom>
              <a:noFill/>
              <a:ln w="9525">
                <a:noFill/>
              </a:ln>
            </p:spPr>
          </p:pic>
          <p:sp>
            <p:nvSpPr>
              <p:cNvPr id="8203" name="Text Box 12"/>
              <p:cNvSpPr txBox="1"/>
              <p:nvPr/>
            </p:nvSpPr>
            <p:spPr>
              <a:xfrm rot="10800000">
                <a:off x="12411" y="15178"/>
                <a:ext cx="4151863" cy="622508"/>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latin typeface="宋体" panose="02010600030101010101" pitchFamily="2" charset="-122"/>
                  <a:sym typeface="Arial" panose="020B0604020202020204" pitchFamily="34" charset="0"/>
                </a:endParaRPr>
              </a:p>
            </p:txBody>
          </p:sp>
        </p:grpSp>
        <p:sp>
          <p:nvSpPr>
            <p:cNvPr id="8201" name="文本框 10"/>
            <p:cNvSpPr txBox="1"/>
            <p:nvPr/>
          </p:nvSpPr>
          <p:spPr>
            <a:xfrm>
              <a:off x="1134902" y="82860"/>
              <a:ext cx="3693054" cy="548214"/>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None/>
              </a:pPr>
              <a:r>
                <a:rPr lang="zh-CN" altLang="en-US" b="1" dirty="0" smtClean="0">
                  <a:solidFill>
                    <a:schemeClr val="bg1"/>
                  </a:solidFill>
                  <a:latin typeface="微软雅黑" panose="020B0503020204020204" pitchFamily="34" charset="-122"/>
                  <a:ea typeface="微软雅黑" panose="020B0503020204020204" pitchFamily="34" charset="-122"/>
                  <a:sym typeface="+mn-ea"/>
                </a:rPr>
                <a:t>系统设计</a:t>
              </a:r>
              <a:r>
                <a:rPr lang="en-US" altLang="zh-CN" b="1" dirty="0" smtClean="0">
                  <a:solidFill>
                    <a:schemeClr val="bg1"/>
                  </a:solidFill>
                  <a:latin typeface="微软雅黑" panose="020B0503020204020204" pitchFamily="34" charset="-122"/>
                  <a:ea typeface="微软雅黑" panose="020B0503020204020204" pitchFamily="34" charset="-122"/>
                  <a:sym typeface="+mn-ea"/>
                </a:rPr>
                <a:t>--</a:t>
              </a:r>
              <a:r>
                <a:rPr lang="zh-CN" altLang="en-US" b="1" dirty="0" smtClean="0">
                  <a:solidFill>
                    <a:schemeClr val="bg1"/>
                  </a:solidFill>
                  <a:latin typeface="微软雅黑" panose="020B0503020204020204" pitchFamily="34" charset="-122"/>
                  <a:ea typeface="微软雅黑" panose="020B0503020204020204" pitchFamily="34" charset="-122"/>
                  <a:sym typeface="+mn-ea"/>
                </a:rPr>
                <a:t>分类器</a:t>
              </a:r>
              <a:r>
                <a:rPr lang="zh-CN" altLang="en-US" b="1" dirty="0" smtClean="0">
                  <a:solidFill>
                    <a:schemeClr val="bg1"/>
                  </a:solidFill>
                  <a:latin typeface="微软雅黑" panose="020B0503020204020204" pitchFamily="34" charset="-122"/>
                  <a:ea typeface="微软雅黑" panose="020B0503020204020204" pitchFamily="34" charset="-122"/>
                  <a:sym typeface="+mn-ea"/>
                </a:rPr>
                <a:t>部分</a:t>
              </a:r>
              <a:endParaRPr lang="zh-CN" altLang="en-US" b="1" dirty="0" smtClean="0">
                <a:solidFill>
                  <a:schemeClr val="bg1"/>
                </a:solidFill>
                <a:latin typeface="微软雅黑" panose="020B0503020204020204" pitchFamily="34" charset="-122"/>
                <a:ea typeface="微软雅黑" panose="020B0503020204020204" pitchFamily="34" charset="-122"/>
                <a:sym typeface="+mn-ea"/>
              </a:endParaRPr>
            </a:p>
          </p:txBody>
        </p:sp>
      </p:grpSp>
      <p:sp>
        <p:nvSpPr>
          <p:cNvPr id="100" name="文本框 99"/>
          <p:cNvSpPr txBox="1"/>
          <p:nvPr/>
        </p:nvSpPr>
        <p:spPr>
          <a:xfrm>
            <a:off x="6231255" y="6446520"/>
            <a:ext cx="5080000" cy="426720"/>
          </a:xfrm>
          <a:prstGeom prst="rect">
            <a:avLst/>
          </a:prstGeom>
          <a:noFill/>
          <a:ln w="9525">
            <a:noFill/>
          </a:ln>
        </p:spPr>
        <p:txBody>
          <a:bodyPr>
            <a:spAutoFit/>
          </a:bodyPr>
          <a:p>
            <a:pPr marL="0" indent="558800" algn="ct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分类器构建流程图</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pic>
        <p:nvPicPr>
          <p:cNvPr id="8" name="图片 8"/>
          <p:cNvPicPr>
            <a:picLocks noChangeAspect="1"/>
          </p:cNvPicPr>
          <p:nvPr/>
        </p:nvPicPr>
        <p:blipFill>
          <a:blip r:embed="rId2">
            <a:extLst>
              <a:ext uri="{28A0092B-C50C-407E-A947-70E740481C1C}">
                <a14:useLocalDpi xmlns:a14="http://schemas.microsoft.com/office/drawing/2010/main" val="0"/>
              </a:ext>
            </a:extLst>
          </a:blip>
          <a:srcRect t="4831" b="2925"/>
          <a:stretch>
            <a:fillRect/>
          </a:stretch>
        </p:blipFill>
        <p:spPr>
          <a:xfrm>
            <a:off x="7569200" y="347980"/>
            <a:ext cx="3105150" cy="5977255"/>
          </a:xfrm>
          <a:prstGeom prst="rect">
            <a:avLst/>
          </a:prstGeom>
          <a:ln>
            <a:noFill/>
          </a:ln>
        </p:spPr>
      </p:pic>
      <p:sp>
        <p:nvSpPr>
          <p:cNvPr id="3" name="文本框 2"/>
          <p:cNvSpPr txBox="1"/>
          <p:nvPr/>
        </p:nvSpPr>
        <p:spPr>
          <a:xfrm>
            <a:off x="948055" y="1071245"/>
            <a:ext cx="5080000" cy="5623560"/>
          </a:xfrm>
          <a:prstGeom prst="rect">
            <a:avLst/>
          </a:prstGeom>
          <a:noFill/>
          <a:ln w="9525">
            <a:noFill/>
          </a:ln>
        </p:spPr>
        <p:txBody>
          <a:bodyPr>
            <a:spAutoFit/>
          </a:bodyPr>
          <a:p>
            <a:pPr marL="0" algn="l">
              <a:lnSpc>
                <a:spcPct val="150000"/>
              </a:lnSpc>
            </a:pP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分类器：</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algn="l">
              <a:lnSpc>
                <a:spcPct val="150000"/>
              </a:lnSpc>
              <a:buFont typeface="Wingdings" panose="05000000000000000000" charset="0"/>
              <a:buChar char="ü"/>
            </a:pP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数据分词</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algn="l">
              <a:lnSpc>
                <a:spcPct val="150000"/>
              </a:lnSpc>
              <a:buFont typeface="Wingdings" panose="05000000000000000000" charset="0"/>
              <a:buChar char="ü"/>
            </a:pP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计算信息增益选择特征词</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algn="l">
              <a:lnSpc>
                <a:spcPct val="150000"/>
              </a:lnSpc>
              <a:buFont typeface="Wingdings" panose="05000000000000000000" charset="0"/>
              <a:buChar char="ü"/>
            </a:pP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用两种分类方式进行训练（</a:t>
            </a:r>
            <a:r>
              <a:rPr lang="en-US" altLang="zh-CN" sz="2200" b="1" u="none">
                <a:solidFill>
                  <a:srgbClr val="FF0000"/>
                </a:solidFill>
                <a:latin typeface="宋体" panose="02010600030101010101" pitchFamily="2" charset="-122"/>
                <a:ea typeface="宋体" panose="02010600030101010101" pitchFamily="2" charset="-122"/>
                <a:cs typeface="宋体" panose="02010600030101010101" pitchFamily="2" charset="-122"/>
              </a:rPr>
              <a:t>K</a:t>
            </a:r>
            <a:r>
              <a:rPr lang="en-US" altLang="zh-CN" sz="2200" b="1" u="none">
                <a:solidFill>
                  <a:srgbClr val="FF0000"/>
                </a:solidFill>
                <a:latin typeface="Calibri" panose="020F0502020204030204" pitchFamily="34" charset="0"/>
                <a:ea typeface="Calibri" panose="020F0502020204030204" pitchFamily="34" charset="0"/>
                <a:cs typeface="Calibri" panose="020F0502020204030204" pitchFamily="34" charset="0"/>
              </a:rPr>
              <a:t>NN</a:t>
            </a:r>
            <a:r>
              <a:rPr lang="zh-CN" altLang="en-US" sz="2200" b="1" u="none">
                <a:solidFill>
                  <a:srgbClr val="FF0000"/>
                </a:solidFill>
                <a:latin typeface="宋体" panose="02010600030101010101" pitchFamily="2" charset="-122"/>
                <a:ea typeface="宋体" panose="02010600030101010101" pitchFamily="2" charset="-122"/>
                <a:cs typeface="宋体" panose="02010600030101010101" pitchFamily="2" charset="-122"/>
              </a:rPr>
              <a:t>和贝叶斯</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）得到分类器</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0" algn="l">
              <a:lnSpc>
                <a:spcPct val="150000"/>
              </a:lnSpc>
            </a:pP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网页分类</a:t>
            </a:r>
            <a:r>
              <a:rPr lang="en-US" altLang="zh-CN" sz="2200" b="0" u="none">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algn="l">
              <a:lnSpc>
                <a:spcPct val="150000"/>
              </a:lnSpc>
              <a:buFont typeface="Wingdings" panose="05000000000000000000" charset="0"/>
              <a:buChar char="ü"/>
            </a:pP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网页文分词</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algn="l">
              <a:lnSpc>
                <a:spcPct val="150000"/>
              </a:lnSpc>
              <a:buFont typeface="Wingdings" panose="05000000000000000000" charset="0"/>
              <a:buChar char="ü"/>
            </a:pP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计算</a:t>
            </a:r>
            <a:r>
              <a:rPr lang="en-US" altLang="zh-CN" sz="2200" b="1" u="none">
                <a:solidFill>
                  <a:srgbClr val="FF0000"/>
                </a:solidFill>
                <a:latin typeface="宋体" panose="02010600030101010101" pitchFamily="2" charset="-122"/>
                <a:ea typeface="宋体" panose="02010600030101010101" pitchFamily="2" charset="-122"/>
                <a:cs typeface="宋体" panose="02010600030101010101" pitchFamily="2" charset="-122"/>
              </a:rPr>
              <a:t>tf-idf</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值</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algn="l">
              <a:lnSpc>
                <a:spcPct val="150000"/>
              </a:lnSpc>
              <a:buFont typeface="Wingdings" panose="05000000000000000000" charset="0"/>
              <a:buChar char="ü"/>
            </a:pP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使用这些词在分类器中的</a:t>
            </a:r>
            <a:r>
              <a:rPr lang="zh-CN" altLang="en-US" sz="2200" b="1" u="none">
                <a:solidFill>
                  <a:srgbClr val="FF0000"/>
                </a:solidFill>
                <a:latin typeface="宋体" panose="02010600030101010101" pitchFamily="2" charset="-122"/>
                <a:ea typeface="宋体" panose="02010600030101010101" pitchFamily="2" charset="-122"/>
                <a:cs typeface="宋体" panose="02010600030101010101" pitchFamily="2" charset="-122"/>
              </a:rPr>
              <a:t>信息增益</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和词在待查文档中的权重来测试判定网页类别</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8" name="组合 4"/>
          <p:cNvGrpSpPr/>
          <p:nvPr/>
        </p:nvGrpSpPr>
        <p:grpSpPr>
          <a:xfrm>
            <a:off x="123825" y="249936"/>
            <a:ext cx="5734050" cy="675577"/>
            <a:chOff x="0" y="-15165"/>
            <a:chExt cx="5733886" cy="675053"/>
          </a:xfrm>
        </p:grpSpPr>
        <p:sp>
          <p:nvSpPr>
            <p:cNvPr id="8199" name="任意多边形 8"/>
            <p:cNvSpPr/>
            <p:nvPr/>
          </p:nvSpPr>
          <p:spPr>
            <a:xfrm>
              <a:off x="0" y="0"/>
              <a:ext cx="5733886" cy="659888"/>
            </a:xfrm>
            <a:custGeom>
              <a:avLst/>
              <a:gdLst/>
              <a:ahLst/>
              <a:cxnLst>
                <a:cxn ang="0">
                  <a:pos x="0" y="0"/>
                </a:cxn>
                <a:cxn ang="0">
                  <a:pos x="5733886" y="0"/>
                </a:cxn>
                <a:cxn ang="0">
                  <a:pos x="5733886" y="659888"/>
                </a:cxn>
                <a:cxn ang="0">
                  <a:pos x="771226" y="659888"/>
                </a:cxn>
                <a:cxn ang="0">
                  <a:pos x="210226" y="445563"/>
                </a:cxn>
                <a:cxn ang="0">
                  <a:pos x="0" y="0"/>
                </a:cxn>
              </a:cxnLst>
              <a:pathLst>
                <a:path w="4660173" h="790171">
                  <a:moveTo>
                    <a:pt x="0" y="0"/>
                  </a:moveTo>
                  <a:lnTo>
                    <a:pt x="4660173" y="0"/>
                  </a:lnTo>
                  <a:lnTo>
                    <a:pt x="4660173" y="790171"/>
                  </a:lnTo>
                  <a:lnTo>
                    <a:pt x="626808" y="790171"/>
                  </a:lnTo>
                  <a:cubicBezTo>
                    <a:pt x="374995" y="790171"/>
                    <a:pt x="170860" y="675269"/>
                    <a:pt x="170860" y="533531"/>
                  </a:cubicBezTo>
                  <a:cubicBezTo>
                    <a:pt x="145548" y="355688"/>
                    <a:pt x="158202" y="103043"/>
                    <a:pt x="0" y="0"/>
                  </a:cubicBezTo>
                  <a:close/>
                </a:path>
              </a:pathLst>
            </a:custGeom>
            <a:solidFill>
              <a:schemeClr val="bg1">
                <a:alpha val="41176"/>
              </a:schemeClr>
            </a:solidFill>
            <a:ln w="9525">
              <a:noFill/>
            </a:ln>
            <a:effectLst>
              <a:outerShdw dist="38100" dir="2699999" algn="ctr" rotWithShape="0">
                <a:srgbClr val="000000">
                  <a:alpha val="39000"/>
                </a:srgbClr>
              </a:outerShdw>
            </a:effectLst>
          </p:spPr>
          <p:txBody>
            <a:bodyPr/>
            <a:p>
              <a:endParaRPr lang="zh-CN" altLang="en-US"/>
            </a:p>
          </p:txBody>
        </p:sp>
        <p:grpSp>
          <p:nvGrpSpPr>
            <p:cNvPr id="8200" name="任意多边形 9"/>
            <p:cNvGrpSpPr/>
            <p:nvPr/>
          </p:nvGrpSpPr>
          <p:grpSpPr>
            <a:xfrm>
              <a:off x="10287" y="-15165"/>
              <a:ext cx="4181736" cy="651766"/>
              <a:chOff x="0" y="0"/>
              <a:chExt cx="4181856" cy="652272"/>
            </a:xfrm>
          </p:grpSpPr>
          <p:pic>
            <p:nvPicPr>
              <p:cNvPr id="8202" name="任意多边形 9"/>
              <p:cNvPicPr/>
              <p:nvPr/>
            </p:nvPicPr>
            <p:blipFill>
              <a:blip r:embed="rId1"/>
              <a:stretch>
                <a:fillRect/>
              </a:stretch>
            </p:blipFill>
            <p:spPr>
              <a:xfrm>
                <a:off x="0" y="0"/>
                <a:ext cx="4181856" cy="652272"/>
              </a:xfrm>
              <a:prstGeom prst="rect">
                <a:avLst/>
              </a:prstGeom>
              <a:noFill/>
              <a:ln w="9525">
                <a:noFill/>
              </a:ln>
            </p:spPr>
          </p:pic>
          <p:sp>
            <p:nvSpPr>
              <p:cNvPr id="8203" name="Text Box 12"/>
              <p:cNvSpPr txBox="1"/>
              <p:nvPr/>
            </p:nvSpPr>
            <p:spPr>
              <a:xfrm rot="10800000">
                <a:off x="12411" y="15178"/>
                <a:ext cx="4151863" cy="622508"/>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latin typeface="宋体" panose="02010600030101010101" pitchFamily="2" charset="-122"/>
                  <a:sym typeface="Arial" panose="020B0604020202020204" pitchFamily="34" charset="0"/>
                </a:endParaRPr>
              </a:p>
            </p:txBody>
          </p:sp>
        </p:grpSp>
        <p:sp>
          <p:nvSpPr>
            <p:cNvPr id="8201" name="文本框 10"/>
            <p:cNvSpPr txBox="1"/>
            <p:nvPr/>
          </p:nvSpPr>
          <p:spPr>
            <a:xfrm>
              <a:off x="1134902" y="82860"/>
              <a:ext cx="3693054" cy="548214"/>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None/>
              </a:pPr>
              <a:r>
                <a:rPr lang="zh-CN" altLang="en-US" b="1" dirty="0" smtClean="0">
                  <a:solidFill>
                    <a:schemeClr val="bg1"/>
                  </a:solidFill>
                  <a:latin typeface="微软雅黑" panose="020B0503020204020204" pitchFamily="34" charset="-122"/>
                  <a:ea typeface="微软雅黑" panose="020B0503020204020204" pitchFamily="34" charset="-122"/>
                  <a:sym typeface="+mn-ea"/>
                </a:rPr>
                <a:t>系统设计</a:t>
              </a:r>
              <a:r>
                <a:rPr lang="en-US" altLang="zh-CN" b="1" dirty="0" smtClean="0">
                  <a:solidFill>
                    <a:schemeClr val="bg1"/>
                  </a:solidFill>
                  <a:latin typeface="微软雅黑" panose="020B0503020204020204" pitchFamily="34" charset="-122"/>
                  <a:ea typeface="微软雅黑" panose="020B0503020204020204" pitchFamily="34" charset="-122"/>
                  <a:sym typeface="+mn-ea"/>
                </a:rPr>
                <a:t>--</a:t>
              </a:r>
              <a:r>
                <a:rPr lang="zh-CN" altLang="en-US" b="1" dirty="0" smtClean="0">
                  <a:solidFill>
                    <a:schemeClr val="bg1"/>
                  </a:solidFill>
                  <a:latin typeface="微软雅黑" panose="020B0503020204020204" pitchFamily="34" charset="-122"/>
                  <a:ea typeface="微软雅黑" panose="020B0503020204020204" pitchFamily="34" charset="-122"/>
                  <a:sym typeface="+mn-ea"/>
                </a:rPr>
                <a:t>分类器部分</a:t>
              </a:r>
              <a:endParaRPr lang="zh-CN" altLang="en-US" b="1" dirty="0" smtClean="0">
                <a:solidFill>
                  <a:schemeClr val="bg1"/>
                </a:solidFill>
                <a:latin typeface="微软雅黑" panose="020B0503020204020204" pitchFamily="34" charset="-122"/>
                <a:ea typeface="微软雅黑" panose="020B0503020204020204" pitchFamily="34" charset="-122"/>
                <a:sym typeface="+mn-ea"/>
              </a:endParaRPr>
            </a:p>
          </p:txBody>
        </p:sp>
      </p:grpSp>
      <p:sp>
        <p:nvSpPr>
          <p:cNvPr id="100" name="文本框 99"/>
          <p:cNvSpPr txBox="1"/>
          <p:nvPr/>
        </p:nvSpPr>
        <p:spPr>
          <a:xfrm>
            <a:off x="6231255" y="6446520"/>
            <a:ext cx="5080000" cy="426720"/>
          </a:xfrm>
          <a:prstGeom prst="rect">
            <a:avLst/>
          </a:prstGeom>
          <a:noFill/>
          <a:ln w="9525">
            <a:noFill/>
          </a:ln>
        </p:spPr>
        <p:txBody>
          <a:bodyPr>
            <a:spAutoFit/>
          </a:bodyPr>
          <a:p>
            <a:pPr marL="0" indent="558800" algn="ct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网页分类</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流程图</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pic>
        <p:nvPicPr>
          <p:cNvPr id="10" name="图片 10"/>
          <p:cNvPicPr>
            <a:picLocks noChangeAspect="1"/>
          </p:cNvPicPr>
          <p:nvPr/>
        </p:nvPicPr>
        <p:blipFill>
          <a:blip r:embed="rId2">
            <a:extLst>
              <a:ext uri="{28A0092B-C50C-407E-A947-70E740481C1C}">
                <a14:useLocalDpi xmlns:a14="http://schemas.microsoft.com/office/drawing/2010/main" val="0"/>
              </a:ext>
            </a:extLst>
          </a:blip>
          <a:srcRect t="5003" b="3010"/>
          <a:stretch>
            <a:fillRect/>
          </a:stretch>
        </p:blipFill>
        <p:spPr>
          <a:xfrm>
            <a:off x="7392035" y="15875"/>
            <a:ext cx="3347720" cy="6446520"/>
          </a:xfrm>
          <a:prstGeom prst="rect">
            <a:avLst/>
          </a:prstGeom>
          <a:ln>
            <a:noFill/>
          </a:ln>
        </p:spPr>
      </p:pic>
      <p:sp>
        <p:nvSpPr>
          <p:cNvPr id="2" name="文本框 1"/>
          <p:cNvSpPr txBox="1"/>
          <p:nvPr/>
        </p:nvSpPr>
        <p:spPr>
          <a:xfrm>
            <a:off x="1445260" y="1417003"/>
            <a:ext cx="5080000" cy="3611880"/>
          </a:xfrm>
          <a:prstGeom prst="rect">
            <a:avLst/>
          </a:prstGeom>
          <a:noFill/>
          <a:ln w="9525">
            <a:noFill/>
          </a:ln>
        </p:spPr>
        <p:txBody>
          <a:bodyPr>
            <a:spAutoFit/>
          </a:bodyPr>
          <a:p>
            <a:pPr algn="l">
              <a:lnSpc>
                <a:spcPct val="150000"/>
              </a:lnSpc>
            </a:pP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网页分类：</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indent="-342900" algn="l">
              <a:lnSpc>
                <a:spcPct val="150000"/>
              </a:lnSpc>
              <a:buFont typeface="Wingdings" panose="05000000000000000000" charset="0"/>
              <a:buChar char="ü"/>
            </a:pP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将网页内容进行分词</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indent="-342900" algn="l">
              <a:lnSpc>
                <a:spcPct val="150000"/>
              </a:lnSpc>
              <a:buFont typeface="Wingdings" panose="05000000000000000000" charset="0"/>
              <a:buChar char="ü"/>
            </a:pP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计算</a:t>
            </a:r>
            <a:r>
              <a:rPr lang="en-US" altLang="zh-CN" sz="2200" b="1" u="none">
                <a:solidFill>
                  <a:srgbClr val="FF0000"/>
                </a:solidFill>
                <a:latin typeface="宋体" panose="02010600030101010101" pitchFamily="2" charset="-122"/>
                <a:ea typeface="宋体" panose="02010600030101010101" pitchFamily="2" charset="-122"/>
                <a:cs typeface="宋体" panose="02010600030101010101" pitchFamily="2" charset="-122"/>
              </a:rPr>
              <a:t>tf-idf</a:t>
            </a:r>
            <a:r>
              <a:rPr lang="zh-CN" altLang="en-US" sz="2200">
                <a:solidFill>
                  <a:schemeClr val="bg1"/>
                </a:solidFill>
                <a:latin typeface="宋体" panose="02010600030101010101" pitchFamily="2" charset="-122"/>
                <a:cs typeface="宋体" panose="02010600030101010101" pitchFamily="2" charset="-122"/>
                <a:sym typeface="+mn-ea"/>
              </a:rPr>
              <a:t>判断特征词</a:t>
            </a:r>
            <a:endParaRPr lang="en-US" altLang="zh-CN"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indent="-342900" algn="l">
              <a:lnSpc>
                <a:spcPct val="150000"/>
              </a:lnSpc>
              <a:buFont typeface="Wingdings" panose="05000000000000000000" charset="0"/>
              <a:buChar char="ü"/>
            </a:pPr>
            <a:r>
              <a:rPr lang="zh-CN" altLang="en-US" sz="2200">
                <a:solidFill>
                  <a:schemeClr val="bg1"/>
                </a:solidFill>
              </a:rPr>
              <a:t>计算特征词的</a:t>
            </a:r>
            <a:r>
              <a:rPr lang="zh-CN" altLang="en-US" sz="2200" b="1">
                <a:solidFill>
                  <a:srgbClr val="FF0000"/>
                </a:solidFill>
              </a:rPr>
              <a:t>信息增益</a:t>
            </a:r>
            <a:endParaRPr lang="zh-CN" altLang="en-US" sz="2200" b="1">
              <a:solidFill>
                <a:srgbClr val="FF0000"/>
              </a:solidFill>
            </a:endParaRPr>
          </a:p>
          <a:p>
            <a:pPr marL="342900" indent="-342900" algn="l">
              <a:lnSpc>
                <a:spcPct val="150000"/>
              </a:lnSpc>
              <a:buFont typeface="Wingdings" panose="05000000000000000000" charset="0"/>
              <a:buChar char="ü"/>
            </a:pPr>
            <a:r>
              <a:rPr lang="zh-CN" altLang="en-US" sz="2200">
                <a:solidFill>
                  <a:schemeClr val="bg1"/>
                </a:solidFill>
              </a:rPr>
              <a:t>用分类器判断网页类别：</a:t>
            </a:r>
            <a:r>
              <a:rPr lang="zh-CN" altLang="en-US" sz="2200">
                <a:solidFill>
                  <a:schemeClr val="bg1"/>
                </a:solidFill>
              </a:rPr>
              <a:t>将信息增益带入kNN或贝叶斯的分类器中得到网页类别。</a:t>
            </a:r>
            <a:endParaRPr lang="zh-CN" altLang="en-US" sz="2200">
              <a:solidFill>
                <a:schemeClr val="bg1"/>
              </a:solidFill>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8" name="组合 4"/>
          <p:cNvGrpSpPr/>
          <p:nvPr/>
        </p:nvGrpSpPr>
        <p:grpSpPr>
          <a:xfrm>
            <a:off x="123825" y="249936"/>
            <a:ext cx="5734050" cy="675577"/>
            <a:chOff x="0" y="-15165"/>
            <a:chExt cx="5733886" cy="675053"/>
          </a:xfrm>
        </p:grpSpPr>
        <p:sp>
          <p:nvSpPr>
            <p:cNvPr id="8199" name="任意多边形 8"/>
            <p:cNvSpPr/>
            <p:nvPr/>
          </p:nvSpPr>
          <p:spPr>
            <a:xfrm>
              <a:off x="0" y="0"/>
              <a:ext cx="5733886" cy="659888"/>
            </a:xfrm>
            <a:custGeom>
              <a:avLst/>
              <a:gdLst/>
              <a:ahLst/>
              <a:cxnLst>
                <a:cxn ang="0">
                  <a:pos x="0" y="0"/>
                </a:cxn>
                <a:cxn ang="0">
                  <a:pos x="5733886" y="0"/>
                </a:cxn>
                <a:cxn ang="0">
                  <a:pos x="5733886" y="659888"/>
                </a:cxn>
                <a:cxn ang="0">
                  <a:pos x="771226" y="659888"/>
                </a:cxn>
                <a:cxn ang="0">
                  <a:pos x="210226" y="445563"/>
                </a:cxn>
                <a:cxn ang="0">
                  <a:pos x="0" y="0"/>
                </a:cxn>
              </a:cxnLst>
              <a:pathLst>
                <a:path w="4660173" h="790171">
                  <a:moveTo>
                    <a:pt x="0" y="0"/>
                  </a:moveTo>
                  <a:lnTo>
                    <a:pt x="4660173" y="0"/>
                  </a:lnTo>
                  <a:lnTo>
                    <a:pt x="4660173" y="790171"/>
                  </a:lnTo>
                  <a:lnTo>
                    <a:pt x="626808" y="790171"/>
                  </a:lnTo>
                  <a:cubicBezTo>
                    <a:pt x="374995" y="790171"/>
                    <a:pt x="170860" y="675269"/>
                    <a:pt x="170860" y="533531"/>
                  </a:cubicBezTo>
                  <a:cubicBezTo>
                    <a:pt x="145548" y="355688"/>
                    <a:pt x="158202" y="103043"/>
                    <a:pt x="0" y="0"/>
                  </a:cubicBezTo>
                  <a:close/>
                </a:path>
              </a:pathLst>
            </a:custGeom>
            <a:solidFill>
              <a:schemeClr val="bg1">
                <a:alpha val="41176"/>
              </a:schemeClr>
            </a:solidFill>
            <a:ln w="9525">
              <a:noFill/>
            </a:ln>
            <a:effectLst>
              <a:outerShdw dist="38100" dir="2699999" algn="ctr" rotWithShape="0">
                <a:srgbClr val="000000">
                  <a:alpha val="39000"/>
                </a:srgbClr>
              </a:outerShdw>
            </a:effectLst>
          </p:spPr>
          <p:txBody>
            <a:bodyPr/>
            <a:p>
              <a:endParaRPr lang="zh-CN" altLang="en-US"/>
            </a:p>
          </p:txBody>
        </p:sp>
        <p:grpSp>
          <p:nvGrpSpPr>
            <p:cNvPr id="8200" name="任意多边形 9"/>
            <p:cNvGrpSpPr/>
            <p:nvPr/>
          </p:nvGrpSpPr>
          <p:grpSpPr>
            <a:xfrm>
              <a:off x="10287" y="-15165"/>
              <a:ext cx="4181736" cy="651766"/>
              <a:chOff x="0" y="0"/>
              <a:chExt cx="4181856" cy="652272"/>
            </a:xfrm>
          </p:grpSpPr>
          <p:pic>
            <p:nvPicPr>
              <p:cNvPr id="8202" name="任意多边形 9"/>
              <p:cNvPicPr/>
              <p:nvPr/>
            </p:nvPicPr>
            <p:blipFill>
              <a:blip r:embed="rId1"/>
              <a:stretch>
                <a:fillRect/>
              </a:stretch>
            </p:blipFill>
            <p:spPr>
              <a:xfrm>
                <a:off x="0" y="0"/>
                <a:ext cx="4181856" cy="652272"/>
              </a:xfrm>
              <a:prstGeom prst="rect">
                <a:avLst/>
              </a:prstGeom>
              <a:noFill/>
              <a:ln w="9525">
                <a:noFill/>
              </a:ln>
            </p:spPr>
          </p:pic>
          <p:sp>
            <p:nvSpPr>
              <p:cNvPr id="8203" name="Text Box 12"/>
              <p:cNvSpPr txBox="1"/>
              <p:nvPr/>
            </p:nvSpPr>
            <p:spPr>
              <a:xfrm rot="10800000">
                <a:off x="12411" y="15178"/>
                <a:ext cx="4151863" cy="622508"/>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latin typeface="宋体" panose="02010600030101010101" pitchFamily="2" charset="-122"/>
                  <a:sym typeface="Arial" panose="020B0604020202020204" pitchFamily="34" charset="0"/>
                </a:endParaRPr>
              </a:p>
            </p:txBody>
          </p:sp>
        </p:grpSp>
        <p:sp>
          <p:nvSpPr>
            <p:cNvPr id="8201" name="文本框 10"/>
            <p:cNvSpPr txBox="1"/>
            <p:nvPr/>
          </p:nvSpPr>
          <p:spPr>
            <a:xfrm>
              <a:off x="1134902" y="82860"/>
              <a:ext cx="3693054" cy="548214"/>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None/>
              </a:pPr>
              <a:r>
                <a:rPr lang="zh-CN" altLang="en-US" b="1" dirty="0" smtClean="0">
                  <a:solidFill>
                    <a:schemeClr val="bg1"/>
                  </a:solidFill>
                  <a:latin typeface="微软雅黑" panose="020B0503020204020204" pitchFamily="34" charset="-122"/>
                  <a:ea typeface="微软雅黑" panose="020B0503020204020204" pitchFamily="34" charset="-122"/>
                  <a:sym typeface="+mn-ea"/>
                </a:rPr>
                <a:t>系统设计</a:t>
              </a:r>
              <a:r>
                <a:rPr lang="en-US" altLang="zh-CN" b="1" dirty="0" smtClean="0">
                  <a:solidFill>
                    <a:schemeClr val="bg1"/>
                  </a:solidFill>
                  <a:latin typeface="微软雅黑" panose="020B0503020204020204" pitchFamily="34" charset="-122"/>
                  <a:ea typeface="微软雅黑" panose="020B0503020204020204" pitchFamily="34" charset="-122"/>
                  <a:sym typeface="+mn-ea"/>
                </a:rPr>
                <a:t>--</a:t>
              </a:r>
              <a:r>
                <a:rPr lang="zh-CN" altLang="en-US" b="1" dirty="0" smtClean="0">
                  <a:solidFill>
                    <a:schemeClr val="bg1"/>
                  </a:solidFill>
                  <a:latin typeface="微软雅黑" panose="020B0503020204020204" pitchFamily="34" charset="-122"/>
                  <a:ea typeface="微软雅黑" panose="020B0503020204020204" pitchFamily="34" charset="-122"/>
                  <a:sym typeface="+mn-ea"/>
                </a:rPr>
                <a:t>分类器部分</a:t>
              </a:r>
              <a:endParaRPr lang="zh-CN" altLang="en-US" b="1" dirty="0" smtClean="0">
                <a:solidFill>
                  <a:schemeClr val="bg1"/>
                </a:solidFill>
                <a:latin typeface="微软雅黑" panose="020B0503020204020204" pitchFamily="34" charset="-122"/>
                <a:ea typeface="微软雅黑" panose="020B0503020204020204" pitchFamily="34" charset="-122"/>
                <a:sym typeface="+mn-ea"/>
              </a:endParaRPr>
            </a:p>
          </p:txBody>
        </p:sp>
      </p:grpSp>
      <p:sp>
        <p:nvSpPr>
          <p:cNvPr id="2" name="文本框 1"/>
          <p:cNvSpPr txBox="1"/>
          <p:nvPr/>
        </p:nvSpPr>
        <p:spPr>
          <a:xfrm>
            <a:off x="1560830" y="887730"/>
            <a:ext cx="9456420" cy="5791200"/>
          </a:xfrm>
          <a:prstGeom prst="rect">
            <a:avLst/>
          </a:prstGeom>
          <a:noFill/>
          <a:ln w="9525">
            <a:noFill/>
          </a:ln>
        </p:spPr>
        <p:txBody>
          <a:bodyPr wrap="square">
            <a:spAutoFit/>
          </a:bodyPr>
          <a:p>
            <a:pPr marL="0" algn="l"/>
            <a:r>
              <a:rPr lang="en-US" altLang="zh-CN" sz="2200" b="0" u="none">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、实现中遇到的问题</a:t>
            </a:r>
            <a:r>
              <a:rPr lang="en-US" altLang="zh-CN" sz="2200" b="0" u="none">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）分类器的</a:t>
            </a:r>
            <a:r>
              <a:rPr lang="zh-CN" altLang="en-US" sz="2200" b="1" u="none">
                <a:solidFill>
                  <a:srgbClr val="FF0000"/>
                </a:solidFill>
                <a:latin typeface="宋体" panose="02010600030101010101" pitchFamily="2" charset="-122"/>
                <a:ea typeface="宋体" panose="02010600030101010101" pitchFamily="2" charset="-122"/>
                <a:cs typeface="宋体" panose="02010600030101010101" pitchFamily="2" charset="-122"/>
              </a:rPr>
              <a:t>分类方法选择</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开始试图尝试了决策树和神经网络反馈方法进行分类，但是觉得效率不高而且分类效果并不好，最后选择了</a:t>
            </a:r>
            <a:r>
              <a:rPr lang="en-US" altLang="zh-CN" sz="2200" b="0" u="none">
                <a:solidFill>
                  <a:schemeClr val="bg1"/>
                </a:solidFill>
                <a:latin typeface="宋体" panose="02010600030101010101" pitchFamily="2" charset="-122"/>
                <a:ea typeface="宋体" panose="02010600030101010101" pitchFamily="2" charset="-122"/>
                <a:cs typeface="宋体" panose="02010600030101010101" pitchFamily="2" charset="-122"/>
              </a:rPr>
              <a:t>k</a:t>
            </a:r>
            <a:r>
              <a:rPr lang="en-US" altLang="zh-CN" sz="2200" b="0" u="none">
                <a:solidFill>
                  <a:schemeClr val="bg1"/>
                </a:solidFill>
                <a:latin typeface="Calibri" panose="020F0502020204030204" pitchFamily="34" charset="0"/>
                <a:ea typeface="Calibri" panose="020F0502020204030204" pitchFamily="34" charset="0"/>
                <a:cs typeface="Calibri" panose="020F0502020204030204" pitchFamily="34" charset="0"/>
              </a:rPr>
              <a:t>NN</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和贝叶斯两种分类方法。</a:t>
            </a:r>
            <a:r>
              <a:rPr lang="en-US" altLang="zh-CN" sz="2200" b="0" u="none">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altLang="en-US" sz="2200" b="1" u="none">
                <a:solidFill>
                  <a:srgbClr val="FF0000"/>
                </a:solidFill>
                <a:latin typeface="宋体" panose="02010600030101010101" pitchFamily="2" charset="-122"/>
                <a:ea typeface="宋体" panose="02010600030101010101" pitchFamily="2" charset="-122"/>
                <a:cs typeface="宋体" panose="02010600030101010101" pitchFamily="2" charset="-122"/>
              </a:rPr>
              <a:t>特征词提取的数目</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特征词提取的数目是直接影响正确率的，如果特征词提取过少，可能分类的特征就不会很清晰，如果特征词提取过多，可能会出现分类结果与测试集过分拟合的问题，不符合实际情况。最终我们选取</a:t>
            </a:r>
            <a:r>
              <a:rPr lang="en-US" altLang="zh-CN" sz="2200" b="0" u="none">
                <a:solidFill>
                  <a:schemeClr val="bg1"/>
                </a:solidFill>
                <a:latin typeface="宋体" panose="02010600030101010101" pitchFamily="2" charset="-122"/>
                <a:ea typeface="宋体" panose="02010600030101010101" pitchFamily="2" charset="-122"/>
                <a:cs typeface="宋体" panose="02010600030101010101" pitchFamily="2" charset="-122"/>
              </a:rPr>
              <a:t>25</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个特征词来代表待分类文本。</a:t>
            </a:r>
            <a:r>
              <a:rPr lang="en-US" altLang="zh-CN" sz="2200" b="0" u="none">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、优化方法</a:t>
            </a:r>
            <a:r>
              <a:rPr lang="en-US" altLang="zh-CN" sz="2200" b="0" u="none">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）使用</a:t>
            </a:r>
            <a:r>
              <a:rPr lang="zh-CN" altLang="en-US" sz="2200" b="1" u="none">
                <a:solidFill>
                  <a:srgbClr val="FF0000"/>
                </a:solidFill>
                <a:latin typeface="宋体" panose="02010600030101010101" pitchFamily="2" charset="-122"/>
                <a:ea typeface="宋体" panose="02010600030101010101" pitchFamily="2" charset="-122"/>
                <a:cs typeface="宋体" panose="02010600030101010101" pitchFamily="2" charset="-122"/>
              </a:rPr>
              <a:t>多种分类方法</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交叉对比可以使用多种分类方法交叉对比构建分类器，将分类器构建的分类结果进行比对，分类结果的正确性会提高。</a:t>
            </a:r>
            <a:r>
              <a:rPr lang="en-US" altLang="zh-CN" sz="2200" b="0" u="none">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）实现</a:t>
            </a:r>
            <a:r>
              <a:rPr lang="en-US" altLang="zh-CN" sz="2200" b="0" u="none">
                <a:solidFill>
                  <a:schemeClr val="bg1"/>
                </a:solidFill>
                <a:latin typeface="宋体" panose="02010600030101010101" pitchFamily="2" charset="-122"/>
                <a:ea typeface="宋体" panose="02010600030101010101" pitchFamily="2" charset="-122"/>
                <a:cs typeface="宋体" panose="02010600030101010101" pitchFamily="2" charset="-122"/>
              </a:rPr>
              <a:t>k</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近邻法时，主要考虑的问题是如何对训练数据进行快速</a:t>
            </a:r>
            <a:r>
              <a:rPr lang="en-US" altLang="zh-CN" sz="2200" b="0" u="none">
                <a:solidFill>
                  <a:schemeClr val="bg1"/>
                </a:solidFill>
                <a:latin typeface="Calibri" panose="020F0502020204030204" pitchFamily="34" charset="0"/>
                <a:ea typeface="Calibri" panose="020F0502020204030204" pitchFamily="34" charset="0"/>
                <a:cs typeface="Calibri" panose="020F0502020204030204" pitchFamily="34" charset="0"/>
              </a:rPr>
              <a:t>k</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近邻搜索。这点在特征空间的维数大及训练数据容量大时尤其必要。当训练集很大时，计算非常耗时，这种方法是不可行的。为了提高</a:t>
            </a:r>
            <a:r>
              <a:rPr lang="en-US" altLang="zh-CN" sz="2200" b="0" u="none">
                <a:solidFill>
                  <a:schemeClr val="bg1"/>
                </a:solidFill>
                <a:latin typeface="Calibri" panose="020F0502020204030204" pitchFamily="34" charset="0"/>
                <a:ea typeface="Calibri" panose="020F0502020204030204" pitchFamily="34" charset="0"/>
                <a:cs typeface="Calibri" panose="020F0502020204030204" pitchFamily="34" charset="0"/>
              </a:rPr>
              <a:t>k</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近邻搜索的效率，可以考虑使用</a:t>
            </a:r>
            <a:r>
              <a:rPr lang="zh-CN" altLang="en-US" sz="2200" b="1" u="none">
                <a:solidFill>
                  <a:srgbClr val="FF0000"/>
                </a:solidFill>
                <a:latin typeface="宋体" panose="02010600030101010101" pitchFamily="2" charset="-122"/>
                <a:ea typeface="宋体" panose="02010600030101010101" pitchFamily="2" charset="-122"/>
                <a:cs typeface="宋体" panose="02010600030101010101" pitchFamily="2" charset="-122"/>
              </a:rPr>
              <a:t>特殊的结构存储</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训练数据，以减少计算距离的次数。</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8" name="组合 4"/>
          <p:cNvGrpSpPr/>
          <p:nvPr/>
        </p:nvGrpSpPr>
        <p:grpSpPr>
          <a:xfrm>
            <a:off x="123825" y="249936"/>
            <a:ext cx="5734050" cy="675577"/>
            <a:chOff x="0" y="-15165"/>
            <a:chExt cx="5733886" cy="675053"/>
          </a:xfrm>
        </p:grpSpPr>
        <p:sp>
          <p:nvSpPr>
            <p:cNvPr id="8199" name="任意多边形 8"/>
            <p:cNvSpPr/>
            <p:nvPr/>
          </p:nvSpPr>
          <p:spPr>
            <a:xfrm>
              <a:off x="0" y="0"/>
              <a:ext cx="5733886" cy="659888"/>
            </a:xfrm>
            <a:custGeom>
              <a:avLst/>
              <a:gdLst/>
              <a:ahLst/>
              <a:cxnLst>
                <a:cxn ang="0">
                  <a:pos x="0" y="0"/>
                </a:cxn>
                <a:cxn ang="0">
                  <a:pos x="5733886" y="0"/>
                </a:cxn>
                <a:cxn ang="0">
                  <a:pos x="5733886" y="659888"/>
                </a:cxn>
                <a:cxn ang="0">
                  <a:pos x="771226" y="659888"/>
                </a:cxn>
                <a:cxn ang="0">
                  <a:pos x="210226" y="445563"/>
                </a:cxn>
                <a:cxn ang="0">
                  <a:pos x="0" y="0"/>
                </a:cxn>
              </a:cxnLst>
              <a:pathLst>
                <a:path w="4660173" h="790171">
                  <a:moveTo>
                    <a:pt x="0" y="0"/>
                  </a:moveTo>
                  <a:lnTo>
                    <a:pt x="4660173" y="0"/>
                  </a:lnTo>
                  <a:lnTo>
                    <a:pt x="4660173" y="790171"/>
                  </a:lnTo>
                  <a:lnTo>
                    <a:pt x="626808" y="790171"/>
                  </a:lnTo>
                  <a:cubicBezTo>
                    <a:pt x="374995" y="790171"/>
                    <a:pt x="170860" y="675269"/>
                    <a:pt x="170860" y="533531"/>
                  </a:cubicBezTo>
                  <a:cubicBezTo>
                    <a:pt x="145548" y="355688"/>
                    <a:pt x="158202" y="103043"/>
                    <a:pt x="0" y="0"/>
                  </a:cubicBezTo>
                  <a:close/>
                </a:path>
              </a:pathLst>
            </a:custGeom>
            <a:solidFill>
              <a:schemeClr val="bg1">
                <a:alpha val="41176"/>
              </a:schemeClr>
            </a:solidFill>
            <a:ln w="9525">
              <a:noFill/>
            </a:ln>
            <a:effectLst>
              <a:outerShdw dist="38100" dir="2699999" algn="ctr" rotWithShape="0">
                <a:srgbClr val="000000">
                  <a:alpha val="39000"/>
                </a:srgbClr>
              </a:outerShdw>
            </a:effectLst>
          </p:spPr>
          <p:txBody>
            <a:bodyPr/>
            <a:p>
              <a:endParaRPr lang="zh-CN" altLang="en-US"/>
            </a:p>
          </p:txBody>
        </p:sp>
        <p:grpSp>
          <p:nvGrpSpPr>
            <p:cNvPr id="8200" name="任意多边形 9"/>
            <p:cNvGrpSpPr/>
            <p:nvPr/>
          </p:nvGrpSpPr>
          <p:grpSpPr>
            <a:xfrm>
              <a:off x="10287" y="-15165"/>
              <a:ext cx="4181736" cy="651766"/>
              <a:chOff x="0" y="0"/>
              <a:chExt cx="4181856" cy="652272"/>
            </a:xfrm>
          </p:grpSpPr>
          <p:pic>
            <p:nvPicPr>
              <p:cNvPr id="8202" name="任意多边形 9"/>
              <p:cNvPicPr/>
              <p:nvPr/>
            </p:nvPicPr>
            <p:blipFill>
              <a:blip r:embed="rId1"/>
              <a:stretch>
                <a:fillRect/>
              </a:stretch>
            </p:blipFill>
            <p:spPr>
              <a:xfrm>
                <a:off x="0" y="0"/>
                <a:ext cx="4181856" cy="652272"/>
              </a:xfrm>
              <a:prstGeom prst="rect">
                <a:avLst/>
              </a:prstGeom>
              <a:noFill/>
              <a:ln w="9525">
                <a:noFill/>
              </a:ln>
            </p:spPr>
          </p:pic>
          <p:sp>
            <p:nvSpPr>
              <p:cNvPr id="8203" name="Text Box 12"/>
              <p:cNvSpPr txBox="1"/>
              <p:nvPr/>
            </p:nvSpPr>
            <p:spPr>
              <a:xfrm rot="10800000">
                <a:off x="12411" y="15178"/>
                <a:ext cx="4151863" cy="622508"/>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latin typeface="宋体" panose="02010600030101010101" pitchFamily="2" charset="-122"/>
                  <a:sym typeface="Arial" panose="020B0604020202020204" pitchFamily="34" charset="0"/>
                </a:endParaRPr>
              </a:p>
            </p:txBody>
          </p:sp>
        </p:grpSp>
        <p:sp>
          <p:nvSpPr>
            <p:cNvPr id="8201" name="文本框 10"/>
            <p:cNvSpPr txBox="1"/>
            <p:nvPr/>
          </p:nvSpPr>
          <p:spPr>
            <a:xfrm>
              <a:off x="1134902" y="82860"/>
              <a:ext cx="3337465" cy="548214"/>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None/>
              </a:pPr>
              <a:r>
                <a:rPr lang="zh-CN" altLang="en-US" b="1" dirty="0" smtClean="0">
                  <a:solidFill>
                    <a:schemeClr val="bg1"/>
                  </a:solidFill>
                  <a:latin typeface="微软雅黑" panose="020B0503020204020204" pitchFamily="34" charset="-122"/>
                  <a:ea typeface="微软雅黑" panose="020B0503020204020204" pitchFamily="34" charset="-122"/>
                  <a:sym typeface="+mn-ea"/>
                </a:rPr>
                <a:t>系统设计</a:t>
              </a:r>
              <a:r>
                <a:rPr lang="en-US" altLang="zh-CN" b="1" dirty="0" smtClean="0">
                  <a:solidFill>
                    <a:schemeClr val="bg1"/>
                  </a:solidFill>
                  <a:latin typeface="微软雅黑" panose="020B0503020204020204" pitchFamily="34" charset="-122"/>
                  <a:ea typeface="微软雅黑" panose="020B0503020204020204" pitchFamily="34" charset="-122"/>
                  <a:sym typeface="+mn-ea"/>
                </a:rPr>
                <a:t>--</a:t>
              </a:r>
              <a:r>
                <a:rPr lang="zh-CN" altLang="en-US" b="1" dirty="0" smtClean="0">
                  <a:solidFill>
                    <a:schemeClr val="bg1"/>
                  </a:solidFill>
                  <a:latin typeface="微软雅黑" panose="020B0503020204020204" pitchFamily="34" charset="-122"/>
                  <a:ea typeface="微软雅黑" panose="020B0503020204020204" pitchFamily="34" charset="-122"/>
                  <a:sym typeface="+mn-ea"/>
                </a:rPr>
                <a:t>功能集成</a:t>
              </a:r>
              <a:endParaRPr lang="zh-CN" altLang="en-US" b="1" dirty="0" smtClean="0">
                <a:solidFill>
                  <a:schemeClr val="bg1"/>
                </a:solidFill>
                <a:latin typeface="微软雅黑" panose="020B0503020204020204" pitchFamily="34" charset="-122"/>
                <a:ea typeface="微软雅黑" panose="020B0503020204020204" pitchFamily="34" charset="-122"/>
                <a:sym typeface="+mn-ea"/>
              </a:endParaRPr>
            </a:p>
          </p:txBody>
        </p:sp>
      </p:grpSp>
      <p:sp>
        <p:nvSpPr>
          <p:cNvPr id="100" name="文本框 99"/>
          <p:cNvSpPr txBox="1"/>
          <p:nvPr/>
        </p:nvSpPr>
        <p:spPr>
          <a:xfrm>
            <a:off x="6231255" y="6446520"/>
            <a:ext cx="5080000" cy="426720"/>
          </a:xfrm>
          <a:prstGeom prst="rect">
            <a:avLst/>
          </a:prstGeom>
          <a:noFill/>
          <a:ln w="9525">
            <a:noFill/>
          </a:ln>
        </p:spPr>
        <p:txBody>
          <a:bodyPr>
            <a:spAutoFit/>
          </a:bodyPr>
          <a:p>
            <a:pPr marL="0" indent="558800" algn="ctr"/>
            <a:r>
              <a:rPr lang="en-US" altLang="zh-CN" sz="2200" b="0" u="none">
                <a:solidFill>
                  <a:schemeClr val="bg1"/>
                </a:solidFill>
                <a:latin typeface="宋体" panose="02010600030101010101" pitchFamily="2" charset="-122"/>
                <a:ea typeface="宋体" panose="02010600030101010101" pitchFamily="2" charset="-122"/>
                <a:cs typeface="宋体" panose="02010600030101010101" pitchFamily="2" charset="-122"/>
              </a:rPr>
              <a:t>tf-idf.txt</a:t>
            </a:r>
            <a:endParaRPr lang="en-US" altLang="zh-CN"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931545" y="1532255"/>
            <a:ext cx="5080000" cy="4450080"/>
          </a:xfrm>
          <a:prstGeom prst="rect">
            <a:avLst/>
          </a:prstGeom>
          <a:noFill/>
          <a:ln w="9525">
            <a:noFill/>
          </a:ln>
        </p:spPr>
        <p:txBody>
          <a:bodyPr>
            <a:spAutoFit/>
          </a:bodyPr>
          <a:p>
            <a:pPr marL="0" algn="l"/>
            <a:r>
              <a:rPr lang="en-US" altLang="zh-CN" sz="2200" b="0" u="none">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）数据爬取获取训练集，包括新闻的链接、标题和内容</a:t>
            </a:r>
            <a:r>
              <a:rPr lang="en-US" altLang="zh-CN" sz="2200" b="0" u="none">
                <a:solidFill>
                  <a:schemeClr val="bg1"/>
                </a:solidFill>
                <a:latin typeface="宋体" panose="02010600030101010101" pitchFamily="2" charset="-122"/>
                <a:ea typeface="宋体" panose="02010600030101010101" pitchFamily="2" charset="-122"/>
                <a:cs typeface="宋体" panose="02010600030101010101" pitchFamily="2" charset="-122"/>
              </a:rPr>
              <a:t>2</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）对爬取的数据进行分析</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indent="-342900" algn="l">
              <a:buFont typeface="Wingdings" panose="05000000000000000000" charset="0"/>
              <a:buChar char="ü"/>
            </a:pP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训练集使用</a:t>
            </a:r>
            <a:r>
              <a:rPr lang="zh-CN" altLang="en-US" sz="2200" b="1" u="none">
                <a:solidFill>
                  <a:srgbClr val="FF0000"/>
                </a:solidFill>
                <a:latin typeface="宋体" panose="02010600030101010101" pitchFamily="2" charset="-122"/>
                <a:ea typeface="宋体" panose="02010600030101010101" pitchFamily="2" charset="-122"/>
                <a:cs typeface="宋体" panose="02010600030101010101" pitchFamily="2" charset="-122"/>
              </a:rPr>
              <a:t>结巴分词（</a:t>
            </a:r>
            <a:r>
              <a:rPr lang="en-US" altLang="zh-CN" sz="2200" b="1" u="none">
                <a:solidFill>
                  <a:srgbClr val="FF0000"/>
                </a:solidFill>
                <a:latin typeface="宋体" panose="02010600030101010101" pitchFamily="2" charset="-122"/>
                <a:ea typeface="宋体" panose="02010600030101010101" pitchFamily="2" charset="-122"/>
                <a:cs typeface="宋体" panose="02010600030101010101" pitchFamily="2" charset="-122"/>
              </a:rPr>
              <a:t>jieba</a:t>
            </a:r>
            <a:r>
              <a:rPr lang="zh-CN" altLang="en-US" sz="2200" b="1" u="none">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插件对文本分词，去除符号和长度为</a:t>
            </a:r>
            <a:r>
              <a:rPr lang="en-US" altLang="zh-CN" sz="2200" b="0" u="none">
                <a:solidFill>
                  <a:schemeClr val="bg1"/>
                </a:solidFill>
                <a:latin typeface="Calibri" panose="020F0502020204030204" pitchFamily="34" charset="0"/>
                <a:ea typeface="Calibri" panose="020F0502020204030204" pitchFamily="34" charset="0"/>
                <a:cs typeface="Calibri" panose="020F0502020204030204" pitchFamily="34" charset="0"/>
              </a:rPr>
              <a:t>1</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的词。（</a:t>
            </a:r>
            <a:r>
              <a:rPr lang="en-US" altLang="zh-CN" sz="2200" b="0" u="none">
                <a:solidFill>
                  <a:schemeClr val="bg1"/>
                </a:solidFill>
                <a:latin typeface="Calibri" panose="020F0502020204030204" pitchFamily="34" charset="0"/>
                <a:ea typeface="Calibri" panose="020F0502020204030204" pitchFamily="34" charset="0"/>
                <a:cs typeface="Calibri" panose="020F0502020204030204" pitchFamily="34" charset="0"/>
              </a:rPr>
              <a:t>featureextract.py. tokentext</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indent="-342900" algn="l">
              <a:buFont typeface="Wingdings" panose="05000000000000000000" charset="0"/>
              <a:buChar char="ü"/>
            </a:pP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计算每个文档中每个单词的词项出现的次数</a:t>
            </a:r>
            <a:r>
              <a:rPr lang="en-US" altLang="zh-CN" sz="2200" b="0" u="none">
                <a:solidFill>
                  <a:schemeClr val="bg1"/>
                </a:solidFill>
                <a:latin typeface="Calibri" panose="020F0502020204030204" pitchFamily="34" charset="0"/>
                <a:ea typeface="Calibri" panose="020F0502020204030204" pitchFamily="34" charset="0"/>
                <a:cs typeface="Calibri" panose="020F0502020204030204" pitchFamily="34" charset="0"/>
              </a:rPr>
              <a:t>tf</a:t>
            </a:r>
            <a:r>
              <a:rPr lang="zh-CN" altLang="en-US" sz="2200" b="0" u="none">
                <a:solidFill>
                  <a:schemeClr val="bg1"/>
                </a:solidFill>
                <a:latin typeface="Calibri" panose="020F0502020204030204" pitchFamily="34" charset="0"/>
                <a:ea typeface="Calibri" panose="020F0502020204030204" pitchFamily="34" charset="0"/>
                <a:cs typeface="Calibri" panose="020F0502020204030204" pitchFamily="34" charset="0"/>
              </a:rPr>
              <a:t>，</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计算文档集合里的</a:t>
            </a:r>
            <a:r>
              <a:rPr lang="en-US" altLang="zh-CN" sz="2200" b="0" u="none">
                <a:solidFill>
                  <a:schemeClr val="bg1"/>
                </a:solidFill>
                <a:latin typeface="宋体" panose="02010600030101010101" pitchFamily="2" charset="-122"/>
                <a:ea typeface="宋体" panose="02010600030101010101" pitchFamily="2" charset="-122"/>
                <a:cs typeface="宋体" panose="02010600030101010101" pitchFamily="2" charset="-122"/>
              </a:rPr>
              <a:t>df</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altLang="zh-CN" sz="2200" b="0" u="none">
                <a:solidFill>
                  <a:schemeClr val="bg1"/>
                </a:solidFill>
                <a:latin typeface="Calibri" panose="020F0502020204030204" pitchFamily="34" charset="0"/>
                <a:ea typeface="Calibri" panose="020F0502020204030204" pitchFamily="34" charset="0"/>
                <a:cs typeface="Calibri" panose="020F0502020204030204" pitchFamily="34" charset="0"/>
              </a:rPr>
              <a:t>idf</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，这里使用</a:t>
            </a:r>
            <a:r>
              <a:rPr lang="zh-CN" altLang="en-US" sz="2200" b="1" u="none">
                <a:solidFill>
                  <a:srgbClr val="FF0000"/>
                </a:solidFill>
                <a:latin typeface="宋体" panose="02010600030101010101" pitchFamily="2" charset="-122"/>
                <a:ea typeface="宋体" panose="02010600030101010101" pitchFamily="2" charset="-122"/>
                <a:cs typeface="宋体" panose="02010600030101010101" pitchFamily="2" charset="-122"/>
              </a:rPr>
              <a:t>改进算法</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a:t>
            </a:r>
            <a:r>
              <a:rPr lang="en-US" altLang="zh-CN" sz="2200" b="0" u="none">
                <a:solidFill>
                  <a:schemeClr val="bg1"/>
                </a:solidFill>
                <a:latin typeface="宋体" panose="02010600030101010101" pitchFamily="2" charset="-122"/>
                <a:ea typeface="宋体" panose="02010600030101010101" pitchFamily="2" charset="-122"/>
                <a:cs typeface="宋体" panose="02010600030101010101" pitchFamily="2" charset="-122"/>
              </a:rPr>
              <a:t>idf=log{N*(m/n)*(m/(n-m+1))}</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indent="-342900" algn="l">
              <a:buFont typeface="Wingdings" panose="05000000000000000000" charset="0"/>
              <a:buChar char="ü"/>
            </a:pP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计算</a:t>
            </a:r>
            <a:r>
              <a:rPr lang="en-US" altLang="zh-CN" sz="2200" b="0" u="none">
                <a:solidFill>
                  <a:schemeClr val="bg1"/>
                </a:solidFill>
                <a:latin typeface="Calibri" panose="020F0502020204030204" pitchFamily="34" charset="0"/>
                <a:ea typeface="Calibri" panose="020F0502020204030204" pitchFamily="34" charset="0"/>
                <a:cs typeface="Calibri" panose="020F0502020204030204" pitchFamily="34" charset="0"/>
              </a:rPr>
              <a:t>td-idf</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，并存储成为</a:t>
            </a:r>
            <a:r>
              <a:rPr lang="en-US" altLang="zh-CN" sz="2200" b="0" u="none">
                <a:solidFill>
                  <a:schemeClr val="bg1"/>
                </a:solidFill>
                <a:latin typeface="Calibri" panose="020F0502020204030204" pitchFamily="34" charset="0"/>
                <a:ea typeface="Calibri" panose="020F0502020204030204" pitchFamily="34" charset="0"/>
                <a:cs typeface="Calibri" panose="020F0502020204030204" pitchFamily="34" charset="0"/>
              </a:rPr>
              <a:t>td-idf.txt</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indent="-342900" algn="l">
              <a:buFont typeface="Wingdings" panose="05000000000000000000" charset="0"/>
              <a:buChar char="ü"/>
            </a:pP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计算信息增益</a:t>
            </a:r>
            <a:r>
              <a:rPr lang="en-US" altLang="zh-CN" sz="2200" b="0" u="none">
                <a:solidFill>
                  <a:schemeClr val="bg1"/>
                </a:solidFill>
                <a:latin typeface="宋体" panose="02010600030101010101" pitchFamily="2" charset="-122"/>
                <a:ea typeface="宋体" panose="02010600030101010101" pitchFamily="2" charset="-122"/>
                <a:cs typeface="宋体" panose="02010600030101010101" pitchFamily="2" charset="-122"/>
              </a:rPr>
              <a:t>ig</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和条件概率，并存储为</a:t>
            </a:r>
            <a:r>
              <a:rPr lang="en-US" altLang="zh-CN" sz="2200" b="0" u="none">
                <a:solidFill>
                  <a:schemeClr val="bg1"/>
                </a:solidFill>
                <a:latin typeface="Calibri" panose="020F0502020204030204" pitchFamily="34" charset="0"/>
                <a:ea typeface="Calibri" panose="020F0502020204030204" pitchFamily="34" charset="0"/>
                <a:cs typeface="Calibri" panose="020F0502020204030204" pitchFamily="34" charset="0"/>
              </a:rPr>
              <a:t>conprob.txt</a:t>
            </a:r>
            <a:endParaRPr lang="en-US" altLang="zh-CN" sz="2200" b="0" u="none">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13" name="图片 13"/>
          <p:cNvPicPr>
            <a:picLocks noChangeAspect="1"/>
          </p:cNvPicPr>
          <p:nvPr/>
        </p:nvPicPr>
        <p:blipFill>
          <a:blip r:embed="rId2"/>
          <a:stretch>
            <a:fillRect/>
          </a:stretch>
        </p:blipFill>
        <p:spPr>
          <a:xfrm>
            <a:off x="6231255" y="1532255"/>
            <a:ext cx="5727700" cy="4409440"/>
          </a:xfrm>
          <a:prstGeom prst="rect">
            <a:avLst/>
          </a:prstGeom>
        </p:spPr>
      </p:pic>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8" name="组合 4"/>
          <p:cNvGrpSpPr/>
          <p:nvPr/>
        </p:nvGrpSpPr>
        <p:grpSpPr>
          <a:xfrm>
            <a:off x="123825" y="249936"/>
            <a:ext cx="5734050" cy="675577"/>
            <a:chOff x="0" y="-15165"/>
            <a:chExt cx="5733886" cy="675053"/>
          </a:xfrm>
        </p:grpSpPr>
        <p:sp>
          <p:nvSpPr>
            <p:cNvPr id="8199" name="任意多边形 8"/>
            <p:cNvSpPr/>
            <p:nvPr/>
          </p:nvSpPr>
          <p:spPr>
            <a:xfrm>
              <a:off x="0" y="0"/>
              <a:ext cx="5733886" cy="659888"/>
            </a:xfrm>
            <a:custGeom>
              <a:avLst/>
              <a:gdLst/>
              <a:ahLst/>
              <a:cxnLst>
                <a:cxn ang="0">
                  <a:pos x="0" y="0"/>
                </a:cxn>
                <a:cxn ang="0">
                  <a:pos x="5733886" y="0"/>
                </a:cxn>
                <a:cxn ang="0">
                  <a:pos x="5733886" y="659888"/>
                </a:cxn>
                <a:cxn ang="0">
                  <a:pos x="771226" y="659888"/>
                </a:cxn>
                <a:cxn ang="0">
                  <a:pos x="210226" y="445563"/>
                </a:cxn>
                <a:cxn ang="0">
                  <a:pos x="0" y="0"/>
                </a:cxn>
              </a:cxnLst>
              <a:pathLst>
                <a:path w="4660173" h="790171">
                  <a:moveTo>
                    <a:pt x="0" y="0"/>
                  </a:moveTo>
                  <a:lnTo>
                    <a:pt x="4660173" y="0"/>
                  </a:lnTo>
                  <a:lnTo>
                    <a:pt x="4660173" y="790171"/>
                  </a:lnTo>
                  <a:lnTo>
                    <a:pt x="626808" y="790171"/>
                  </a:lnTo>
                  <a:cubicBezTo>
                    <a:pt x="374995" y="790171"/>
                    <a:pt x="170860" y="675269"/>
                    <a:pt x="170860" y="533531"/>
                  </a:cubicBezTo>
                  <a:cubicBezTo>
                    <a:pt x="145548" y="355688"/>
                    <a:pt x="158202" y="103043"/>
                    <a:pt x="0" y="0"/>
                  </a:cubicBezTo>
                  <a:close/>
                </a:path>
              </a:pathLst>
            </a:custGeom>
            <a:solidFill>
              <a:schemeClr val="bg1">
                <a:alpha val="41176"/>
              </a:schemeClr>
            </a:solidFill>
            <a:ln w="9525">
              <a:noFill/>
            </a:ln>
            <a:effectLst>
              <a:outerShdw dist="38100" dir="2699999" algn="ctr" rotWithShape="0">
                <a:srgbClr val="000000">
                  <a:alpha val="39000"/>
                </a:srgbClr>
              </a:outerShdw>
            </a:effectLst>
          </p:spPr>
          <p:txBody>
            <a:bodyPr/>
            <a:p>
              <a:endParaRPr lang="zh-CN" altLang="en-US"/>
            </a:p>
          </p:txBody>
        </p:sp>
        <p:grpSp>
          <p:nvGrpSpPr>
            <p:cNvPr id="8200" name="任意多边形 9"/>
            <p:cNvGrpSpPr/>
            <p:nvPr/>
          </p:nvGrpSpPr>
          <p:grpSpPr>
            <a:xfrm>
              <a:off x="10287" y="-15165"/>
              <a:ext cx="4181736" cy="651766"/>
              <a:chOff x="0" y="0"/>
              <a:chExt cx="4181856" cy="652272"/>
            </a:xfrm>
          </p:grpSpPr>
          <p:pic>
            <p:nvPicPr>
              <p:cNvPr id="8202" name="任意多边形 9"/>
              <p:cNvPicPr/>
              <p:nvPr/>
            </p:nvPicPr>
            <p:blipFill>
              <a:blip r:embed="rId1"/>
              <a:stretch>
                <a:fillRect/>
              </a:stretch>
            </p:blipFill>
            <p:spPr>
              <a:xfrm>
                <a:off x="0" y="0"/>
                <a:ext cx="4181856" cy="652272"/>
              </a:xfrm>
              <a:prstGeom prst="rect">
                <a:avLst/>
              </a:prstGeom>
              <a:noFill/>
              <a:ln w="9525">
                <a:noFill/>
              </a:ln>
            </p:spPr>
          </p:pic>
          <p:sp>
            <p:nvSpPr>
              <p:cNvPr id="8203" name="Text Box 12"/>
              <p:cNvSpPr txBox="1"/>
              <p:nvPr/>
            </p:nvSpPr>
            <p:spPr>
              <a:xfrm rot="10800000">
                <a:off x="12411" y="15178"/>
                <a:ext cx="4151863" cy="622508"/>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latin typeface="宋体" panose="02010600030101010101" pitchFamily="2" charset="-122"/>
                  <a:sym typeface="Arial" panose="020B0604020202020204" pitchFamily="34" charset="0"/>
                </a:endParaRPr>
              </a:p>
            </p:txBody>
          </p:sp>
        </p:grpSp>
        <p:sp>
          <p:nvSpPr>
            <p:cNvPr id="8201" name="文本框 10"/>
            <p:cNvSpPr txBox="1"/>
            <p:nvPr/>
          </p:nvSpPr>
          <p:spPr>
            <a:xfrm>
              <a:off x="1134902" y="82860"/>
              <a:ext cx="3337465" cy="548214"/>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None/>
              </a:pPr>
              <a:r>
                <a:rPr lang="zh-CN" altLang="en-US" b="1" dirty="0" smtClean="0">
                  <a:solidFill>
                    <a:schemeClr val="bg1"/>
                  </a:solidFill>
                  <a:latin typeface="微软雅黑" panose="020B0503020204020204" pitchFamily="34" charset="-122"/>
                  <a:ea typeface="微软雅黑" panose="020B0503020204020204" pitchFamily="34" charset="-122"/>
                  <a:sym typeface="+mn-ea"/>
                </a:rPr>
                <a:t>系统设计</a:t>
              </a:r>
              <a:r>
                <a:rPr lang="en-US" altLang="zh-CN" b="1" dirty="0" smtClean="0">
                  <a:solidFill>
                    <a:schemeClr val="bg1"/>
                  </a:solidFill>
                  <a:latin typeface="微软雅黑" panose="020B0503020204020204" pitchFamily="34" charset="-122"/>
                  <a:ea typeface="微软雅黑" panose="020B0503020204020204" pitchFamily="34" charset="-122"/>
                  <a:sym typeface="+mn-ea"/>
                </a:rPr>
                <a:t>--</a:t>
              </a:r>
              <a:r>
                <a:rPr lang="zh-CN" altLang="en-US" b="1" dirty="0" smtClean="0">
                  <a:solidFill>
                    <a:schemeClr val="bg1"/>
                  </a:solidFill>
                  <a:latin typeface="微软雅黑" panose="020B0503020204020204" pitchFamily="34" charset="-122"/>
                  <a:ea typeface="微软雅黑" panose="020B0503020204020204" pitchFamily="34" charset="-122"/>
                  <a:sym typeface="+mn-ea"/>
                </a:rPr>
                <a:t>功能集成</a:t>
              </a:r>
              <a:endParaRPr lang="zh-CN" altLang="en-US" b="1" dirty="0" smtClean="0">
                <a:solidFill>
                  <a:schemeClr val="bg1"/>
                </a:solidFill>
                <a:latin typeface="微软雅黑" panose="020B0503020204020204" pitchFamily="34" charset="-122"/>
                <a:ea typeface="微软雅黑" panose="020B0503020204020204" pitchFamily="34" charset="-122"/>
                <a:sym typeface="+mn-ea"/>
              </a:endParaRPr>
            </a:p>
          </p:txBody>
        </p:sp>
      </p:grpSp>
      <p:sp>
        <p:nvSpPr>
          <p:cNvPr id="100" name="文本框 99"/>
          <p:cNvSpPr txBox="1"/>
          <p:nvPr/>
        </p:nvSpPr>
        <p:spPr>
          <a:xfrm>
            <a:off x="3556000" y="6365240"/>
            <a:ext cx="5080000" cy="426720"/>
          </a:xfrm>
          <a:prstGeom prst="rect">
            <a:avLst/>
          </a:prstGeom>
          <a:noFill/>
          <a:ln w="9525">
            <a:noFill/>
          </a:ln>
        </p:spPr>
        <p:txBody>
          <a:bodyPr>
            <a:spAutoFit/>
          </a:bodyPr>
          <a:p>
            <a:pPr marL="0" indent="558800" algn="ctr"/>
            <a:r>
              <a:rPr lang="en-US" altLang="zh-CN" sz="2200" b="0" u="none">
                <a:solidFill>
                  <a:schemeClr val="bg1"/>
                </a:solidFill>
                <a:latin typeface="宋体" panose="02010600030101010101" pitchFamily="2" charset="-122"/>
                <a:ea typeface="宋体" panose="02010600030101010101" pitchFamily="2" charset="-122"/>
                <a:cs typeface="宋体" panose="02010600030101010101" pitchFamily="2" charset="-122"/>
              </a:rPr>
              <a:t>conprob.txt</a:t>
            </a:r>
            <a:endParaRPr lang="en-US" altLang="zh-CN"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pic>
        <p:nvPicPr>
          <p:cNvPr id="11" name="图片 11"/>
          <p:cNvPicPr>
            <a:picLocks noChangeAspect="1"/>
          </p:cNvPicPr>
          <p:nvPr/>
        </p:nvPicPr>
        <p:blipFill>
          <a:blip r:embed="rId2"/>
          <a:stretch>
            <a:fillRect/>
          </a:stretch>
        </p:blipFill>
        <p:spPr>
          <a:xfrm>
            <a:off x="1524635" y="1056005"/>
            <a:ext cx="9629140" cy="5309235"/>
          </a:xfrm>
          <a:prstGeom prst="rect">
            <a:avLst/>
          </a:prstGeom>
        </p:spPr>
      </p:pic>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8" name="组合 4"/>
          <p:cNvGrpSpPr/>
          <p:nvPr/>
        </p:nvGrpSpPr>
        <p:grpSpPr>
          <a:xfrm>
            <a:off x="123825" y="249936"/>
            <a:ext cx="5734050" cy="675577"/>
            <a:chOff x="0" y="-15165"/>
            <a:chExt cx="5733886" cy="675053"/>
          </a:xfrm>
        </p:grpSpPr>
        <p:sp>
          <p:nvSpPr>
            <p:cNvPr id="8199" name="任意多边形 8"/>
            <p:cNvSpPr/>
            <p:nvPr/>
          </p:nvSpPr>
          <p:spPr>
            <a:xfrm>
              <a:off x="0" y="0"/>
              <a:ext cx="5733886" cy="659888"/>
            </a:xfrm>
            <a:custGeom>
              <a:avLst/>
              <a:gdLst/>
              <a:ahLst/>
              <a:cxnLst>
                <a:cxn ang="0">
                  <a:pos x="0" y="0"/>
                </a:cxn>
                <a:cxn ang="0">
                  <a:pos x="5733886" y="0"/>
                </a:cxn>
                <a:cxn ang="0">
                  <a:pos x="5733886" y="659888"/>
                </a:cxn>
                <a:cxn ang="0">
                  <a:pos x="771226" y="659888"/>
                </a:cxn>
                <a:cxn ang="0">
                  <a:pos x="210226" y="445563"/>
                </a:cxn>
                <a:cxn ang="0">
                  <a:pos x="0" y="0"/>
                </a:cxn>
              </a:cxnLst>
              <a:pathLst>
                <a:path w="4660173" h="790171">
                  <a:moveTo>
                    <a:pt x="0" y="0"/>
                  </a:moveTo>
                  <a:lnTo>
                    <a:pt x="4660173" y="0"/>
                  </a:lnTo>
                  <a:lnTo>
                    <a:pt x="4660173" y="790171"/>
                  </a:lnTo>
                  <a:lnTo>
                    <a:pt x="626808" y="790171"/>
                  </a:lnTo>
                  <a:cubicBezTo>
                    <a:pt x="374995" y="790171"/>
                    <a:pt x="170860" y="675269"/>
                    <a:pt x="170860" y="533531"/>
                  </a:cubicBezTo>
                  <a:cubicBezTo>
                    <a:pt x="145548" y="355688"/>
                    <a:pt x="158202" y="103043"/>
                    <a:pt x="0" y="0"/>
                  </a:cubicBezTo>
                  <a:close/>
                </a:path>
              </a:pathLst>
            </a:custGeom>
            <a:solidFill>
              <a:schemeClr val="bg1">
                <a:alpha val="41176"/>
              </a:schemeClr>
            </a:solidFill>
            <a:ln w="9525">
              <a:noFill/>
            </a:ln>
            <a:effectLst>
              <a:outerShdw dist="38100" dir="2699999" algn="ctr" rotWithShape="0">
                <a:srgbClr val="000000">
                  <a:alpha val="39000"/>
                </a:srgbClr>
              </a:outerShdw>
            </a:effectLst>
          </p:spPr>
          <p:txBody>
            <a:bodyPr/>
            <a:p>
              <a:endParaRPr lang="zh-CN" altLang="en-US"/>
            </a:p>
          </p:txBody>
        </p:sp>
        <p:grpSp>
          <p:nvGrpSpPr>
            <p:cNvPr id="8200" name="任意多边形 9"/>
            <p:cNvGrpSpPr/>
            <p:nvPr/>
          </p:nvGrpSpPr>
          <p:grpSpPr>
            <a:xfrm>
              <a:off x="10287" y="-15165"/>
              <a:ext cx="4181736" cy="651766"/>
              <a:chOff x="0" y="0"/>
              <a:chExt cx="4181856" cy="652272"/>
            </a:xfrm>
          </p:grpSpPr>
          <p:pic>
            <p:nvPicPr>
              <p:cNvPr id="8202" name="任意多边形 9"/>
              <p:cNvPicPr/>
              <p:nvPr/>
            </p:nvPicPr>
            <p:blipFill>
              <a:blip r:embed="rId1"/>
              <a:stretch>
                <a:fillRect/>
              </a:stretch>
            </p:blipFill>
            <p:spPr>
              <a:xfrm>
                <a:off x="0" y="0"/>
                <a:ext cx="4181856" cy="652272"/>
              </a:xfrm>
              <a:prstGeom prst="rect">
                <a:avLst/>
              </a:prstGeom>
              <a:noFill/>
              <a:ln w="9525">
                <a:noFill/>
              </a:ln>
            </p:spPr>
          </p:pic>
          <p:sp>
            <p:nvSpPr>
              <p:cNvPr id="8203" name="Text Box 12"/>
              <p:cNvSpPr txBox="1"/>
              <p:nvPr/>
            </p:nvSpPr>
            <p:spPr>
              <a:xfrm rot="10800000">
                <a:off x="12411" y="15178"/>
                <a:ext cx="4151863" cy="622508"/>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latin typeface="宋体" panose="02010600030101010101" pitchFamily="2" charset="-122"/>
                  <a:sym typeface="Arial" panose="020B0604020202020204" pitchFamily="34" charset="0"/>
                </a:endParaRPr>
              </a:p>
            </p:txBody>
          </p:sp>
        </p:grpSp>
        <p:sp>
          <p:nvSpPr>
            <p:cNvPr id="8201" name="文本框 10"/>
            <p:cNvSpPr txBox="1"/>
            <p:nvPr/>
          </p:nvSpPr>
          <p:spPr>
            <a:xfrm>
              <a:off x="1134902" y="82860"/>
              <a:ext cx="3337465" cy="548214"/>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None/>
              </a:pPr>
              <a:r>
                <a:rPr lang="zh-CN" altLang="en-US" b="1" dirty="0" smtClean="0">
                  <a:solidFill>
                    <a:schemeClr val="bg1"/>
                  </a:solidFill>
                  <a:latin typeface="微软雅黑" panose="020B0503020204020204" pitchFamily="34" charset="-122"/>
                  <a:ea typeface="微软雅黑" panose="020B0503020204020204" pitchFamily="34" charset="-122"/>
                  <a:sym typeface="+mn-ea"/>
                </a:rPr>
                <a:t>系统设计</a:t>
              </a:r>
              <a:r>
                <a:rPr lang="en-US" altLang="zh-CN" b="1" dirty="0" smtClean="0">
                  <a:solidFill>
                    <a:schemeClr val="bg1"/>
                  </a:solidFill>
                  <a:latin typeface="微软雅黑" panose="020B0503020204020204" pitchFamily="34" charset="-122"/>
                  <a:ea typeface="微软雅黑" panose="020B0503020204020204" pitchFamily="34" charset="-122"/>
                  <a:sym typeface="+mn-ea"/>
                </a:rPr>
                <a:t>--</a:t>
              </a:r>
              <a:r>
                <a:rPr lang="zh-CN" altLang="en-US" b="1" dirty="0" smtClean="0">
                  <a:solidFill>
                    <a:schemeClr val="bg1"/>
                  </a:solidFill>
                  <a:latin typeface="微软雅黑" panose="020B0503020204020204" pitchFamily="34" charset="-122"/>
                  <a:ea typeface="微软雅黑" panose="020B0503020204020204" pitchFamily="34" charset="-122"/>
                  <a:sym typeface="+mn-ea"/>
                </a:rPr>
                <a:t>功能集成</a:t>
              </a:r>
              <a:endParaRPr lang="zh-CN" altLang="en-US" b="1" dirty="0" smtClean="0">
                <a:solidFill>
                  <a:schemeClr val="bg1"/>
                </a:solidFill>
                <a:latin typeface="微软雅黑" panose="020B0503020204020204" pitchFamily="34" charset="-122"/>
                <a:ea typeface="微软雅黑" panose="020B0503020204020204" pitchFamily="34" charset="-122"/>
                <a:sym typeface="+mn-ea"/>
              </a:endParaRPr>
            </a:p>
          </p:txBody>
        </p:sp>
      </p:grpSp>
      <p:sp>
        <p:nvSpPr>
          <p:cNvPr id="2" name="文本框 1"/>
          <p:cNvSpPr txBox="1"/>
          <p:nvPr/>
        </p:nvSpPr>
        <p:spPr>
          <a:xfrm>
            <a:off x="1459865" y="1430020"/>
            <a:ext cx="8984615" cy="3782695"/>
          </a:xfrm>
          <a:prstGeom prst="rect">
            <a:avLst/>
          </a:prstGeom>
          <a:noFill/>
          <a:ln w="9525">
            <a:noFill/>
          </a:ln>
        </p:spPr>
        <p:txBody>
          <a:bodyPr wrap="square">
            <a:spAutoFit/>
          </a:bodyPr>
          <a:p>
            <a:pPr marL="0" algn="l"/>
            <a:r>
              <a:rPr lang="en-US" altLang="zh-CN" sz="2200" b="0" u="none">
                <a:solidFill>
                  <a:schemeClr val="bg1"/>
                </a:solidFill>
                <a:latin typeface="宋体" panose="02010600030101010101" pitchFamily="2" charset="-122"/>
                <a:ea typeface="宋体" panose="02010600030101010101" pitchFamily="2" charset="-122"/>
                <a:cs typeface="宋体" panose="02010600030101010101" pitchFamily="2" charset="-122"/>
              </a:rPr>
              <a:t>3</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）选用</a:t>
            </a:r>
            <a:r>
              <a:rPr lang="en-US" altLang="zh-CN" sz="2200" b="1" u="none">
                <a:solidFill>
                  <a:srgbClr val="FF0000"/>
                </a:solidFill>
                <a:latin typeface="宋体" panose="02010600030101010101" pitchFamily="2" charset="-122"/>
                <a:ea typeface="宋体" panose="02010600030101010101" pitchFamily="2" charset="-122"/>
                <a:cs typeface="宋体" panose="02010600030101010101" pitchFamily="2" charset="-122"/>
              </a:rPr>
              <a:t>djongo</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框架处理</a:t>
            </a:r>
            <a:r>
              <a:rPr lang="en-US" altLang="zh-CN" sz="2200" b="0" u="none">
                <a:solidFill>
                  <a:schemeClr val="bg1"/>
                </a:solidFill>
                <a:latin typeface="Calibri" panose="020F0502020204030204" pitchFamily="34" charset="0"/>
                <a:ea typeface="Calibri" panose="020F0502020204030204" pitchFamily="34" charset="0"/>
                <a:cs typeface="Calibri" panose="020F0502020204030204" pitchFamily="34" charset="0"/>
              </a:rPr>
              <a:t>web</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数据并提供分类视图显示。</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indent="-342900" algn="l">
              <a:buFont typeface="Wingdings" panose="05000000000000000000" charset="0"/>
              <a:buChar char="ü"/>
            </a:pP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访问</a:t>
            </a:r>
            <a:r>
              <a:rPr lang="en-US" altLang="zh-CN" sz="2200" b="1" u="none">
                <a:solidFill>
                  <a:srgbClr val="FF0000"/>
                </a:solidFill>
                <a:latin typeface="Calibri" panose="020F0502020204030204" pitchFamily="34" charset="0"/>
                <a:ea typeface="Calibri" panose="020F0502020204030204" pitchFamily="34" charset="0"/>
                <a:cs typeface="Calibri" panose="020F0502020204030204" pitchFamily="34" charset="0"/>
              </a:rPr>
              <a:t>127.0.0.1:8000 </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显示</a:t>
            </a:r>
            <a:r>
              <a:rPr lang="en-US" altLang="zh-CN" sz="2200" b="0" u="none">
                <a:solidFill>
                  <a:schemeClr val="bg1"/>
                </a:solidFill>
                <a:latin typeface="Calibri" panose="020F0502020204030204" pitchFamily="34" charset="0"/>
                <a:ea typeface="Calibri" panose="020F0502020204030204" pitchFamily="34" charset="0"/>
                <a:cs typeface="Calibri" panose="020F0502020204030204" pitchFamily="34" charset="0"/>
              </a:rPr>
              <a:t>index</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页面。</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indent="-342900" algn="l">
              <a:buFont typeface="Wingdings" panose="05000000000000000000" charset="0"/>
              <a:buChar char="ü"/>
            </a:pP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输入待测</a:t>
            </a:r>
            <a:r>
              <a:rPr lang="en-US" altLang="zh-CN" sz="2200" b="0" u="none">
                <a:solidFill>
                  <a:schemeClr val="bg1"/>
                </a:solidFill>
                <a:latin typeface="Calibri" panose="020F0502020204030204" pitchFamily="34" charset="0"/>
                <a:ea typeface="Calibri" panose="020F0502020204030204" pitchFamily="34" charset="0"/>
                <a:cs typeface="Calibri" panose="020F0502020204030204" pitchFamily="34" charset="0"/>
              </a:rPr>
              <a:t>URL</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，使用</a:t>
            </a:r>
            <a:r>
              <a:rPr lang="en-US" altLang="zh-CN" sz="2200" b="1" u="none">
                <a:solidFill>
                  <a:srgbClr val="FF0000"/>
                </a:solidFill>
                <a:latin typeface="Calibri" panose="020F0502020204030204" pitchFamily="34" charset="0"/>
                <a:ea typeface="Calibri" panose="020F0502020204030204" pitchFamily="34" charset="0"/>
                <a:cs typeface="Calibri" panose="020F0502020204030204" pitchFamily="34" charset="0"/>
              </a:rPr>
              <a:t>urllib2.urlopen(</a:t>
            </a:r>
            <a:r>
              <a:rPr lang="zh-CN" altLang="en-US" sz="2200" b="1" u="none">
                <a:solidFill>
                  <a:srgbClr val="FF0000"/>
                </a:solidFill>
                <a:latin typeface="宋体" panose="02010600030101010101" pitchFamily="2" charset="-122"/>
                <a:ea typeface="宋体" panose="02010600030101010101" pitchFamily="2" charset="-122"/>
                <a:cs typeface="宋体" panose="02010600030101010101" pitchFamily="2" charset="-122"/>
              </a:rPr>
              <a:t>链接</a:t>
            </a:r>
            <a:r>
              <a:rPr lang="en-US" altLang="zh-CN" sz="2200" b="1" u="none">
                <a:solidFill>
                  <a:srgbClr val="FF0000"/>
                </a:solidFill>
                <a:latin typeface="Calibri" panose="020F0502020204030204" pitchFamily="34" charset="0"/>
                <a:ea typeface="Calibri" panose="020F0502020204030204" pitchFamily="34" charset="0"/>
                <a:cs typeface="Calibri" panose="020F0502020204030204" pitchFamily="34" charset="0"/>
              </a:rPr>
              <a:t>).read()</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读取网页的内容，</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使用</a:t>
            </a:r>
            <a:r>
              <a:rPr lang="en-US" altLang="zh-CN" sz="2200" b="0" u="none">
                <a:solidFill>
                  <a:schemeClr val="bg1"/>
                </a:solidFill>
                <a:latin typeface="Calibri" panose="020F0502020204030204" pitchFamily="34" charset="0"/>
                <a:ea typeface="Calibri" panose="020F0502020204030204" pitchFamily="34" charset="0"/>
                <a:cs typeface="Calibri" panose="020F0502020204030204" pitchFamily="34" charset="0"/>
              </a:rPr>
              <a:t>bs4</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插件中的</a:t>
            </a:r>
            <a:r>
              <a:rPr lang="en-US" altLang="zh-CN" sz="2200" b="0" u="none">
                <a:solidFill>
                  <a:schemeClr val="bg1"/>
                </a:solidFill>
                <a:latin typeface="Calibri" panose="020F0502020204030204" pitchFamily="34" charset="0"/>
                <a:ea typeface="Calibri" panose="020F0502020204030204" pitchFamily="34" charset="0"/>
                <a:cs typeface="Calibri" panose="020F0502020204030204" pitchFamily="34" charset="0"/>
              </a:rPr>
              <a:t>BeautifulSoup</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类读取网页中的文本内容。</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a:p>
            <a:pPr algn="l">
              <a:buFont typeface="Wingdings" panose="05000000000000000000" charset="0"/>
            </a:pPr>
            <a:r>
              <a:rPr lang="en-US" altLang="zh-CN" sz="2200" b="0" u="none">
                <a:solidFill>
                  <a:schemeClr val="bg1"/>
                </a:solidFill>
                <a:latin typeface="宋体" panose="02010600030101010101" pitchFamily="2" charset="-122"/>
                <a:ea typeface="宋体" panose="02010600030101010101" pitchFamily="2" charset="-122"/>
                <a:cs typeface="宋体" panose="02010600030101010101" pitchFamily="2" charset="-122"/>
              </a:rPr>
              <a:t>4</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indent="-342900" algn="l">
              <a:buFont typeface="Wingdings" panose="05000000000000000000" charset="0"/>
              <a:buChar char="ü"/>
            </a:pP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调用分类器对文本内容进行分类处理</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indent="-342900" algn="l">
              <a:buFont typeface="Wingdings" panose="05000000000000000000" charset="0"/>
              <a:buChar char="ü"/>
            </a:pP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选取最终排名结果赋予变量</a:t>
            </a:r>
            <a:r>
              <a:rPr lang="en-US" altLang="zh-CN" sz="2200" b="0" u="none">
                <a:solidFill>
                  <a:schemeClr val="bg1"/>
                </a:solidFill>
                <a:latin typeface="Calibri" panose="020F0502020204030204" pitchFamily="34" charset="0"/>
                <a:ea typeface="Calibri" panose="020F0502020204030204" pitchFamily="34" charset="0"/>
                <a:cs typeface="Calibri" panose="020F0502020204030204" pitchFamily="34" charset="0"/>
              </a:rPr>
              <a:t>d_result_knn</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和</a:t>
            </a:r>
            <a:r>
              <a:rPr lang="en-US" altLang="zh-CN" sz="2200" b="0" u="none">
                <a:solidFill>
                  <a:schemeClr val="bg1"/>
                </a:solidFill>
                <a:latin typeface="Calibri" panose="020F0502020204030204" pitchFamily="34" charset="0"/>
                <a:ea typeface="Calibri" panose="020F0502020204030204" pitchFamily="34" charset="0"/>
                <a:cs typeface="Calibri" panose="020F0502020204030204" pitchFamily="34" charset="0"/>
              </a:rPr>
              <a:t>d_result_bayes</a:t>
            </a:r>
            <a:endParaRPr lang="en-US" altLang="zh-CN" sz="2200" b="0" u="none">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l">
              <a:buFont typeface="Wingdings" panose="05000000000000000000" charset="0"/>
            </a:pPr>
            <a:r>
              <a:rPr lang="en-US" altLang="zh-CN" sz="2200" b="0" u="none">
                <a:solidFill>
                  <a:schemeClr val="bg1"/>
                </a:solidFill>
                <a:latin typeface="宋体" panose="02010600030101010101" pitchFamily="2" charset="-122"/>
                <a:ea typeface="宋体" panose="02010600030101010101" pitchFamily="2" charset="-122"/>
                <a:cs typeface="宋体" panose="02010600030101010101" pitchFamily="2" charset="-122"/>
              </a:rPr>
              <a:t>5</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indent="-342900" algn="l">
              <a:buFont typeface="Wingdings" panose="05000000000000000000" charset="0"/>
              <a:buChar char="ü"/>
            </a:pP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将分类得到的各类别的得分</a:t>
            </a:r>
            <a:r>
              <a:rPr lang="zh-CN" altLang="en-US" sz="2200">
                <a:solidFill>
                  <a:schemeClr val="bg1"/>
                </a:solidFill>
                <a:latin typeface="宋体" panose="02010600030101010101" pitchFamily="2" charset="-122"/>
                <a:cs typeface="宋体" panose="02010600030101010101" pitchFamily="2" charset="-122"/>
                <a:sym typeface="+mn-ea"/>
              </a:rPr>
              <a:t>排序</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a:t>
            </a:r>
            <a:r>
              <a:rPr lang="zh-CN" altLang="en-US" sz="2200">
                <a:solidFill>
                  <a:schemeClr val="bg1"/>
                </a:solidFill>
                <a:latin typeface="宋体" panose="02010600030101010101" pitchFamily="2" charset="-122"/>
                <a:cs typeface="宋体" panose="02010600030101010101" pitchFamily="2" charset="-122"/>
                <a:sym typeface="+mn-ea"/>
              </a:rPr>
              <a:t>二维数组</a:t>
            </a:r>
            <a:r>
              <a:rPr lang="en-US" altLang="zh-CN" sz="2200" b="0" u="none">
                <a:solidFill>
                  <a:schemeClr val="bg1"/>
                </a:solidFill>
                <a:latin typeface="宋体" panose="02010600030101010101" pitchFamily="2" charset="-122"/>
                <a:ea typeface="宋体" panose="02010600030101010101" pitchFamily="2" charset="-122"/>
                <a:cs typeface="宋体" panose="02010600030101010101" pitchFamily="2" charset="-122"/>
              </a:rPr>
              <a:t>prekind_knn</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和</a:t>
            </a:r>
            <a:r>
              <a:rPr lang="en-US" altLang="zh-CN" sz="2200" b="0" u="none">
                <a:solidFill>
                  <a:schemeClr val="bg1"/>
                </a:solidFill>
                <a:latin typeface="Calibri" panose="020F0502020204030204" pitchFamily="34" charset="0"/>
                <a:ea typeface="Calibri" panose="020F0502020204030204" pitchFamily="34" charset="0"/>
                <a:cs typeface="Calibri" panose="020F0502020204030204" pitchFamily="34" charset="0"/>
              </a:rPr>
              <a:t>prekind_bayes</a:t>
            </a:r>
            <a:endParaRPr lang="en-US" altLang="zh-CN" sz="2200" b="0" u="none">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Wingdings" panose="05000000000000000000" charset="0"/>
              <a:buChar char="ü"/>
            </a:pP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将给类别的隶属度得分以及分类结果显示到</a:t>
            </a:r>
            <a:r>
              <a:rPr lang="en-US" altLang="zh-CN" sz="2200" b="1" u="none">
                <a:solidFill>
                  <a:srgbClr val="FF0000"/>
                </a:solidFill>
                <a:latin typeface="Calibri" panose="020F0502020204030204" pitchFamily="34" charset="0"/>
                <a:ea typeface="Calibri" panose="020F0502020204030204" pitchFamily="34" charset="0"/>
                <a:cs typeface="Calibri" panose="020F0502020204030204" pitchFamily="34" charset="0"/>
              </a:rPr>
              <a:t>result.html</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页面中</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6" name="图片 2" descr="light_shadow"/>
          <p:cNvPicPr>
            <a:picLocks noChangeAspect="1"/>
          </p:cNvPicPr>
          <p:nvPr/>
        </p:nvPicPr>
        <p:blipFill>
          <a:blip r:embed="rId1"/>
          <a:stretch>
            <a:fillRect/>
          </a:stretch>
        </p:blipFill>
        <p:spPr>
          <a:xfrm>
            <a:off x="5638800" y="2432050"/>
            <a:ext cx="1957388" cy="195263"/>
          </a:xfrm>
          <a:prstGeom prst="rect">
            <a:avLst/>
          </a:prstGeom>
          <a:noFill/>
          <a:ln w="9525">
            <a:noFill/>
          </a:ln>
        </p:spPr>
      </p:pic>
      <p:pic>
        <p:nvPicPr>
          <p:cNvPr id="6147" name="图片 6" descr="light_shadow"/>
          <p:cNvPicPr>
            <a:picLocks noChangeAspect="1"/>
          </p:cNvPicPr>
          <p:nvPr/>
        </p:nvPicPr>
        <p:blipFill>
          <a:blip r:embed="rId2"/>
          <a:stretch>
            <a:fillRect/>
          </a:stretch>
        </p:blipFill>
        <p:spPr>
          <a:xfrm>
            <a:off x="5638800" y="3371850"/>
            <a:ext cx="1957388" cy="193675"/>
          </a:xfrm>
          <a:prstGeom prst="rect">
            <a:avLst/>
          </a:prstGeom>
          <a:noFill/>
          <a:ln w="9525">
            <a:noFill/>
          </a:ln>
        </p:spPr>
      </p:pic>
      <p:sp>
        <p:nvSpPr>
          <p:cNvPr id="6148" name="任意多边形 7"/>
          <p:cNvSpPr/>
          <p:nvPr/>
        </p:nvSpPr>
        <p:spPr>
          <a:xfrm>
            <a:off x="6813550" y="2720975"/>
            <a:ext cx="4659313" cy="660400"/>
          </a:xfrm>
          <a:custGeom>
            <a:avLst/>
            <a:gdLst/>
            <a:ahLst/>
            <a:cxnLst>
              <a:cxn ang="0">
                <a:pos x="0" y="0"/>
              </a:cxn>
              <a:cxn ang="0">
                <a:pos x="4659313" y="0"/>
              </a:cxn>
              <a:cxn ang="0">
                <a:pos x="4659313" y="660400"/>
              </a:cxn>
              <a:cxn ang="0">
                <a:pos x="626692" y="660400"/>
              </a:cxn>
              <a:cxn ang="0">
                <a:pos x="170828" y="445908"/>
              </a:cxn>
              <a:cxn ang="0">
                <a:pos x="0" y="0"/>
              </a:cxn>
            </a:cxnLst>
            <a:pathLst>
              <a:path w="4660173" h="790171">
                <a:moveTo>
                  <a:pt x="0" y="0"/>
                </a:moveTo>
                <a:lnTo>
                  <a:pt x="4660173" y="0"/>
                </a:lnTo>
                <a:lnTo>
                  <a:pt x="4660173" y="790171"/>
                </a:lnTo>
                <a:lnTo>
                  <a:pt x="626808" y="790171"/>
                </a:lnTo>
                <a:cubicBezTo>
                  <a:pt x="374995" y="790171"/>
                  <a:pt x="170860" y="675269"/>
                  <a:pt x="170860" y="533531"/>
                </a:cubicBezTo>
                <a:cubicBezTo>
                  <a:pt x="145548" y="355688"/>
                  <a:pt x="158202" y="103043"/>
                  <a:pt x="0" y="0"/>
                </a:cubicBezTo>
                <a:close/>
              </a:path>
            </a:pathLst>
          </a:custGeom>
          <a:solidFill>
            <a:schemeClr val="bg1">
              <a:alpha val="41176"/>
            </a:schemeClr>
          </a:solidFill>
          <a:ln w="9525">
            <a:noFill/>
          </a:ln>
          <a:effectLst>
            <a:outerShdw dist="38100" dir="2699999" algn="ctr" rotWithShape="0">
              <a:srgbClr val="000000">
                <a:alpha val="39000"/>
              </a:srgbClr>
            </a:outerShdw>
          </a:effectLst>
        </p:spPr>
        <p:txBody>
          <a:bodyPr/>
          <a:p>
            <a:endParaRPr lang="zh-CN" altLang="en-US"/>
          </a:p>
        </p:txBody>
      </p:sp>
      <p:grpSp>
        <p:nvGrpSpPr>
          <p:cNvPr id="6149" name="任意多边形 8"/>
          <p:cNvGrpSpPr/>
          <p:nvPr/>
        </p:nvGrpSpPr>
        <p:grpSpPr>
          <a:xfrm>
            <a:off x="6761163" y="2706688"/>
            <a:ext cx="4181475" cy="652462"/>
            <a:chOff x="0" y="0"/>
            <a:chExt cx="2634" cy="411"/>
          </a:xfrm>
        </p:grpSpPr>
        <p:pic>
          <p:nvPicPr>
            <p:cNvPr id="6177" name="任意多边形 8"/>
            <p:cNvPicPr/>
            <p:nvPr/>
          </p:nvPicPr>
          <p:blipFill>
            <a:blip r:embed="rId3"/>
            <a:stretch>
              <a:fillRect/>
            </a:stretch>
          </p:blipFill>
          <p:spPr>
            <a:xfrm>
              <a:off x="0" y="0"/>
              <a:ext cx="2634" cy="411"/>
            </a:xfrm>
            <a:prstGeom prst="rect">
              <a:avLst/>
            </a:prstGeom>
            <a:noFill/>
            <a:ln w="9525">
              <a:noFill/>
            </a:ln>
          </p:spPr>
        </p:pic>
        <p:sp>
          <p:nvSpPr>
            <p:cNvPr id="6178" name="Text Box 7"/>
            <p:cNvSpPr txBox="1"/>
            <p:nvPr/>
          </p:nvSpPr>
          <p:spPr>
            <a:xfrm rot="10800000">
              <a:off x="8" y="9"/>
              <a:ext cx="2615" cy="392"/>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latin typeface="宋体" panose="02010600030101010101" pitchFamily="2" charset="-122"/>
                <a:sym typeface="Arial" panose="020B0604020202020204" pitchFamily="34" charset="0"/>
              </a:endParaRPr>
            </a:p>
          </p:txBody>
        </p:sp>
      </p:grpSp>
      <p:pic>
        <p:nvPicPr>
          <p:cNvPr id="6150" name="图片 10" descr="light_shadow"/>
          <p:cNvPicPr>
            <a:picLocks noChangeAspect="1"/>
          </p:cNvPicPr>
          <p:nvPr/>
        </p:nvPicPr>
        <p:blipFill>
          <a:blip r:embed="rId4"/>
          <a:stretch>
            <a:fillRect/>
          </a:stretch>
        </p:blipFill>
        <p:spPr>
          <a:xfrm>
            <a:off x="5638800" y="4310063"/>
            <a:ext cx="1957388" cy="188912"/>
          </a:xfrm>
          <a:prstGeom prst="rect">
            <a:avLst/>
          </a:prstGeom>
          <a:noFill/>
          <a:ln w="9525">
            <a:noFill/>
          </a:ln>
        </p:spPr>
      </p:pic>
      <p:sp>
        <p:nvSpPr>
          <p:cNvPr id="6151" name="任意多边形 11"/>
          <p:cNvSpPr/>
          <p:nvPr/>
        </p:nvSpPr>
        <p:spPr>
          <a:xfrm>
            <a:off x="6813550" y="3657600"/>
            <a:ext cx="4659313" cy="660400"/>
          </a:xfrm>
          <a:custGeom>
            <a:avLst/>
            <a:gdLst/>
            <a:ahLst/>
            <a:cxnLst>
              <a:cxn ang="0">
                <a:pos x="0" y="0"/>
              </a:cxn>
              <a:cxn ang="0">
                <a:pos x="4659313" y="0"/>
              </a:cxn>
              <a:cxn ang="0">
                <a:pos x="4659313" y="660400"/>
              </a:cxn>
              <a:cxn ang="0">
                <a:pos x="626692" y="660400"/>
              </a:cxn>
              <a:cxn ang="0">
                <a:pos x="170828" y="445908"/>
              </a:cxn>
              <a:cxn ang="0">
                <a:pos x="0" y="0"/>
              </a:cxn>
            </a:cxnLst>
            <a:pathLst>
              <a:path w="4660173" h="790171">
                <a:moveTo>
                  <a:pt x="0" y="0"/>
                </a:moveTo>
                <a:lnTo>
                  <a:pt x="4660173" y="0"/>
                </a:lnTo>
                <a:lnTo>
                  <a:pt x="4660173" y="790171"/>
                </a:lnTo>
                <a:lnTo>
                  <a:pt x="626808" y="790171"/>
                </a:lnTo>
                <a:cubicBezTo>
                  <a:pt x="374995" y="790171"/>
                  <a:pt x="170860" y="675269"/>
                  <a:pt x="170860" y="533531"/>
                </a:cubicBezTo>
                <a:cubicBezTo>
                  <a:pt x="145548" y="355688"/>
                  <a:pt x="158202" y="103043"/>
                  <a:pt x="0" y="0"/>
                </a:cubicBezTo>
                <a:close/>
              </a:path>
            </a:pathLst>
          </a:custGeom>
          <a:solidFill>
            <a:schemeClr val="bg1">
              <a:alpha val="41176"/>
            </a:schemeClr>
          </a:solidFill>
          <a:ln w="9525">
            <a:noFill/>
          </a:ln>
          <a:effectLst>
            <a:outerShdw dist="38100" dir="2699999" algn="ctr" rotWithShape="0">
              <a:srgbClr val="000000">
                <a:alpha val="39000"/>
              </a:srgbClr>
            </a:outerShdw>
          </a:effectLst>
        </p:spPr>
        <p:txBody>
          <a:bodyPr/>
          <a:p>
            <a:endParaRPr lang="zh-CN" altLang="en-US"/>
          </a:p>
        </p:txBody>
      </p:sp>
      <p:grpSp>
        <p:nvGrpSpPr>
          <p:cNvPr id="6152" name="任意多边形 12"/>
          <p:cNvGrpSpPr/>
          <p:nvPr/>
        </p:nvGrpSpPr>
        <p:grpSpPr>
          <a:xfrm>
            <a:off x="6761163" y="3644900"/>
            <a:ext cx="4181475" cy="652463"/>
            <a:chOff x="0" y="0"/>
            <a:chExt cx="2634" cy="411"/>
          </a:xfrm>
        </p:grpSpPr>
        <p:pic>
          <p:nvPicPr>
            <p:cNvPr id="6175" name="任意多边形 12"/>
            <p:cNvPicPr/>
            <p:nvPr/>
          </p:nvPicPr>
          <p:blipFill>
            <a:blip r:embed="rId3"/>
            <a:stretch>
              <a:fillRect/>
            </a:stretch>
          </p:blipFill>
          <p:spPr>
            <a:xfrm>
              <a:off x="0" y="0"/>
              <a:ext cx="2634" cy="411"/>
            </a:xfrm>
            <a:prstGeom prst="rect">
              <a:avLst/>
            </a:prstGeom>
            <a:noFill/>
            <a:ln w="9525">
              <a:noFill/>
            </a:ln>
          </p:spPr>
        </p:pic>
        <p:sp>
          <p:nvSpPr>
            <p:cNvPr id="6176" name="Text Box 12"/>
            <p:cNvSpPr txBox="1"/>
            <p:nvPr/>
          </p:nvSpPr>
          <p:spPr>
            <a:xfrm rot="10800000">
              <a:off x="8" y="8"/>
              <a:ext cx="2615" cy="392"/>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latin typeface="宋体" panose="02010600030101010101" pitchFamily="2" charset="-122"/>
                <a:sym typeface="Arial" panose="020B0604020202020204" pitchFamily="34" charset="0"/>
              </a:endParaRPr>
            </a:p>
          </p:txBody>
        </p:sp>
      </p:grpSp>
      <p:pic>
        <p:nvPicPr>
          <p:cNvPr id="6153" name="图片 14" descr="light_shadow"/>
          <p:cNvPicPr>
            <a:picLocks noChangeAspect="1"/>
          </p:cNvPicPr>
          <p:nvPr/>
        </p:nvPicPr>
        <p:blipFill>
          <a:blip r:embed="rId5"/>
          <a:stretch>
            <a:fillRect/>
          </a:stretch>
        </p:blipFill>
        <p:spPr>
          <a:xfrm>
            <a:off x="5638800" y="5248275"/>
            <a:ext cx="1957388" cy="188913"/>
          </a:xfrm>
          <a:prstGeom prst="rect">
            <a:avLst/>
          </a:prstGeom>
          <a:noFill/>
          <a:ln w="9525">
            <a:noFill/>
          </a:ln>
        </p:spPr>
      </p:pic>
      <p:sp>
        <p:nvSpPr>
          <p:cNvPr id="6154" name="任意多边形 15"/>
          <p:cNvSpPr/>
          <p:nvPr/>
        </p:nvSpPr>
        <p:spPr>
          <a:xfrm>
            <a:off x="6813550" y="4595813"/>
            <a:ext cx="4659313" cy="660400"/>
          </a:xfrm>
          <a:custGeom>
            <a:avLst/>
            <a:gdLst/>
            <a:ahLst/>
            <a:cxnLst>
              <a:cxn ang="0">
                <a:pos x="0" y="0"/>
              </a:cxn>
              <a:cxn ang="0">
                <a:pos x="4659313" y="0"/>
              </a:cxn>
              <a:cxn ang="0">
                <a:pos x="4659313" y="660400"/>
              </a:cxn>
              <a:cxn ang="0">
                <a:pos x="626692" y="660400"/>
              </a:cxn>
              <a:cxn ang="0">
                <a:pos x="170828" y="445908"/>
              </a:cxn>
              <a:cxn ang="0">
                <a:pos x="0" y="0"/>
              </a:cxn>
            </a:cxnLst>
            <a:pathLst>
              <a:path w="4660173" h="790171">
                <a:moveTo>
                  <a:pt x="0" y="0"/>
                </a:moveTo>
                <a:lnTo>
                  <a:pt x="4660173" y="0"/>
                </a:lnTo>
                <a:lnTo>
                  <a:pt x="4660173" y="790171"/>
                </a:lnTo>
                <a:lnTo>
                  <a:pt x="626808" y="790171"/>
                </a:lnTo>
                <a:cubicBezTo>
                  <a:pt x="374995" y="790171"/>
                  <a:pt x="170860" y="675269"/>
                  <a:pt x="170860" y="533531"/>
                </a:cubicBezTo>
                <a:cubicBezTo>
                  <a:pt x="145548" y="355688"/>
                  <a:pt x="158202" y="103043"/>
                  <a:pt x="0" y="0"/>
                </a:cubicBezTo>
                <a:close/>
              </a:path>
            </a:pathLst>
          </a:custGeom>
          <a:solidFill>
            <a:schemeClr val="bg1">
              <a:alpha val="41176"/>
            </a:schemeClr>
          </a:solidFill>
          <a:ln w="9525">
            <a:noFill/>
          </a:ln>
          <a:effectLst>
            <a:outerShdw dist="38100" dir="2699999" algn="ctr" rotWithShape="0">
              <a:srgbClr val="000000">
                <a:alpha val="39000"/>
              </a:srgbClr>
            </a:outerShdw>
          </a:effectLst>
        </p:spPr>
        <p:txBody>
          <a:bodyPr/>
          <a:p>
            <a:endParaRPr lang="zh-CN" altLang="en-US"/>
          </a:p>
        </p:txBody>
      </p:sp>
      <p:grpSp>
        <p:nvGrpSpPr>
          <p:cNvPr id="6155" name="任意多边形 16"/>
          <p:cNvGrpSpPr/>
          <p:nvPr/>
        </p:nvGrpSpPr>
        <p:grpSpPr>
          <a:xfrm>
            <a:off x="6761163" y="4578350"/>
            <a:ext cx="4181475" cy="652463"/>
            <a:chOff x="0" y="0"/>
            <a:chExt cx="2634" cy="411"/>
          </a:xfrm>
        </p:grpSpPr>
        <p:pic>
          <p:nvPicPr>
            <p:cNvPr id="6173" name="任意多边形 16"/>
            <p:cNvPicPr/>
            <p:nvPr/>
          </p:nvPicPr>
          <p:blipFill>
            <a:blip r:embed="rId3"/>
            <a:stretch>
              <a:fillRect/>
            </a:stretch>
          </p:blipFill>
          <p:spPr>
            <a:xfrm>
              <a:off x="0" y="0"/>
              <a:ext cx="2634" cy="411"/>
            </a:xfrm>
            <a:prstGeom prst="rect">
              <a:avLst/>
            </a:prstGeom>
            <a:noFill/>
            <a:ln w="9525">
              <a:noFill/>
            </a:ln>
          </p:spPr>
        </p:pic>
        <p:sp>
          <p:nvSpPr>
            <p:cNvPr id="6174" name="Text Box 17"/>
            <p:cNvSpPr txBox="1"/>
            <p:nvPr/>
          </p:nvSpPr>
          <p:spPr>
            <a:xfrm rot="10800000">
              <a:off x="8" y="11"/>
              <a:ext cx="2615" cy="392"/>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latin typeface="宋体" panose="02010600030101010101" pitchFamily="2" charset="-122"/>
                <a:sym typeface="Arial" panose="020B0604020202020204" pitchFamily="34" charset="0"/>
              </a:endParaRPr>
            </a:p>
          </p:txBody>
        </p:sp>
      </p:grpSp>
      <p:sp>
        <p:nvSpPr>
          <p:cNvPr id="6156" name="文本框 17"/>
          <p:cNvSpPr txBox="1"/>
          <p:nvPr/>
        </p:nvSpPr>
        <p:spPr>
          <a:xfrm>
            <a:off x="5999163" y="1635125"/>
            <a:ext cx="755650" cy="769938"/>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sz="4400" b="1" dirty="0">
                <a:solidFill>
                  <a:schemeClr val="bg1"/>
                </a:solidFill>
              </a:rPr>
              <a:t>01</a:t>
            </a:r>
            <a:endParaRPr lang="zh-CN" altLang="en-US" sz="4400" b="1" dirty="0">
              <a:solidFill>
                <a:schemeClr val="bg1"/>
              </a:solidFill>
            </a:endParaRPr>
          </a:p>
        </p:txBody>
      </p:sp>
      <p:sp>
        <p:nvSpPr>
          <p:cNvPr id="6157" name="文本框 18"/>
          <p:cNvSpPr txBox="1"/>
          <p:nvPr/>
        </p:nvSpPr>
        <p:spPr>
          <a:xfrm>
            <a:off x="5999163" y="2665413"/>
            <a:ext cx="755650" cy="769937"/>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sz="4400" b="1" dirty="0">
                <a:solidFill>
                  <a:schemeClr val="bg1"/>
                </a:solidFill>
              </a:rPr>
              <a:t>02</a:t>
            </a:r>
            <a:endParaRPr lang="zh-CN" altLang="en-US" sz="4400" b="1" dirty="0">
              <a:solidFill>
                <a:schemeClr val="bg1"/>
              </a:solidFill>
            </a:endParaRPr>
          </a:p>
        </p:txBody>
      </p:sp>
      <p:sp>
        <p:nvSpPr>
          <p:cNvPr id="6158" name="文本框 19"/>
          <p:cNvSpPr txBox="1"/>
          <p:nvPr/>
        </p:nvSpPr>
        <p:spPr>
          <a:xfrm>
            <a:off x="5999163" y="3635375"/>
            <a:ext cx="755650" cy="769938"/>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sz="4400" b="1" dirty="0">
                <a:solidFill>
                  <a:schemeClr val="bg1"/>
                </a:solidFill>
              </a:rPr>
              <a:t>03</a:t>
            </a:r>
            <a:endParaRPr lang="zh-CN" altLang="en-US" sz="4400" b="1" dirty="0">
              <a:solidFill>
                <a:schemeClr val="bg1"/>
              </a:solidFill>
            </a:endParaRPr>
          </a:p>
        </p:txBody>
      </p:sp>
      <p:sp>
        <p:nvSpPr>
          <p:cNvPr id="6159" name="文本框 20"/>
          <p:cNvSpPr txBox="1"/>
          <p:nvPr/>
        </p:nvSpPr>
        <p:spPr>
          <a:xfrm>
            <a:off x="5999163" y="4602163"/>
            <a:ext cx="755650" cy="769937"/>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sz="4400" b="1" dirty="0">
                <a:solidFill>
                  <a:schemeClr val="bg1"/>
                </a:solidFill>
              </a:rPr>
              <a:t>04</a:t>
            </a:r>
            <a:endParaRPr lang="zh-CN" altLang="en-US" sz="4400" b="1" dirty="0">
              <a:solidFill>
                <a:schemeClr val="bg1"/>
              </a:solidFill>
            </a:endParaRPr>
          </a:p>
        </p:txBody>
      </p:sp>
      <p:grpSp>
        <p:nvGrpSpPr>
          <p:cNvPr id="6160" name="组合 30"/>
          <p:cNvGrpSpPr/>
          <p:nvPr/>
        </p:nvGrpSpPr>
        <p:grpSpPr>
          <a:xfrm>
            <a:off x="6760464" y="1767840"/>
            <a:ext cx="4712399" cy="675323"/>
            <a:chOff x="-13400" y="-14911"/>
            <a:chExt cx="4712868" cy="674799"/>
          </a:xfrm>
        </p:grpSpPr>
        <p:sp>
          <p:nvSpPr>
            <p:cNvPr id="6168" name="任意多边形 3"/>
            <p:cNvSpPr/>
            <p:nvPr/>
          </p:nvSpPr>
          <p:spPr>
            <a:xfrm>
              <a:off x="39691" y="0"/>
              <a:ext cx="4659777" cy="659888"/>
            </a:xfrm>
            <a:custGeom>
              <a:avLst/>
              <a:gdLst/>
              <a:ahLst/>
              <a:cxnLst>
                <a:cxn ang="0">
                  <a:pos x="0" y="0"/>
                </a:cxn>
                <a:cxn ang="0">
                  <a:pos x="4659777" y="0"/>
                </a:cxn>
                <a:cxn ang="0">
                  <a:pos x="4659777" y="659888"/>
                </a:cxn>
                <a:cxn ang="0">
                  <a:pos x="626755" y="659888"/>
                </a:cxn>
                <a:cxn ang="0">
                  <a:pos x="170845" y="445563"/>
                </a:cxn>
                <a:cxn ang="0">
                  <a:pos x="0" y="0"/>
                </a:cxn>
              </a:cxnLst>
              <a:pathLst>
                <a:path w="4660173" h="790171">
                  <a:moveTo>
                    <a:pt x="0" y="0"/>
                  </a:moveTo>
                  <a:lnTo>
                    <a:pt x="4660173" y="0"/>
                  </a:lnTo>
                  <a:lnTo>
                    <a:pt x="4660173" y="790171"/>
                  </a:lnTo>
                  <a:lnTo>
                    <a:pt x="626808" y="790171"/>
                  </a:lnTo>
                  <a:cubicBezTo>
                    <a:pt x="374995" y="790171"/>
                    <a:pt x="170860" y="675269"/>
                    <a:pt x="170860" y="533531"/>
                  </a:cubicBezTo>
                  <a:cubicBezTo>
                    <a:pt x="145548" y="355688"/>
                    <a:pt x="158202" y="103043"/>
                    <a:pt x="0" y="0"/>
                  </a:cubicBezTo>
                  <a:close/>
                </a:path>
              </a:pathLst>
            </a:custGeom>
            <a:solidFill>
              <a:schemeClr val="bg1">
                <a:alpha val="41176"/>
              </a:schemeClr>
            </a:solidFill>
            <a:ln w="9525">
              <a:noFill/>
            </a:ln>
            <a:effectLst>
              <a:outerShdw dist="38100" dir="2699999" algn="ctr" rotWithShape="0">
                <a:srgbClr val="000000">
                  <a:alpha val="39000"/>
                </a:srgbClr>
              </a:outerShdw>
            </a:effectLst>
          </p:spPr>
          <p:txBody>
            <a:bodyPr/>
            <a:p>
              <a:endParaRPr lang="zh-CN" altLang="en-US"/>
            </a:p>
          </p:txBody>
        </p:sp>
        <p:grpSp>
          <p:nvGrpSpPr>
            <p:cNvPr id="6169" name="任意多边形 4"/>
            <p:cNvGrpSpPr/>
            <p:nvPr/>
          </p:nvGrpSpPr>
          <p:grpSpPr>
            <a:xfrm>
              <a:off x="-13400" y="-14911"/>
              <a:ext cx="4182272" cy="651766"/>
              <a:chOff x="0" y="0"/>
              <a:chExt cx="4181856" cy="652272"/>
            </a:xfrm>
          </p:grpSpPr>
          <p:pic>
            <p:nvPicPr>
              <p:cNvPr id="6171" name="任意多边形 4"/>
              <p:cNvPicPr/>
              <p:nvPr/>
            </p:nvPicPr>
            <p:blipFill>
              <a:blip r:embed="rId6"/>
              <a:stretch>
                <a:fillRect/>
              </a:stretch>
            </p:blipFill>
            <p:spPr>
              <a:xfrm>
                <a:off x="0" y="0"/>
                <a:ext cx="4181856" cy="652272"/>
              </a:xfrm>
              <a:prstGeom prst="rect">
                <a:avLst/>
              </a:prstGeom>
              <a:noFill/>
              <a:ln w="9525">
                <a:noFill/>
              </a:ln>
            </p:spPr>
          </p:pic>
          <p:sp>
            <p:nvSpPr>
              <p:cNvPr id="6172" name="Text Box 26"/>
              <p:cNvSpPr txBox="1"/>
              <p:nvPr/>
            </p:nvSpPr>
            <p:spPr>
              <a:xfrm rot="10800000">
                <a:off x="13399" y="14924"/>
                <a:ext cx="4151331" cy="622508"/>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latin typeface="宋体" panose="02010600030101010101" pitchFamily="2" charset="-122"/>
                  <a:sym typeface="Arial" panose="020B0604020202020204" pitchFamily="34" charset="0"/>
                </a:endParaRPr>
              </a:p>
            </p:txBody>
          </p:sp>
        </p:grpSp>
        <p:sp>
          <p:nvSpPr>
            <p:cNvPr id="6170" name="文本框 21"/>
            <p:cNvSpPr txBox="1"/>
            <p:nvPr/>
          </p:nvSpPr>
          <p:spPr>
            <a:xfrm>
              <a:off x="925166" y="68334"/>
              <a:ext cx="2672346" cy="517758"/>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None/>
              </a:pPr>
              <a:r>
                <a:rPr lang="zh-CN" altLang="en-US" dirty="0" smtClean="0">
                  <a:solidFill>
                    <a:schemeClr val="bg1"/>
                  </a:solidFill>
                  <a:latin typeface="锐字云字库魏体1.0" panose="02010604000000000000" charset="-122"/>
                  <a:ea typeface="锐字云字库魏体1.0" panose="02010604000000000000" charset="-122"/>
                  <a:sym typeface="+mn-ea"/>
                </a:rPr>
                <a:t>项目概述及人员</a:t>
              </a:r>
              <a:endParaRPr lang="zh-CN" altLang="en-US" b="1" dirty="0">
                <a:solidFill>
                  <a:schemeClr val="bg1"/>
                </a:solidFill>
                <a:latin typeface="Arial" panose="020B0604020202020204" pitchFamily="34" charset="0"/>
                <a:ea typeface="Arial" panose="020B0604020202020204" pitchFamily="34" charset="0"/>
              </a:endParaRPr>
            </a:p>
          </p:txBody>
        </p:sp>
      </p:grpSp>
      <p:sp>
        <p:nvSpPr>
          <p:cNvPr id="6161" name="文本框 22"/>
          <p:cNvSpPr txBox="1"/>
          <p:nvPr/>
        </p:nvSpPr>
        <p:spPr>
          <a:xfrm>
            <a:off x="8132763" y="2808288"/>
            <a:ext cx="1605280" cy="51816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None/>
            </a:pPr>
            <a:r>
              <a:rPr lang="zh-CN" altLang="en-US" dirty="0">
                <a:solidFill>
                  <a:schemeClr val="bg1"/>
                </a:solidFill>
                <a:effectLst/>
                <a:latin typeface="锐字云字库魏体1.0" panose="02010604000000000000" charset="-122"/>
                <a:ea typeface="锐字云字库魏体1.0" panose="02010604000000000000" charset="-122"/>
                <a:cs typeface="微软雅黑" panose="020B0503020204020204" pitchFamily="34" charset="-122"/>
                <a:sym typeface="+mn-ea"/>
              </a:rPr>
              <a:t>系统设计</a:t>
            </a:r>
            <a:endParaRPr lang="zh-CN" altLang="en-US" b="1" dirty="0">
              <a:solidFill>
                <a:schemeClr val="bg1"/>
              </a:solidFill>
              <a:latin typeface="Arial" panose="020B0604020202020204" pitchFamily="34" charset="0"/>
              <a:ea typeface="Arial" panose="020B0604020202020204" pitchFamily="34" charset="0"/>
            </a:endParaRPr>
          </a:p>
        </p:txBody>
      </p:sp>
      <p:sp>
        <p:nvSpPr>
          <p:cNvPr id="6162" name="文本框 23"/>
          <p:cNvSpPr txBox="1"/>
          <p:nvPr/>
        </p:nvSpPr>
        <p:spPr>
          <a:xfrm>
            <a:off x="8231188" y="3743325"/>
            <a:ext cx="1605280" cy="51816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None/>
            </a:pPr>
            <a:r>
              <a:rPr lang="zh-CN" altLang="en-US" dirty="0">
                <a:solidFill>
                  <a:schemeClr val="bg1"/>
                </a:solidFill>
                <a:effectLst/>
                <a:latin typeface="锐字云字库魏体1.0" panose="02010604000000000000" charset="-122"/>
                <a:ea typeface="锐字云字库魏体1.0" panose="02010604000000000000" charset="-122"/>
                <a:cs typeface="微软雅黑" panose="020B0503020204020204" pitchFamily="34" charset="-122"/>
                <a:sym typeface="+mn-ea"/>
              </a:rPr>
              <a:t>测试分析</a:t>
            </a:r>
            <a:endParaRPr lang="zh-CN" altLang="en-US" b="1" dirty="0">
              <a:solidFill>
                <a:schemeClr val="bg1"/>
              </a:solidFill>
              <a:latin typeface="Arial" panose="020B0604020202020204" pitchFamily="34" charset="0"/>
              <a:ea typeface="Arial" panose="020B0604020202020204" pitchFamily="34" charset="0"/>
            </a:endParaRPr>
          </a:p>
        </p:txBody>
      </p:sp>
      <p:sp>
        <p:nvSpPr>
          <p:cNvPr id="6163" name="文本框 24"/>
          <p:cNvSpPr txBox="1"/>
          <p:nvPr/>
        </p:nvSpPr>
        <p:spPr>
          <a:xfrm>
            <a:off x="8428038" y="4684713"/>
            <a:ext cx="1249680" cy="51816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None/>
            </a:pPr>
            <a:r>
              <a:rPr lang="zh-CN" altLang="en-US" dirty="0">
                <a:solidFill>
                  <a:schemeClr val="bg1"/>
                </a:solidFill>
                <a:latin typeface="锐字云字库魏体1.0" panose="02010604000000000000" charset="-122"/>
                <a:ea typeface="锐字云字库魏体1.0" panose="02010604000000000000" charset="-122"/>
                <a:cs typeface="微软雅黑" panose="020B0503020204020204" pitchFamily="34" charset="-122"/>
                <a:sym typeface="+mn-ea"/>
              </a:rPr>
              <a:t>结束语</a:t>
            </a:r>
            <a:endParaRPr lang="zh-CN" altLang="en-US" b="1" dirty="0">
              <a:solidFill>
                <a:schemeClr val="bg1"/>
              </a:solidFill>
              <a:latin typeface="Arial" panose="020B0604020202020204" pitchFamily="34" charset="0"/>
              <a:ea typeface="Arial" panose="020B0604020202020204" pitchFamily="34" charset="0"/>
            </a:endParaRPr>
          </a:p>
        </p:txBody>
      </p:sp>
      <p:sp>
        <p:nvSpPr>
          <p:cNvPr id="6164" name="矩形 4"/>
          <p:cNvSpPr/>
          <p:nvPr/>
        </p:nvSpPr>
        <p:spPr>
          <a:xfrm>
            <a:off x="1504950" y="2141538"/>
            <a:ext cx="3062288" cy="2724150"/>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sp>
        <p:nvSpPr>
          <p:cNvPr id="6165" name="矩形 26"/>
          <p:cNvSpPr/>
          <p:nvPr/>
        </p:nvSpPr>
        <p:spPr>
          <a:xfrm>
            <a:off x="1470025" y="3051175"/>
            <a:ext cx="3087688" cy="107791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zh-CN" altLang="en-US" sz="3200" b="1" dirty="0">
                <a:solidFill>
                  <a:schemeClr val="bg1"/>
                </a:solidFill>
                <a:latin typeface="微软雅黑" panose="020B0503020204020204" pitchFamily="34" charset="-122"/>
                <a:ea typeface="微软雅黑" panose="020B0503020204020204" pitchFamily="34" charset="-122"/>
              </a:rPr>
              <a:t>目录 </a:t>
            </a:r>
            <a:r>
              <a:rPr lang="en-US" altLang="zh-CN" sz="3200" b="1" dirty="0">
                <a:solidFill>
                  <a:schemeClr val="bg1"/>
                </a:solidFill>
                <a:latin typeface="微软雅黑" panose="020B0503020204020204" pitchFamily="34" charset="-122"/>
                <a:ea typeface="微软雅黑" panose="020B0503020204020204" pitchFamily="34" charset="-122"/>
              </a:rPr>
              <a:t> </a:t>
            </a:r>
            <a:endParaRPr lang="en-US" altLang="zh-CN" sz="3200" b="1" dirty="0">
              <a:solidFill>
                <a:schemeClr val="bg1"/>
              </a:solidFill>
              <a:latin typeface="微软雅黑" panose="020B0503020204020204" pitchFamily="34" charset="-122"/>
              <a:ea typeface="微软雅黑" panose="020B0503020204020204" pitchFamily="34" charset="-122"/>
            </a:endParaRPr>
          </a:p>
          <a:p>
            <a:pPr marL="0" lvl="0" indent="0" algn="ctr" eaLnBrk="1" hangingPunct="1">
              <a:lnSpc>
                <a:spcPct val="100000"/>
              </a:lnSpc>
              <a:spcBef>
                <a:spcPct val="0"/>
              </a:spcBef>
              <a:buNone/>
            </a:pPr>
            <a:r>
              <a:rPr lang="en-US" altLang="zh-CN" sz="3200" b="1" dirty="0">
                <a:solidFill>
                  <a:schemeClr val="bg1"/>
                </a:solidFill>
                <a:latin typeface="微软雅黑" panose="020B0503020204020204" pitchFamily="34" charset="-122"/>
                <a:ea typeface="微软雅黑" panose="020B0503020204020204" pitchFamily="34" charset="-122"/>
              </a:rPr>
              <a:t>CONTENTS</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6166" name="矩形 4"/>
          <p:cNvSpPr/>
          <p:nvPr/>
        </p:nvSpPr>
        <p:spPr>
          <a:xfrm>
            <a:off x="1169988" y="1773238"/>
            <a:ext cx="619125" cy="560387"/>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sp>
        <p:nvSpPr>
          <p:cNvPr id="6167" name="矩形 4"/>
          <p:cNvSpPr/>
          <p:nvPr/>
        </p:nvSpPr>
        <p:spPr>
          <a:xfrm>
            <a:off x="4256088" y="4638675"/>
            <a:ext cx="620712" cy="560388"/>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8" name="组合 4"/>
          <p:cNvGrpSpPr/>
          <p:nvPr/>
        </p:nvGrpSpPr>
        <p:grpSpPr>
          <a:xfrm>
            <a:off x="123825" y="249936"/>
            <a:ext cx="5734050" cy="675577"/>
            <a:chOff x="0" y="-15165"/>
            <a:chExt cx="5733886" cy="675053"/>
          </a:xfrm>
        </p:grpSpPr>
        <p:sp>
          <p:nvSpPr>
            <p:cNvPr id="8199" name="任意多边形 8"/>
            <p:cNvSpPr/>
            <p:nvPr/>
          </p:nvSpPr>
          <p:spPr>
            <a:xfrm>
              <a:off x="0" y="0"/>
              <a:ext cx="5733886" cy="659888"/>
            </a:xfrm>
            <a:custGeom>
              <a:avLst/>
              <a:gdLst/>
              <a:ahLst/>
              <a:cxnLst>
                <a:cxn ang="0">
                  <a:pos x="0" y="0"/>
                </a:cxn>
                <a:cxn ang="0">
                  <a:pos x="5733886" y="0"/>
                </a:cxn>
                <a:cxn ang="0">
                  <a:pos x="5733886" y="659888"/>
                </a:cxn>
                <a:cxn ang="0">
                  <a:pos x="771226" y="659888"/>
                </a:cxn>
                <a:cxn ang="0">
                  <a:pos x="210226" y="445563"/>
                </a:cxn>
                <a:cxn ang="0">
                  <a:pos x="0" y="0"/>
                </a:cxn>
              </a:cxnLst>
              <a:pathLst>
                <a:path w="4660173" h="790171">
                  <a:moveTo>
                    <a:pt x="0" y="0"/>
                  </a:moveTo>
                  <a:lnTo>
                    <a:pt x="4660173" y="0"/>
                  </a:lnTo>
                  <a:lnTo>
                    <a:pt x="4660173" y="790171"/>
                  </a:lnTo>
                  <a:lnTo>
                    <a:pt x="626808" y="790171"/>
                  </a:lnTo>
                  <a:cubicBezTo>
                    <a:pt x="374995" y="790171"/>
                    <a:pt x="170860" y="675269"/>
                    <a:pt x="170860" y="533531"/>
                  </a:cubicBezTo>
                  <a:cubicBezTo>
                    <a:pt x="145548" y="355688"/>
                    <a:pt x="158202" y="103043"/>
                    <a:pt x="0" y="0"/>
                  </a:cubicBezTo>
                  <a:close/>
                </a:path>
              </a:pathLst>
            </a:custGeom>
            <a:solidFill>
              <a:schemeClr val="bg1">
                <a:alpha val="41176"/>
              </a:schemeClr>
            </a:solidFill>
            <a:ln w="9525">
              <a:noFill/>
            </a:ln>
            <a:effectLst>
              <a:outerShdw dist="38100" dir="2699999" algn="ctr" rotWithShape="0">
                <a:srgbClr val="000000">
                  <a:alpha val="39000"/>
                </a:srgbClr>
              </a:outerShdw>
            </a:effectLst>
          </p:spPr>
          <p:txBody>
            <a:bodyPr/>
            <a:p>
              <a:endParaRPr lang="zh-CN" altLang="en-US"/>
            </a:p>
          </p:txBody>
        </p:sp>
        <p:grpSp>
          <p:nvGrpSpPr>
            <p:cNvPr id="8200" name="任意多边形 9"/>
            <p:cNvGrpSpPr/>
            <p:nvPr/>
          </p:nvGrpSpPr>
          <p:grpSpPr>
            <a:xfrm>
              <a:off x="10287" y="-15165"/>
              <a:ext cx="4181736" cy="651766"/>
              <a:chOff x="0" y="0"/>
              <a:chExt cx="4181856" cy="652272"/>
            </a:xfrm>
          </p:grpSpPr>
          <p:pic>
            <p:nvPicPr>
              <p:cNvPr id="8202" name="任意多边形 9"/>
              <p:cNvPicPr/>
              <p:nvPr/>
            </p:nvPicPr>
            <p:blipFill>
              <a:blip r:embed="rId1"/>
              <a:stretch>
                <a:fillRect/>
              </a:stretch>
            </p:blipFill>
            <p:spPr>
              <a:xfrm>
                <a:off x="0" y="0"/>
                <a:ext cx="4181856" cy="652272"/>
              </a:xfrm>
              <a:prstGeom prst="rect">
                <a:avLst/>
              </a:prstGeom>
              <a:noFill/>
              <a:ln w="9525">
                <a:noFill/>
              </a:ln>
            </p:spPr>
          </p:pic>
          <p:sp>
            <p:nvSpPr>
              <p:cNvPr id="8203" name="Text Box 12"/>
              <p:cNvSpPr txBox="1"/>
              <p:nvPr/>
            </p:nvSpPr>
            <p:spPr>
              <a:xfrm rot="10800000">
                <a:off x="12411" y="15178"/>
                <a:ext cx="4151863" cy="622508"/>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latin typeface="宋体" panose="02010600030101010101" pitchFamily="2" charset="-122"/>
                  <a:sym typeface="Arial" panose="020B0604020202020204" pitchFamily="34" charset="0"/>
                </a:endParaRPr>
              </a:p>
            </p:txBody>
          </p:sp>
        </p:grpSp>
        <p:sp>
          <p:nvSpPr>
            <p:cNvPr id="8201" name="文本框 10"/>
            <p:cNvSpPr txBox="1"/>
            <p:nvPr/>
          </p:nvSpPr>
          <p:spPr>
            <a:xfrm>
              <a:off x="1134902" y="82860"/>
              <a:ext cx="3337465" cy="548214"/>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None/>
              </a:pPr>
              <a:r>
                <a:rPr lang="zh-CN" altLang="en-US" b="1" dirty="0" smtClean="0">
                  <a:solidFill>
                    <a:schemeClr val="bg1"/>
                  </a:solidFill>
                  <a:latin typeface="微软雅黑" panose="020B0503020204020204" pitchFamily="34" charset="-122"/>
                  <a:ea typeface="微软雅黑" panose="020B0503020204020204" pitchFamily="34" charset="-122"/>
                  <a:sym typeface="+mn-ea"/>
                </a:rPr>
                <a:t>系统设计</a:t>
              </a:r>
              <a:r>
                <a:rPr lang="en-US" altLang="zh-CN" b="1" dirty="0" smtClean="0">
                  <a:solidFill>
                    <a:schemeClr val="bg1"/>
                  </a:solidFill>
                  <a:latin typeface="微软雅黑" panose="020B0503020204020204" pitchFamily="34" charset="-122"/>
                  <a:ea typeface="微软雅黑" panose="020B0503020204020204" pitchFamily="34" charset="-122"/>
                  <a:sym typeface="+mn-ea"/>
                </a:rPr>
                <a:t>--</a:t>
              </a:r>
              <a:r>
                <a:rPr lang="zh-CN" altLang="en-US" b="1" dirty="0" smtClean="0">
                  <a:solidFill>
                    <a:schemeClr val="bg1"/>
                  </a:solidFill>
                  <a:latin typeface="微软雅黑" panose="020B0503020204020204" pitchFamily="34" charset="-122"/>
                  <a:ea typeface="微软雅黑" panose="020B0503020204020204" pitchFamily="34" charset="-122"/>
                  <a:sym typeface="+mn-ea"/>
                </a:rPr>
                <a:t>功能集成</a:t>
              </a:r>
              <a:endParaRPr lang="zh-CN" altLang="en-US" b="1" dirty="0" smtClean="0">
                <a:solidFill>
                  <a:schemeClr val="bg1"/>
                </a:solidFill>
                <a:latin typeface="微软雅黑" panose="020B0503020204020204" pitchFamily="34" charset="-122"/>
                <a:ea typeface="微软雅黑" panose="020B0503020204020204" pitchFamily="34" charset="-122"/>
                <a:sym typeface="+mn-ea"/>
              </a:endParaRPr>
            </a:p>
          </p:txBody>
        </p:sp>
      </p:grpSp>
      <p:pic>
        <p:nvPicPr>
          <p:cNvPr id="12" name="图片 12"/>
          <p:cNvPicPr>
            <a:picLocks noChangeAspect="1"/>
          </p:cNvPicPr>
          <p:nvPr/>
        </p:nvPicPr>
        <p:blipFill>
          <a:blip r:embed="rId2"/>
          <a:stretch>
            <a:fillRect/>
          </a:stretch>
        </p:blipFill>
        <p:spPr>
          <a:xfrm>
            <a:off x="1997075" y="1328420"/>
            <a:ext cx="8197215" cy="4939030"/>
          </a:xfrm>
          <a:prstGeom prst="rect">
            <a:avLst/>
          </a:prstGeom>
        </p:spPr>
      </p:pic>
      <p:sp>
        <p:nvSpPr>
          <p:cNvPr id="101" name="文本框 100"/>
          <p:cNvSpPr txBox="1"/>
          <p:nvPr/>
        </p:nvSpPr>
        <p:spPr>
          <a:xfrm>
            <a:off x="3555365" y="6390005"/>
            <a:ext cx="5080000" cy="426720"/>
          </a:xfrm>
          <a:prstGeom prst="rect">
            <a:avLst/>
          </a:prstGeom>
          <a:noFill/>
          <a:ln w="9525">
            <a:noFill/>
          </a:ln>
        </p:spPr>
        <p:txBody>
          <a:bodyPr>
            <a:spAutoFit/>
          </a:bodyPr>
          <a:p>
            <a:pPr marL="0" indent="558800" algn="l"/>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功能集成部分代码展示</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8" name="组合 4"/>
          <p:cNvGrpSpPr/>
          <p:nvPr/>
        </p:nvGrpSpPr>
        <p:grpSpPr>
          <a:xfrm>
            <a:off x="123825" y="249936"/>
            <a:ext cx="5734050" cy="675577"/>
            <a:chOff x="0" y="-15165"/>
            <a:chExt cx="5733886" cy="675053"/>
          </a:xfrm>
        </p:grpSpPr>
        <p:sp>
          <p:nvSpPr>
            <p:cNvPr id="8199" name="任意多边形 8"/>
            <p:cNvSpPr/>
            <p:nvPr/>
          </p:nvSpPr>
          <p:spPr>
            <a:xfrm>
              <a:off x="0" y="0"/>
              <a:ext cx="5733886" cy="659888"/>
            </a:xfrm>
            <a:custGeom>
              <a:avLst/>
              <a:gdLst/>
              <a:ahLst/>
              <a:cxnLst>
                <a:cxn ang="0">
                  <a:pos x="0" y="0"/>
                </a:cxn>
                <a:cxn ang="0">
                  <a:pos x="5733886" y="0"/>
                </a:cxn>
                <a:cxn ang="0">
                  <a:pos x="5733886" y="659888"/>
                </a:cxn>
                <a:cxn ang="0">
                  <a:pos x="771226" y="659888"/>
                </a:cxn>
                <a:cxn ang="0">
                  <a:pos x="210226" y="445563"/>
                </a:cxn>
                <a:cxn ang="0">
                  <a:pos x="0" y="0"/>
                </a:cxn>
              </a:cxnLst>
              <a:pathLst>
                <a:path w="4660173" h="790171">
                  <a:moveTo>
                    <a:pt x="0" y="0"/>
                  </a:moveTo>
                  <a:lnTo>
                    <a:pt x="4660173" y="0"/>
                  </a:lnTo>
                  <a:lnTo>
                    <a:pt x="4660173" y="790171"/>
                  </a:lnTo>
                  <a:lnTo>
                    <a:pt x="626808" y="790171"/>
                  </a:lnTo>
                  <a:cubicBezTo>
                    <a:pt x="374995" y="790171"/>
                    <a:pt x="170860" y="675269"/>
                    <a:pt x="170860" y="533531"/>
                  </a:cubicBezTo>
                  <a:cubicBezTo>
                    <a:pt x="145548" y="355688"/>
                    <a:pt x="158202" y="103043"/>
                    <a:pt x="0" y="0"/>
                  </a:cubicBezTo>
                  <a:close/>
                </a:path>
              </a:pathLst>
            </a:custGeom>
            <a:solidFill>
              <a:schemeClr val="bg1">
                <a:alpha val="41176"/>
              </a:schemeClr>
            </a:solidFill>
            <a:ln w="9525">
              <a:noFill/>
            </a:ln>
            <a:effectLst>
              <a:outerShdw dist="38100" dir="2699999" algn="ctr" rotWithShape="0">
                <a:srgbClr val="000000">
                  <a:alpha val="39000"/>
                </a:srgbClr>
              </a:outerShdw>
            </a:effectLst>
          </p:spPr>
          <p:txBody>
            <a:bodyPr/>
            <a:p>
              <a:endParaRPr lang="zh-CN" altLang="en-US"/>
            </a:p>
          </p:txBody>
        </p:sp>
        <p:grpSp>
          <p:nvGrpSpPr>
            <p:cNvPr id="8200" name="任意多边形 9"/>
            <p:cNvGrpSpPr/>
            <p:nvPr/>
          </p:nvGrpSpPr>
          <p:grpSpPr>
            <a:xfrm>
              <a:off x="10287" y="-15165"/>
              <a:ext cx="4181736" cy="651766"/>
              <a:chOff x="0" y="0"/>
              <a:chExt cx="4181856" cy="652272"/>
            </a:xfrm>
          </p:grpSpPr>
          <p:pic>
            <p:nvPicPr>
              <p:cNvPr id="8202" name="任意多边形 9"/>
              <p:cNvPicPr/>
              <p:nvPr/>
            </p:nvPicPr>
            <p:blipFill>
              <a:blip r:embed="rId1"/>
              <a:stretch>
                <a:fillRect/>
              </a:stretch>
            </p:blipFill>
            <p:spPr>
              <a:xfrm>
                <a:off x="0" y="0"/>
                <a:ext cx="4181856" cy="652272"/>
              </a:xfrm>
              <a:prstGeom prst="rect">
                <a:avLst/>
              </a:prstGeom>
              <a:noFill/>
              <a:ln w="9525">
                <a:noFill/>
              </a:ln>
            </p:spPr>
          </p:pic>
          <p:sp>
            <p:nvSpPr>
              <p:cNvPr id="8203" name="Text Box 12"/>
              <p:cNvSpPr txBox="1"/>
              <p:nvPr/>
            </p:nvSpPr>
            <p:spPr>
              <a:xfrm rot="10800000">
                <a:off x="12411" y="15178"/>
                <a:ext cx="4151863" cy="622508"/>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latin typeface="宋体" panose="02010600030101010101" pitchFamily="2" charset="-122"/>
                  <a:sym typeface="Arial" panose="020B0604020202020204" pitchFamily="34" charset="0"/>
                </a:endParaRPr>
              </a:p>
            </p:txBody>
          </p:sp>
        </p:grpSp>
        <p:sp>
          <p:nvSpPr>
            <p:cNvPr id="8201" name="文本框 10"/>
            <p:cNvSpPr txBox="1"/>
            <p:nvPr/>
          </p:nvSpPr>
          <p:spPr>
            <a:xfrm>
              <a:off x="1134902" y="82860"/>
              <a:ext cx="3337465" cy="548214"/>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None/>
              </a:pPr>
              <a:r>
                <a:rPr lang="zh-CN" altLang="en-US" b="1" dirty="0" smtClean="0">
                  <a:solidFill>
                    <a:schemeClr val="bg1"/>
                  </a:solidFill>
                  <a:latin typeface="微软雅黑" panose="020B0503020204020204" pitchFamily="34" charset="-122"/>
                  <a:ea typeface="微软雅黑" panose="020B0503020204020204" pitchFamily="34" charset="-122"/>
                  <a:sym typeface="+mn-ea"/>
                </a:rPr>
                <a:t>系统设计</a:t>
              </a:r>
              <a:r>
                <a:rPr lang="en-US" altLang="zh-CN" b="1" dirty="0" smtClean="0">
                  <a:solidFill>
                    <a:schemeClr val="bg1"/>
                  </a:solidFill>
                  <a:latin typeface="微软雅黑" panose="020B0503020204020204" pitchFamily="34" charset="-122"/>
                  <a:ea typeface="微软雅黑" panose="020B0503020204020204" pitchFamily="34" charset="-122"/>
                  <a:sym typeface="+mn-ea"/>
                </a:rPr>
                <a:t>--</a:t>
              </a:r>
              <a:r>
                <a:rPr lang="zh-CN" altLang="en-US" b="1" dirty="0" smtClean="0">
                  <a:solidFill>
                    <a:schemeClr val="bg1"/>
                  </a:solidFill>
                  <a:latin typeface="微软雅黑" panose="020B0503020204020204" pitchFamily="34" charset="-122"/>
                  <a:ea typeface="微软雅黑" panose="020B0503020204020204" pitchFamily="34" charset="-122"/>
                  <a:sym typeface="+mn-ea"/>
                </a:rPr>
                <a:t>展示</a:t>
              </a:r>
              <a:r>
                <a:rPr lang="zh-CN" altLang="en-US" b="1" dirty="0" smtClean="0">
                  <a:solidFill>
                    <a:schemeClr val="bg1"/>
                  </a:solidFill>
                  <a:latin typeface="微软雅黑" panose="020B0503020204020204" pitchFamily="34" charset="-122"/>
                  <a:ea typeface="微软雅黑" panose="020B0503020204020204" pitchFamily="34" charset="-122"/>
                  <a:sym typeface="+mn-ea"/>
                </a:rPr>
                <a:t>集成</a:t>
              </a:r>
              <a:endParaRPr lang="zh-CN" altLang="en-US" b="1" dirty="0" smtClean="0">
                <a:solidFill>
                  <a:schemeClr val="bg1"/>
                </a:solidFill>
                <a:latin typeface="微软雅黑" panose="020B0503020204020204" pitchFamily="34" charset="-122"/>
                <a:ea typeface="微软雅黑" panose="020B0503020204020204" pitchFamily="34" charset="-122"/>
                <a:sym typeface="+mn-ea"/>
              </a:endParaRPr>
            </a:p>
          </p:txBody>
        </p:sp>
      </p:grpSp>
      <p:sp>
        <p:nvSpPr>
          <p:cNvPr id="2" name="文本框 1"/>
          <p:cNvSpPr txBox="1"/>
          <p:nvPr/>
        </p:nvSpPr>
        <p:spPr>
          <a:xfrm>
            <a:off x="1258570" y="1268730"/>
            <a:ext cx="10166350" cy="2438400"/>
          </a:xfrm>
          <a:prstGeom prst="rect">
            <a:avLst/>
          </a:prstGeom>
          <a:noFill/>
          <a:ln w="9525">
            <a:noFill/>
          </a:ln>
        </p:spPr>
        <p:txBody>
          <a:bodyPr wrap="square">
            <a:spAutoFit/>
          </a:bodyPr>
          <a:p>
            <a:pPr algn="l">
              <a:buFont typeface="Wingdings" panose="05000000000000000000" charset="0"/>
            </a:pPr>
            <a:r>
              <a:rPr lang="en-US" altLang="zh-CN" sz="2200" b="0" u="none">
                <a:solidFill>
                  <a:schemeClr val="bg1"/>
                </a:solidFill>
                <a:latin typeface="宋体" panose="02010600030101010101" pitchFamily="2" charset="-122"/>
                <a:ea typeface="宋体" panose="02010600030101010101" pitchFamily="2" charset="-122"/>
                <a:cs typeface="宋体" panose="02010600030101010101" pitchFamily="2" charset="-122"/>
              </a:rPr>
              <a:t>1</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、输入输出流程：</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indent="-342900" algn="l">
              <a:buFont typeface="Wingdings" panose="05000000000000000000" charset="0"/>
              <a:buChar char="ü"/>
            </a:pP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输入待测的</a:t>
            </a:r>
            <a:r>
              <a:rPr lang="en-US" altLang="zh-CN" sz="2200" b="0" u="none">
                <a:solidFill>
                  <a:schemeClr val="bg1"/>
                </a:solidFill>
                <a:latin typeface="宋体" panose="02010600030101010101" pitchFamily="2" charset="-122"/>
                <a:ea typeface="宋体" panose="02010600030101010101" pitchFamily="2" charset="-122"/>
                <a:cs typeface="宋体" panose="02010600030101010101" pitchFamily="2" charset="-122"/>
              </a:rPr>
              <a:t>URL </a:t>
            </a:r>
            <a:endParaRPr lang="en-US" altLang="zh-CN"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indent="-342900" algn="l">
              <a:buFont typeface="Wingdings" panose="05000000000000000000" charset="0"/>
              <a:buChar char="ü"/>
            </a:pP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爬取网站中的主体文本。使用</a:t>
            </a:r>
            <a:r>
              <a:rPr lang="en-US" altLang="zh-CN" sz="2200" b="1" u="none">
                <a:solidFill>
                  <a:srgbClr val="FF0000"/>
                </a:solidFill>
                <a:latin typeface="宋体" panose="02010600030101010101" pitchFamily="2" charset="-122"/>
                <a:ea typeface="宋体" panose="02010600030101010101" pitchFamily="2" charset="-122"/>
                <a:cs typeface="宋体" panose="02010600030101010101" pitchFamily="2" charset="-122"/>
              </a:rPr>
              <a:t>urllib2.urlopen(</a:t>
            </a:r>
            <a:r>
              <a:rPr lang="zh-CN" altLang="en-US" sz="2200" b="1" u="none">
                <a:solidFill>
                  <a:srgbClr val="FF0000"/>
                </a:solidFill>
                <a:latin typeface="宋体" panose="02010600030101010101" pitchFamily="2" charset="-122"/>
                <a:ea typeface="宋体" panose="02010600030101010101" pitchFamily="2" charset="-122"/>
                <a:cs typeface="宋体" panose="02010600030101010101" pitchFamily="2" charset="-122"/>
              </a:rPr>
              <a:t>链接</a:t>
            </a:r>
            <a:r>
              <a:rPr lang="en-US" altLang="zh-CN" sz="2200" b="1" u="none">
                <a:solidFill>
                  <a:srgbClr val="FF0000"/>
                </a:solidFill>
                <a:latin typeface="Calibri" panose="020F0502020204030204" pitchFamily="34" charset="0"/>
                <a:ea typeface="Calibri" panose="020F0502020204030204" pitchFamily="34" charset="0"/>
                <a:cs typeface="Calibri" panose="020F0502020204030204" pitchFamily="34" charset="0"/>
              </a:rPr>
              <a:t>).read()</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读取网页的内容，使用</a:t>
            </a:r>
            <a:r>
              <a:rPr lang="en-US" altLang="zh-CN" sz="2200" b="1" u="none">
                <a:solidFill>
                  <a:srgbClr val="FF0000"/>
                </a:solidFill>
                <a:latin typeface="Calibri" panose="020F0502020204030204" pitchFamily="34" charset="0"/>
                <a:ea typeface="Calibri" panose="020F0502020204030204" pitchFamily="34" charset="0"/>
                <a:cs typeface="Calibri" panose="020F0502020204030204" pitchFamily="34" charset="0"/>
              </a:rPr>
              <a:t>BeautifulSoup</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类读取网页内容</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indent="-342900" algn="l">
              <a:buFont typeface="Wingdings" panose="05000000000000000000" charset="0"/>
              <a:buChar char="ü"/>
            </a:pP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对网站文本分词处理</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indent="-342900" algn="l">
              <a:buFont typeface="Wingdings" panose="05000000000000000000" charset="0"/>
              <a:buChar char="ü"/>
            </a:pP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使用贝叶斯和</a:t>
            </a:r>
            <a:r>
              <a:rPr lang="en-US" altLang="zh-CN" sz="2200" b="0" u="none">
                <a:solidFill>
                  <a:schemeClr val="bg1"/>
                </a:solidFill>
                <a:latin typeface="宋体" panose="02010600030101010101" pitchFamily="2" charset="-122"/>
                <a:ea typeface="宋体" panose="02010600030101010101" pitchFamily="2" charset="-122"/>
                <a:cs typeface="宋体" panose="02010600030101010101" pitchFamily="2" charset="-122"/>
              </a:rPr>
              <a:t>KNN</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算法对文本分词数据进行分析，</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得到排名最高的类别。</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indent="-342900" algn="l">
              <a:buFont typeface="Wingdings" panose="05000000000000000000" charset="0"/>
              <a:buChar char="ü"/>
            </a:pP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输出分类结果</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2147482623" name="对象 -2147482624"/>
          <p:cNvGraphicFramePr>
            <a:graphicFrameLocks noChangeAspect="1"/>
          </p:cNvGraphicFramePr>
          <p:nvPr/>
        </p:nvGraphicFramePr>
        <p:xfrm>
          <a:off x="1793240" y="3980180"/>
          <a:ext cx="8498205" cy="2486660"/>
        </p:xfrm>
        <a:graphic>
          <a:graphicData uri="http://schemas.openxmlformats.org/presentationml/2006/ole">
            <mc:AlternateContent xmlns:mc="http://schemas.openxmlformats.org/markup-compatibility/2006">
              <mc:Choice xmlns:v="urn:schemas-microsoft-com:vml" Requires="v">
                <p:oleObj spid="_x0000_s3076" name="" r:id="rId2" imgW="9448800" imgH="2717800" progId="Visio.Drawing.11">
                  <p:embed/>
                </p:oleObj>
              </mc:Choice>
              <mc:Fallback>
                <p:oleObj name="" r:id="rId2" imgW="9448800" imgH="2717800" progId="Visio.Drawing.11">
                  <p:embed/>
                  <p:pic>
                    <p:nvPicPr>
                      <p:cNvPr id="0" name="图片 3075"/>
                      <p:cNvPicPr/>
                      <p:nvPr/>
                    </p:nvPicPr>
                    <p:blipFill>
                      <a:blip r:embed="rId3"/>
                      <a:stretch>
                        <a:fillRect/>
                      </a:stretch>
                    </p:blipFill>
                    <p:spPr>
                      <a:xfrm>
                        <a:off x="1793240" y="3980180"/>
                        <a:ext cx="8498205" cy="2486660"/>
                      </a:xfrm>
                      <a:prstGeom prst="rect">
                        <a:avLst/>
                      </a:prstGeom>
                      <a:noFill/>
                      <a:ln w="38100">
                        <a:noFill/>
                        <a:miter/>
                      </a:ln>
                    </p:spPr>
                  </p:pic>
                </p:oleObj>
              </mc:Fallback>
            </mc:AlternateContent>
          </a:graphicData>
        </a:graphic>
      </p:graphicFrame>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8" name="组合 4"/>
          <p:cNvGrpSpPr/>
          <p:nvPr/>
        </p:nvGrpSpPr>
        <p:grpSpPr>
          <a:xfrm>
            <a:off x="123825" y="249936"/>
            <a:ext cx="5734050" cy="675577"/>
            <a:chOff x="0" y="-15165"/>
            <a:chExt cx="5733886" cy="675053"/>
          </a:xfrm>
        </p:grpSpPr>
        <p:sp>
          <p:nvSpPr>
            <p:cNvPr id="8199" name="任意多边形 8"/>
            <p:cNvSpPr/>
            <p:nvPr/>
          </p:nvSpPr>
          <p:spPr>
            <a:xfrm>
              <a:off x="0" y="0"/>
              <a:ext cx="5733886" cy="659888"/>
            </a:xfrm>
            <a:custGeom>
              <a:avLst/>
              <a:gdLst/>
              <a:ahLst/>
              <a:cxnLst>
                <a:cxn ang="0">
                  <a:pos x="0" y="0"/>
                </a:cxn>
                <a:cxn ang="0">
                  <a:pos x="5733886" y="0"/>
                </a:cxn>
                <a:cxn ang="0">
                  <a:pos x="5733886" y="659888"/>
                </a:cxn>
                <a:cxn ang="0">
                  <a:pos x="771226" y="659888"/>
                </a:cxn>
                <a:cxn ang="0">
                  <a:pos x="210226" y="445563"/>
                </a:cxn>
                <a:cxn ang="0">
                  <a:pos x="0" y="0"/>
                </a:cxn>
              </a:cxnLst>
              <a:pathLst>
                <a:path w="4660173" h="790171">
                  <a:moveTo>
                    <a:pt x="0" y="0"/>
                  </a:moveTo>
                  <a:lnTo>
                    <a:pt x="4660173" y="0"/>
                  </a:lnTo>
                  <a:lnTo>
                    <a:pt x="4660173" y="790171"/>
                  </a:lnTo>
                  <a:lnTo>
                    <a:pt x="626808" y="790171"/>
                  </a:lnTo>
                  <a:cubicBezTo>
                    <a:pt x="374995" y="790171"/>
                    <a:pt x="170860" y="675269"/>
                    <a:pt x="170860" y="533531"/>
                  </a:cubicBezTo>
                  <a:cubicBezTo>
                    <a:pt x="145548" y="355688"/>
                    <a:pt x="158202" y="103043"/>
                    <a:pt x="0" y="0"/>
                  </a:cubicBezTo>
                  <a:close/>
                </a:path>
              </a:pathLst>
            </a:custGeom>
            <a:solidFill>
              <a:schemeClr val="bg1">
                <a:alpha val="41176"/>
              </a:schemeClr>
            </a:solidFill>
            <a:ln w="9525">
              <a:noFill/>
            </a:ln>
            <a:effectLst>
              <a:outerShdw dist="38100" dir="2699999" algn="ctr" rotWithShape="0">
                <a:srgbClr val="000000">
                  <a:alpha val="39000"/>
                </a:srgbClr>
              </a:outerShdw>
            </a:effectLst>
          </p:spPr>
          <p:txBody>
            <a:bodyPr/>
            <a:p>
              <a:endParaRPr lang="zh-CN" altLang="en-US"/>
            </a:p>
          </p:txBody>
        </p:sp>
        <p:grpSp>
          <p:nvGrpSpPr>
            <p:cNvPr id="8200" name="任意多边形 9"/>
            <p:cNvGrpSpPr/>
            <p:nvPr/>
          </p:nvGrpSpPr>
          <p:grpSpPr>
            <a:xfrm>
              <a:off x="10287" y="-15165"/>
              <a:ext cx="4181736" cy="651766"/>
              <a:chOff x="0" y="0"/>
              <a:chExt cx="4181856" cy="652272"/>
            </a:xfrm>
          </p:grpSpPr>
          <p:pic>
            <p:nvPicPr>
              <p:cNvPr id="8202" name="任意多边形 9"/>
              <p:cNvPicPr/>
              <p:nvPr/>
            </p:nvPicPr>
            <p:blipFill>
              <a:blip r:embed="rId1"/>
              <a:stretch>
                <a:fillRect/>
              </a:stretch>
            </p:blipFill>
            <p:spPr>
              <a:xfrm>
                <a:off x="0" y="0"/>
                <a:ext cx="4181856" cy="652272"/>
              </a:xfrm>
              <a:prstGeom prst="rect">
                <a:avLst/>
              </a:prstGeom>
              <a:noFill/>
              <a:ln w="9525">
                <a:noFill/>
              </a:ln>
            </p:spPr>
          </p:pic>
          <p:sp>
            <p:nvSpPr>
              <p:cNvPr id="8203" name="Text Box 12"/>
              <p:cNvSpPr txBox="1"/>
              <p:nvPr/>
            </p:nvSpPr>
            <p:spPr>
              <a:xfrm rot="10800000">
                <a:off x="12411" y="15178"/>
                <a:ext cx="4151863" cy="622508"/>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latin typeface="宋体" panose="02010600030101010101" pitchFamily="2" charset="-122"/>
                  <a:sym typeface="Arial" panose="020B0604020202020204" pitchFamily="34" charset="0"/>
                </a:endParaRPr>
              </a:p>
            </p:txBody>
          </p:sp>
        </p:grpSp>
        <p:sp>
          <p:nvSpPr>
            <p:cNvPr id="8201" name="文本框 10"/>
            <p:cNvSpPr txBox="1"/>
            <p:nvPr/>
          </p:nvSpPr>
          <p:spPr>
            <a:xfrm>
              <a:off x="1134902" y="82860"/>
              <a:ext cx="3337465" cy="548214"/>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None/>
              </a:pPr>
              <a:r>
                <a:rPr lang="zh-CN" altLang="en-US" b="1" dirty="0" smtClean="0">
                  <a:solidFill>
                    <a:schemeClr val="bg1"/>
                  </a:solidFill>
                  <a:latin typeface="微软雅黑" panose="020B0503020204020204" pitchFamily="34" charset="-122"/>
                  <a:ea typeface="微软雅黑" panose="020B0503020204020204" pitchFamily="34" charset="-122"/>
                  <a:sym typeface="+mn-ea"/>
                </a:rPr>
                <a:t>系统设计</a:t>
              </a:r>
              <a:r>
                <a:rPr lang="en-US" altLang="zh-CN" b="1" dirty="0" smtClean="0">
                  <a:solidFill>
                    <a:schemeClr val="bg1"/>
                  </a:solidFill>
                  <a:latin typeface="微软雅黑" panose="020B0503020204020204" pitchFamily="34" charset="-122"/>
                  <a:ea typeface="微软雅黑" panose="020B0503020204020204" pitchFamily="34" charset="-122"/>
                  <a:sym typeface="+mn-ea"/>
                </a:rPr>
                <a:t>--</a:t>
              </a:r>
              <a:r>
                <a:rPr lang="zh-CN" altLang="en-US" b="1" dirty="0" smtClean="0">
                  <a:solidFill>
                    <a:schemeClr val="bg1"/>
                  </a:solidFill>
                  <a:latin typeface="微软雅黑" panose="020B0503020204020204" pitchFamily="34" charset="-122"/>
                  <a:ea typeface="微软雅黑" panose="020B0503020204020204" pitchFamily="34" charset="-122"/>
                  <a:sym typeface="+mn-ea"/>
                </a:rPr>
                <a:t>展示集成</a:t>
              </a:r>
              <a:endParaRPr lang="zh-CN" altLang="en-US" b="1" dirty="0" smtClean="0">
                <a:solidFill>
                  <a:schemeClr val="bg1"/>
                </a:solidFill>
                <a:latin typeface="微软雅黑" panose="020B0503020204020204" pitchFamily="34" charset="-122"/>
                <a:ea typeface="微软雅黑" panose="020B0503020204020204" pitchFamily="34" charset="-122"/>
                <a:sym typeface="+mn-ea"/>
              </a:endParaRPr>
            </a:p>
          </p:txBody>
        </p:sp>
      </p:grpSp>
      <p:sp>
        <p:nvSpPr>
          <p:cNvPr id="2" name="文本框 1"/>
          <p:cNvSpPr txBox="1"/>
          <p:nvPr/>
        </p:nvSpPr>
        <p:spPr>
          <a:xfrm>
            <a:off x="777875" y="1441132"/>
            <a:ext cx="5080000" cy="426720"/>
          </a:xfrm>
          <a:prstGeom prst="rect">
            <a:avLst/>
          </a:prstGeom>
          <a:noFill/>
          <a:ln w="9525">
            <a:noFill/>
          </a:ln>
        </p:spPr>
        <p:txBody>
          <a:bodyPr>
            <a:spAutoFit/>
          </a:bodyPr>
          <a:p>
            <a:pPr marL="0" indent="558800" algn="l"/>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首页展示：</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p:nvPr/>
        </p:nvPicPr>
        <p:blipFill>
          <a:blip r:embed="rId2"/>
          <a:stretch>
            <a:fillRect/>
          </a:stretch>
        </p:blipFill>
        <p:spPr>
          <a:xfrm>
            <a:off x="1774825" y="1867535"/>
            <a:ext cx="9166225" cy="4448810"/>
          </a:xfrm>
          <a:prstGeom prst="rect">
            <a:avLst/>
          </a:prstGeom>
          <a:noFill/>
          <a:ln w="9525">
            <a:noFill/>
          </a:ln>
        </p:spPr>
      </p:pic>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8" name="组合 4"/>
          <p:cNvGrpSpPr/>
          <p:nvPr/>
        </p:nvGrpSpPr>
        <p:grpSpPr>
          <a:xfrm>
            <a:off x="123825" y="249936"/>
            <a:ext cx="5734050" cy="675577"/>
            <a:chOff x="0" y="-15165"/>
            <a:chExt cx="5733886" cy="675053"/>
          </a:xfrm>
        </p:grpSpPr>
        <p:sp>
          <p:nvSpPr>
            <p:cNvPr id="8199" name="任意多边形 8"/>
            <p:cNvSpPr/>
            <p:nvPr/>
          </p:nvSpPr>
          <p:spPr>
            <a:xfrm>
              <a:off x="0" y="0"/>
              <a:ext cx="5733886" cy="659888"/>
            </a:xfrm>
            <a:custGeom>
              <a:avLst/>
              <a:gdLst/>
              <a:ahLst/>
              <a:cxnLst>
                <a:cxn ang="0">
                  <a:pos x="0" y="0"/>
                </a:cxn>
                <a:cxn ang="0">
                  <a:pos x="5733886" y="0"/>
                </a:cxn>
                <a:cxn ang="0">
                  <a:pos x="5733886" y="659888"/>
                </a:cxn>
                <a:cxn ang="0">
                  <a:pos x="771226" y="659888"/>
                </a:cxn>
                <a:cxn ang="0">
                  <a:pos x="210226" y="445563"/>
                </a:cxn>
                <a:cxn ang="0">
                  <a:pos x="0" y="0"/>
                </a:cxn>
              </a:cxnLst>
              <a:pathLst>
                <a:path w="4660173" h="790171">
                  <a:moveTo>
                    <a:pt x="0" y="0"/>
                  </a:moveTo>
                  <a:lnTo>
                    <a:pt x="4660173" y="0"/>
                  </a:lnTo>
                  <a:lnTo>
                    <a:pt x="4660173" y="790171"/>
                  </a:lnTo>
                  <a:lnTo>
                    <a:pt x="626808" y="790171"/>
                  </a:lnTo>
                  <a:cubicBezTo>
                    <a:pt x="374995" y="790171"/>
                    <a:pt x="170860" y="675269"/>
                    <a:pt x="170860" y="533531"/>
                  </a:cubicBezTo>
                  <a:cubicBezTo>
                    <a:pt x="145548" y="355688"/>
                    <a:pt x="158202" y="103043"/>
                    <a:pt x="0" y="0"/>
                  </a:cubicBezTo>
                  <a:close/>
                </a:path>
              </a:pathLst>
            </a:custGeom>
            <a:solidFill>
              <a:schemeClr val="bg1">
                <a:alpha val="41176"/>
              </a:schemeClr>
            </a:solidFill>
            <a:ln w="9525">
              <a:noFill/>
            </a:ln>
            <a:effectLst>
              <a:outerShdw dist="38100" dir="2699999" algn="ctr" rotWithShape="0">
                <a:srgbClr val="000000">
                  <a:alpha val="39000"/>
                </a:srgbClr>
              </a:outerShdw>
            </a:effectLst>
          </p:spPr>
          <p:txBody>
            <a:bodyPr/>
            <a:p>
              <a:endParaRPr lang="zh-CN" altLang="en-US"/>
            </a:p>
          </p:txBody>
        </p:sp>
        <p:grpSp>
          <p:nvGrpSpPr>
            <p:cNvPr id="8200" name="任意多边形 9"/>
            <p:cNvGrpSpPr/>
            <p:nvPr/>
          </p:nvGrpSpPr>
          <p:grpSpPr>
            <a:xfrm>
              <a:off x="10287" y="-15165"/>
              <a:ext cx="4181736" cy="651766"/>
              <a:chOff x="0" y="0"/>
              <a:chExt cx="4181856" cy="652272"/>
            </a:xfrm>
          </p:grpSpPr>
          <p:pic>
            <p:nvPicPr>
              <p:cNvPr id="8202" name="任意多边形 9"/>
              <p:cNvPicPr/>
              <p:nvPr/>
            </p:nvPicPr>
            <p:blipFill>
              <a:blip r:embed="rId1"/>
              <a:stretch>
                <a:fillRect/>
              </a:stretch>
            </p:blipFill>
            <p:spPr>
              <a:xfrm>
                <a:off x="0" y="0"/>
                <a:ext cx="4181856" cy="652272"/>
              </a:xfrm>
              <a:prstGeom prst="rect">
                <a:avLst/>
              </a:prstGeom>
              <a:noFill/>
              <a:ln w="9525">
                <a:noFill/>
              </a:ln>
            </p:spPr>
          </p:pic>
          <p:sp>
            <p:nvSpPr>
              <p:cNvPr id="8203" name="Text Box 12"/>
              <p:cNvSpPr txBox="1"/>
              <p:nvPr/>
            </p:nvSpPr>
            <p:spPr>
              <a:xfrm rot="10800000">
                <a:off x="12411" y="15178"/>
                <a:ext cx="4151863" cy="622508"/>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latin typeface="宋体" panose="02010600030101010101" pitchFamily="2" charset="-122"/>
                  <a:sym typeface="Arial" panose="020B0604020202020204" pitchFamily="34" charset="0"/>
                </a:endParaRPr>
              </a:p>
            </p:txBody>
          </p:sp>
        </p:grpSp>
        <p:sp>
          <p:nvSpPr>
            <p:cNvPr id="8201" name="文本框 10"/>
            <p:cNvSpPr txBox="1"/>
            <p:nvPr/>
          </p:nvSpPr>
          <p:spPr>
            <a:xfrm>
              <a:off x="1134902" y="82860"/>
              <a:ext cx="3337465" cy="548214"/>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None/>
              </a:pPr>
              <a:r>
                <a:rPr lang="zh-CN" altLang="en-US" b="1" dirty="0" smtClean="0">
                  <a:solidFill>
                    <a:schemeClr val="bg1"/>
                  </a:solidFill>
                  <a:latin typeface="微软雅黑" panose="020B0503020204020204" pitchFamily="34" charset="-122"/>
                  <a:ea typeface="微软雅黑" panose="020B0503020204020204" pitchFamily="34" charset="-122"/>
                  <a:sym typeface="+mn-ea"/>
                </a:rPr>
                <a:t>系统设计</a:t>
              </a:r>
              <a:r>
                <a:rPr lang="en-US" altLang="zh-CN" b="1" dirty="0" smtClean="0">
                  <a:solidFill>
                    <a:schemeClr val="bg1"/>
                  </a:solidFill>
                  <a:latin typeface="微软雅黑" panose="020B0503020204020204" pitchFamily="34" charset="-122"/>
                  <a:ea typeface="微软雅黑" panose="020B0503020204020204" pitchFamily="34" charset="-122"/>
                  <a:sym typeface="+mn-ea"/>
                </a:rPr>
                <a:t>--</a:t>
              </a:r>
              <a:r>
                <a:rPr lang="zh-CN" altLang="en-US" b="1" dirty="0" smtClean="0">
                  <a:solidFill>
                    <a:schemeClr val="bg1"/>
                  </a:solidFill>
                  <a:latin typeface="微软雅黑" panose="020B0503020204020204" pitchFamily="34" charset="-122"/>
                  <a:ea typeface="微软雅黑" panose="020B0503020204020204" pitchFamily="34" charset="-122"/>
                  <a:sym typeface="+mn-ea"/>
                </a:rPr>
                <a:t>展示集成</a:t>
              </a:r>
              <a:endParaRPr lang="zh-CN" altLang="en-US" b="1" dirty="0" smtClean="0">
                <a:solidFill>
                  <a:schemeClr val="bg1"/>
                </a:solidFill>
                <a:latin typeface="微软雅黑" panose="020B0503020204020204" pitchFamily="34" charset="-122"/>
                <a:ea typeface="微软雅黑" panose="020B0503020204020204" pitchFamily="34" charset="-122"/>
                <a:sym typeface="+mn-ea"/>
              </a:endParaRPr>
            </a:p>
          </p:txBody>
        </p:sp>
      </p:grpSp>
      <p:pic>
        <p:nvPicPr>
          <p:cNvPr id="15" name="图片 15"/>
          <p:cNvPicPr>
            <a:picLocks noChangeAspect="1"/>
          </p:cNvPicPr>
          <p:nvPr/>
        </p:nvPicPr>
        <p:blipFill>
          <a:blip r:embed="rId2" cstate="print">
            <a:lum bright="6000"/>
            <a:extLst>
              <a:ext uri="{28A0092B-C50C-407E-A947-70E740481C1C}">
                <a14:useLocalDpi xmlns:a14="http://schemas.microsoft.com/office/drawing/2010/main" val="0"/>
              </a:ext>
            </a:extLst>
          </a:blip>
          <a:stretch>
            <a:fillRect/>
          </a:stretch>
        </p:blipFill>
        <p:spPr>
          <a:xfrm>
            <a:off x="3138805" y="2157095"/>
            <a:ext cx="6274435" cy="4097020"/>
          </a:xfrm>
          <a:prstGeom prst="rect">
            <a:avLst/>
          </a:prstGeom>
        </p:spPr>
      </p:pic>
      <p:sp>
        <p:nvSpPr>
          <p:cNvPr id="101" name="文本框 100"/>
          <p:cNvSpPr txBox="1"/>
          <p:nvPr/>
        </p:nvSpPr>
        <p:spPr>
          <a:xfrm>
            <a:off x="1151255" y="1570990"/>
            <a:ext cx="5080000" cy="426720"/>
          </a:xfrm>
          <a:prstGeom prst="rect">
            <a:avLst/>
          </a:prstGeom>
          <a:noFill/>
          <a:ln w="9525">
            <a:noFill/>
          </a:ln>
        </p:spPr>
        <p:txBody>
          <a:bodyPr>
            <a:spAutoFit/>
          </a:bodyPr>
          <a:p>
            <a:pPr marL="0" indent="558800" algn="l"/>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找到一篇与汽车相关的文档：</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8" name="组合 4"/>
          <p:cNvGrpSpPr/>
          <p:nvPr/>
        </p:nvGrpSpPr>
        <p:grpSpPr>
          <a:xfrm>
            <a:off x="123825" y="249936"/>
            <a:ext cx="5734050" cy="675577"/>
            <a:chOff x="0" y="-15165"/>
            <a:chExt cx="5733886" cy="675053"/>
          </a:xfrm>
        </p:grpSpPr>
        <p:sp>
          <p:nvSpPr>
            <p:cNvPr id="8199" name="任意多边形 8"/>
            <p:cNvSpPr/>
            <p:nvPr/>
          </p:nvSpPr>
          <p:spPr>
            <a:xfrm>
              <a:off x="0" y="0"/>
              <a:ext cx="5733886" cy="659888"/>
            </a:xfrm>
            <a:custGeom>
              <a:avLst/>
              <a:gdLst/>
              <a:ahLst/>
              <a:cxnLst>
                <a:cxn ang="0">
                  <a:pos x="0" y="0"/>
                </a:cxn>
                <a:cxn ang="0">
                  <a:pos x="5733886" y="0"/>
                </a:cxn>
                <a:cxn ang="0">
                  <a:pos x="5733886" y="659888"/>
                </a:cxn>
                <a:cxn ang="0">
                  <a:pos x="771226" y="659888"/>
                </a:cxn>
                <a:cxn ang="0">
                  <a:pos x="210226" y="445563"/>
                </a:cxn>
                <a:cxn ang="0">
                  <a:pos x="0" y="0"/>
                </a:cxn>
              </a:cxnLst>
              <a:pathLst>
                <a:path w="4660173" h="790171">
                  <a:moveTo>
                    <a:pt x="0" y="0"/>
                  </a:moveTo>
                  <a:lnTo>
                    <a:pt x="4660173" y="0"/>
                  </a:lnTo>
                  <a:lnTo>
                    <a:pt x="4660173" y="790171"/>
                  </a:lnTo>
                  <a:lnTo>
                    <a:pt x="626808" y="790171"/>
                  </a:lnTo>
                  <a:cubicBezTo>
                    <a:pt x="374995" y="790171"/>
                    <a:pt x="170860" y="675269"/>
                    <a:pt x="170860" y="533531"/>
                  </a:cubicBezTo>
                  <a:cubicBezTo>
                    <a:pt x="145548" y="355688"/>
                    <a:pt x="158202" y="103043"/>
                    <a:pt x="0" y="0"/>
                  </a:cubicBezTo>
                  <a:close/>
                </a:path>
              </a:pathLst>
            </a:custGeom>
            <a:solidFill>
              <a:schemeClr val="bg1">
                <a:alpha val="41176"/>
              </a:schemeClr>
            </a:solidFill>
            <a:ln w="9525">
              <a:noFill/>
            </a:ln>
            <a:effectLst>
              <a:outerShdw dist="38100" dir="2699999" algn="ctr" rotWithShape="0">
                <a:srgbClr val="000000">
                  <a:alpha val="39000"/>
                </a:srgbClr>
              </a:outerShdw>
            </a:effectLst>
          </p:spPr>
          <p:txBody>
            <a:bodyPr/>
            <a:p>
              <a:endParaRPr lang="zh-CN" altLang="en-US"/>
            </a:p>
          </p:txBody>
        </p:sp>
        <p:grpSp>
          <p:nvGrpSpPr>
            <p:cNvPr id="8200" name="任意多边形 9"/>
            <p:cNvGrpSpPr/>
            <p:nvPr/>
          </p:nvGrpSpPr>
          <p:grpSpPr>
            <a:xfrm>
              <a:off x="10287" y="-15165"/>
              <a:ext cx="4181736" cy="651766"/>
              <a:chOff x="0" y="0"/>
              <a:chExt cx="4181856" cy="652272"/>
            </a:xfrm>
          </p:grpSpPr>
          <p:pic>
            <p:nvPicPr>
              <p:cNvPr id="8202" name="任意多边形 9"/>
              <p:cNvPicPr/>
              <p:nvPr/>
            </p:nvPicPr>
            <p:blipFill>
              <a:blip r:embed="rId1"/>
              <a:stretch>
                <a:fillRect/>
              </a:stretch>
            </p:blipFill>
            <p:spPr>
              <a:xfrm>
                <a:off x="0" y="0"/>
                <a:ext cx="4181856" cy="652272"/>
              </a:xfrm>
              <a:prstGeom prst="rect">
                <a:avLst/>
              </a:prstGeom>
              <a:noFill/>
              <a:ln w="9525">
                <a:noFill/>
              </a:ln>
            </p:spPr>
          </p:pic>
          <p:sp>
            <p:nvSpPr>
              <p:cNvPr id="8203" name="Text Box 12"/>
              <p:cNvSpPr txBox="1"/>
              <p:nvPr/>
            </p:nvSpPr>
            <p:spPr>
              <a:xfrm rot="10800000">
                <a:off x="12411" y="15178"/>
                <a:ext cx="4151863" cy="622508"/>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latin typeface="宋体" panose="02010600030101010101" pitchFamily="2" charset="-122"/>
                  <a:sym typeface="Arial" panose="020B0604020202020204" pitchFamily="34" charset="0"/>
                </a:endParaRPr>
              </a:p>
            </p:txBody>
          </p:sp>
        </p:grpSp>
        <p:sp>
          <p:nvSpPr>
            <p:cNvPr id="8201" name="文本框 10"/>
            <p:cNvSpPr txBox="1"/>
            <p:nvPr/>
          </p:nvSpPr>
          <p:spPr>
            <a:xfrm>
              <a:off x="1134902" y="82860"/>
              <a:ext cx="3337465" cy="548214"/>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None/>
              </a:pPr>
              <a:r>
                <a:rPr lang="zh-CN" altLang="en-US" b="1" dirty="0" smtClean="0">
                  <a:solidFill>
                    <a:schemeClr val="bg1"/>
                  </a:solidFill>
                  <a:latin typeface="微软雅黑" panose="020B0503020204020204" pitchFamily="34" charset="-122"/>
                  <a:ea typeface="微软雅黑" panose="020B0503020204020204" pitchFamily="34" charset="-122"/>
                  <a:sym typeface="+mn-ea"/>
                </a:rPr>
                <a:t>系统设计</a:t>
              </a:r>
              <a:r>
                <a:rPr lang="en-US" altLang="zh-CN" b="1" dirty="0" smtClean="0">
                  <a:solidFill>
                    <a:schemeClr val="bg1"/>
                  </a:solidFill>
                  <a:latin typeface="微软雅黑" panose="020B0503020204020204" pitchFamily="34" charset="-122"/>
                  <a:ea typeface="微软雅黑" panose="020B0503020204020204" pitchFamily="34" charset="-122"/>
                  <a:sym typeface="+mn-ea"/>
                </a:rPr>
                <a:t>--</a:t>
              </a:r>
              <a:r>
                <a:rPr lang="zh-CN" altLang="en-US" b="1" dirty="0" smtClean="0">
                  <a:solidFill>
                    <a:schemeClr val="bg1"/>
                  </a:solidFill>
                  <a:latin typeface="微软雅黑" panose="020B0503020204020204" pitchFamily="34" charset="-122"/>
                  <a:ea typeface="微软雅黑" panose="020B0503020204020204" pitchFamily="34" charset="-122"/>
                  <a:sym typeface="+mn-ea"/>
                </a:rPr>
                <a:t>展示集成</a:t>
              </a:r>
              <a:endParaRPr lang="zh-CN" altLang="en-US" b="1" dirty="0" smtClean="0">
                <a:solidFill>
                  <a:schemeClr val="bg1"/>
                </a:solidFill>
                <a:latin typeface="微软雅黑" panose="020B0503020204020204" pitchFamily="34" charset="-122"/>
                <a:ea typeface="微软雅黑" panose="020B0503020204020204" pitchFamily="34" charset="-122"/>
                <a:sym typeface="+mn-ea"/>
              </a:endParaRPr>
            </a:p>
          </p:txBody>
        </p:sp>
      </p:grpSp>
      <p:pic>
        <p:nvPicPr>
          <p:cNvPr id="16" name="图片 16"/>
          <p:cNvPicPr>
            <a:picLocks noChangeAspect="1"/>
          </p:cNvPicPr>
          <p:nvPr/>
        </p:nvPicPr>
        <p:blipFill>
          <a:blip r:embed="rId2" cstate="print">
            <a:lum bright="6000"/>
            <a:extLst>
              <a:ext uri="{28A0092B-C50C-407E-A947-70E740481C1C}">
                <a14:useLocalDpi xmlns:a14="http://schemas.microsoft.com/office/drawing/2010/main" val="0"/>
              </a:ext>
            </a:extLst>
          </a:blip>
          <a:stretch>
            <a:fillRect/>
          </a:stretch>
        </p:blipFill>
        <p:spPr>
          <a:xfrm>
            <a:off x="3350895" y="1200150"/>
            <a:ext cx="8468995" cy="5248910"/>
          </a:xfrm>
          <a:prstGeom prst="rect">
            <a:avLst/>
          </a:prstGeom>
        </p:spPr>
      </p:pic>
      <p:sp>
        <p:nvSpPr>
          <p:cNvPr id="101" name="文本框 100"/>
          <p:cNvSpPr txBox="1"/>
          <p:nvPr/>
        </p:nvSpPr>
        <p:spPr>
          <a:xfrm>
            <a:off x="450850" y="1071245"/>
            <a:ext cx="2900045" cy="2441575"/>
          </a:xfrm>
          <a:prstGeom prst="rect">
            <a:avLst/>
          </a:prstGeom>
          <a:noFill/>
          <a:ln w="9525">
            <a:noFill/>
          </a:ln>
        </p:spPr>
        <p:txBody>
          <a:bodyPr wrap="square">
            <a:spAutoFit/>
          </a:bodyPr>
          <a:p>
            <a:pPr marL="342900" indent="-342900" algn="l">
              <a:buFont typeface="Wingdings" panose="05000000000000000000" charset="0"/>
              <a:buChar char="ü"/>
            </a:pP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将</a:t>
            </a:r>
            <a:r>
              <a:rPr lang="en-US" altLang="zh-CN" sz="2200" b="0" u="none">
                <a:solidFill>
                  <a:schemeClr val="bg1"/>
                </a:solidFill>
                <a:latin typeface="Calibri" panose="020F0502020204030204" pitchFamily="34" charset="0"/>
                <a:ea typeface="Calibri" panose="020F0502020204030204" pitchFamily="34" charset="0"/>
                <a:cs typeface="Calibri" panose="020F0502020204030204" pitchFamily="34" charset="0"/>
              </a:rPr>
              <a:t>URL</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输入搜索框</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indent="-342900" algn="l">
              <a:buFont typeface="Wingdings" panose="05000000000000000000" charset="0"/>
              <a:buChar char="ü"/>
            </a:pP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点击分类</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indent="-342900" algn="l">
              <a:buFont typeface="Wingdings" panose="05000000000000000000" charset="0"/>
              <a:buChar char="ü"/>
            </a:pP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得到结果</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indent="-342900" algn="l">
              <a:buFont typeface="Wingdings" panose="05000000000000000000" charset="0"/>
              <a:buChar char="ü"/>
            </a:pP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结果显示：利用KNN和贝叶斯算法均能将该文档准确分类为汽车类别。</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矩形 1"/>
          <p:cNvSpPr/>
          <p:nvPr/>
        </p:nvSpPr>
        <p:spPr>
          <a:xfrm>
            <a:off x="2400300" y="2557463"/>
            <a:ext cx="1662113" cy="784225"/>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grpSp>
        <p:nvGrpSpPr>
          <p:cNvPr id="22531" name="组合 22"/>
          <p:cNvGrpSpPr/>
          <p:nvPr/>
        </p:nvGrpSpPr>
        <p:grpSpPr>
          <a:xfrm>
            <a:off x="2733675" y="3568700"/>
            <a:ext cx="7096125" cy="876300"/>
            <a:chOff x="0" y="0"/>
            <a:chExt cx="4698472" cy="580362"/>
          </a:xfrm>
        </p:grpSpPr>
        <p:sp>
          <p:nvSpPr>
            <p:cNvPr id="22534" name="矩形 3"/>
            <p:cNvSpPr/>
            <p:nvPr/>
          </p:nvSpPr>
          <p:spPr>
            <a:xfrm rot="-578807">
              <a:off x="3176461" y="166118"/>
              <a:ext cx="202865" cy="201865"/>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sp>
          <p:nvSpPr>
            <p:cNvPr id="22535" name="矩形 4"/>
            <p:cNvSpPr/>
            <p:nvPr/>
          </p:nvSpPr>
          <p:spPr>
            <a:xfrm rot="900000">
              <a:off x="3547504" y="275462"/>
              <a:ext cx="157667" cy="171375"/>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sp>
          <p:nvSpPr>
            <p:cNvPr id="22536" name="矩形 5"/>
            <p:cNvSpPr/>
            <p:nvPr/>
          </p:nvSpPr>
          <p:spPr>
            <a:xfrm rot="1632393">
              <a:off x="270136" y="345904"/>
              <a:ext cx="157667" cy="158758"/>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sp>
          <p:nvSpPr>
            <p:cNvPr id="22537" name="矩形 6"/>
            <p:cNvSpPr/>
            <p:nvPr/>
          </p:nvSpPr>
          <p:spPr>
            <a:xfrm rot="-1967607">
              <a:off x="2699256" y="206071"/>
              <a:ext cx="158718" cy="158759"/>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sp>
          <p:nvSpPr>
            <p:cNvPr id="22538" name="矩形 7"/>
            <p:cNvSpPr/>
            <p:nvPr/>
          </p:nvSpPr>
          <p:spPr>
            <a:xfrm>
              <a:off x="0" y="50466"/>
              <a:ext cx="87243" cy="87265"/>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sp>
          <p:nvSpPr>
            <p:cNvPr id="22539" name="矩形 8"/>
            <p:cNvSpPr/>
            <p:nvPr/>
          </p:nvSpPr>
          <p:spPr>
            <a:xfrm rot="-926001">
              <a:off x="4490352" y="342750"/>
              <a:ext cx="208120" cy="208173"/>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sp>
          <p:nvSpPr>
            <p:cNvPr id="22540" name="矩形 9"/>
            <p:cNvSpPr/>
            <p:nvPr/>
          </p:nvSpPr>
          <p:spPr>
            <a:xfrm>
              <a:off x="3115497" y="493098"/>
              <a:ext cx="87243" cy="87264"/>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sp>
          <p:nvSpPr>
            <p:cNvPr id="22541" name="矩形 10"/>
            <p:cNvSpPr/>
            <p:nvPr/>
          </p:nvSpPr>
          <p:spPr>
            <a:xfrm rot="762483">
              <a:off x="926030" y="328031"/>
              <a:ext cx="193405" cy="193454"/>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sp>
          <p:nvSpPr>
            <p:cNvPr id="22542" name="矩形 11"/>
            <p:cNvSpPr/>
            <p:nvPr/>
          </p:nvSpPr>
          <p:spPr>
            <a:xfrm rot="-2700000">
              <a:off x="4029426" y="103573"/>
              <a:ext cx="98830" cy="91446"/>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sp>
          <p:nvSpPr>
            <p:cNvPr id="22543" name="矩形 12"/>
            <p:cNvSpPr/>
            <p:nvPr/>
          </p:nvSpPr>
          <p:spPr>
            <a:xfrm rot="900000">
              <a:off x="1965580" y="274411"/>
              <a:ext cx="125083" cy="136679"/>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sp>
          <p:nvSpPr>
            <p:cNvPr id="22544" name="矩形 13"/>
            <p:cNvSpPr/>
            <p:nvPr/>
          </p:nvSpPr>
          <p:spPr>
            <a:xfrm rot="1800000">
              <a:off x="864014" y="72546"/>
              <a:ext cx="87243" cy="87264"/>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grpSp>
          <p:nvGrpSpPr>
            <p:cNvPr id="22545" name="椭圆 14"/>
            <p:cNvGrpSpPr/>
            <p:nvPr/>
          </p:nvGrpSpPr>
          <p:grpSpPr>
            <a:xfrm>
              <a:off x="2076914" y="325339"/>
              <a:ext cx="226031" cy="213977"/>
              <a:chOff x="0" y="0"/>
              <a:chExt cx="341376" cy="323088"/>
            </a:xfrm>
          </p:grpSpPr>
          <p:pic>
            <p:nvPicPr>
              <p:cNvPr id="22561" name="椭圆 14"/>
              <p:cNvPicPr/>
              <p:nvPr/>
            </p:nvPicPr>
            <p:blipFill>
              <a:blip r:embed="rId1"/>
              <a:stretch>
                <a:fillRect/>
              </a:stretch>
            </p:blipFill>
            <p:spPr>
              <a:xfrm>
                <a:off x="0" y="0"/>
                <a:ext cx="341376" cy="323088"/>
              </a:xfrm>
              <a:prstGeom prst="rect">
                <a:avLst/>
              </a:prstGeom>
              <a:noFill/>
              <a:ln w="9525">
                <a:noFill/>
              </a:ln>
            </p:spPr>
          </p:pic>
          <p:sp>
            <p:nvSpPr>
              <p:cNvPr id="22562" name="Text Box 17"/>
              <p:cNvSpPr txBox="1"/>
              <p:nvPr/>
            </p:nvSpPr>
            <p:spPr>
              <a:xfrm>
                <a:off x="50813" y="49082"/>
                <a:ext cx="238305" cy="226461"/>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22546" name="椭圆 15"/>
            <p:cNvGrpSpPr/>
            <p:nvPr/>
          </p:nvGrpSpPr>
          <p:grpSpPr>
            <a:xfrm>
              <a:off x="1112245" y="301115"/>
              <a:ext cx="230067" cy="185716"/>
              <a:chOff x="0" y="0"/>
              <a:chExt cx="347472" cy="280416"/>
            </a:xfrm>
          </p:grpSpPr>
          <p:pic>
            <p:nvPicPr>
              <p:cNvPr id="22559" name="椭圆 15"/>
              <p:cNvPicPr/>
              <p:nvPr/>
            </p:nvPicPr>
            <p:blipFill>
              <a:blip r:embed="rId2"/>
              <a:stretch>
                <a:fillRect/>
              </a:stretch>
            </p:blipFill>
            <p:spPr>
              <a:xfrm>
                <a:off x="0" y="0"/>
                <a:ext cx="347472" cy="280416"/>
              </a:xfrm>
              <a:prstGeom prst="rect">
                <a:avLst/>
              </a:prstGeom>
              <a:noFill/>
              <a:ln w="9525">
                <a:noFill/>
              </a:ln>
            </p:spPr>
          </p:pic>
          <p:sp>
            <p:nvSpPr>
              <p:cNvPr id="22560" name="Text Box 20"/>
              <p:cNvSpPr txBox="1"/>
              <p:nvPr/>
            </p:nvSpPr>
            <p:spPr>
              <a:xfrm>
                <a:off x="52749" y="40584"/>
                <a:ext cx="245822" cy="201088"/>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22547" name="椭圆 16"/>
            <p:cNvGrpSpPr/>
            <p:nvPr/>
          </p:nvGrpSpPr>
          <p:grpSpPr>
            <a:xfrm>
              <a:off x="2448251" y="-1682"/>
              <a:ext cx="242176" cy="286648"/>
              <a:chOff x="0" y="0"/>
              <a:chExt cx="365760" cy="432816"/>
            </a:xfrm>
          </p:grpSpPr>
          <p:pic>
            <p:nvPicPr>
              <p:cNvPr id="22557" name="椭圆 16"/>
              <p:cNvPicPr/>
              <p:nvPr/>
            </p:nvPicPr>
            <p:blipFill>
              <a:blip r:embed="rId3"/>
              <a:stretch>
                <a:fillRect/>
              </a:stretch>
            </p:blipFill>
            <p:spPr>
              <a:xfrm>
                <a:off x="0" y="0"/>
                <a:ext cx="365760" cy="432816"/>
              </a:xfrm>
              <a:prstGeom prst="rect">
                <a:avLst/>
              </a:prstGeom>
              <a:noFill/>
              <a:ln w="9525">
                <a:noFill/>
              </a:ln>
            </p:spPr>
          </p:pic>
          <p:sp>
            <p:nvSpPr>
              <p:cNvPr id="22558" name="Text Box 23"/>
              <p:cNvSpPr txBox="1"/>
              <p:nvPr/>
            </p:nvSpPr>
            <p:spPr>
              <a:xfrm>
                <a:off x="54639" y="65589"/>
                <a:ext cx="259753" cy="304430"/>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22548" name="椭圆 17"/>
            <p:cNvGrpSpPr/>
            <p:nvPr/>
          </p:nvGrpSpPr>
          <p:grpSpPr>
            <a:xfrm>
              <a:off x="3251469" y="393973"/>
              <a:ext cx="169523" cy="185716"/>
              <a:chOff x="0" y="0"/>
              <a:chExt cx="256032" cy="280416"/>
            </a:xfrm>
          </p:grpSpPr>
          <p:pic>
            <p:nvPicPr>
              <p:cNvPr id="22555" name="椭圆 17"/>
              <p:cNvPicPr/>
              <p:nvPr/>
            </p:nvPicPr>
            <p:blipFill>
              <a:blip r:embed="rId4"/>
              <a:stretch>
                <a:fillRect/>
              </a:stretch>
            </p:blipFill>
            <p:spPr>
              <a:xfrm>
                <a:off x="0" y="0"/>
                <a:ext cx="256032" cy="280416"/>
              </a:xfrm>
              <a:prstGeom prst="rect">
                <a:avLst/>
              </a:prstGeom>
              <a:noFill/>
              <a:ln w="9525">
                <a:noFill/>
              </a:ln>
            </p:spPr>
          </p:pic>
          <p:sp>
            <p:nvSpPr>
              <p:cNvPr id="22556" name="Text Box 26"/>
              <p:cNvSpPr txBox="1"/>
              <p:nvPr/>
            </p:nvSpPr>
            <p:spPr>
              <a:xfrm>
                <a:off x="36097" y="38698"/>
                <a:ext cx="180958" cy="201088"/>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22549" name="椭圆 18"/>
            <p:cNvGrpSpPr/>
            <p:nvPr/>
          </p:nvGrpSpPr>
          <p:grpSpPr>
            <a:xfrm>
              <a:off x="1608706" y="111362"/>
              <a:ext cx="226031" cy="254350"/>
              <a:chOff x="0" y="0"/>
              <a:chExt cx="341376" cy="384048"/>
            </a:xfrm>
          </p:grpSpPr>
          <p:pic>
            <p:nvPicPr>
              <p:cNvPr id="22553" name="椭圆 18"/>
              <p:cNvPicPr/>
              <p:nvPr/>
            </p:nvPicPr>
            <p:blipFill>
              <a:blip r:embed="rId5"/>
              <a:stretch>
                <a:fillRect/>
              </a:stretch>
            </p:blipFill>
            <p:spPr>
              <a:xfrm>
                <a:off x="0" y="0"/>
                <a:ext cx="341376" cy="384048"/>
              </a:xfrm>
              <a:prstGeom prst="rect">
                <a:avLst/>
              </a:prstGeom>
              <a:noFill/>
              <a:ln w="9525">
                <a:noFill/>
              </a:ln>
            </p:spPr>
          </p:pic>
          <p:sp>
            <p:nvSpPr>
              <p:cNvPr id="22554" name="Text Box 29"/>
              <p:cNvSpPr txBox="1"/>
              <p:nvPr/>
            </p:nvSpPr>
            <p:spPr>
              <a:xfrm>
                <a:off x="48720" y="53724"/>
                <a:ext cx="244357" cy="271539"/>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22550" name="椭圆 19"/>
            <p:cNvGrpSpPr/>
            <p:nvPr/>
          </p:nvGrpSpPr>
          <p:grpSpPr>
            <a:xfrm>
              <a:off x="3501718" y="95213"/>
              <a:ext cx="153378" cy="173604"/>
              <a:chOff x="0" y="0"/>
              <a:chExt cx="231648" cy="262128"/>
            </a:xfrm>
          </p:grpSpPr>
          <p:pic>
            <p:nvPicPr>
              <p:cNvPr id="22551" name="椭圆 19"/>
              <p:cNvPicPr/>
              <p:nvPr/>
            </p:nvPicPr>
            <p:blipFill>
              <a:blip r:embed="rId6"/>
              <a:stretch>
                <a:fillRect/>
              </a:stretch>
            </p:blipFill>
            <p:spPr>
              <a:xfrm>
                <a:off x="0" y="0"/>
                <a:ext cx="231648" cy="262128"/>
              </a:xfrm>
              <a:prstGeom prst="rect">
                <a:avLst/>
              </a:prstGeom>
              <a:noFill/>
              <a:ln w="9525">
                <a:noFill/>
              </a:ln>
            </p:spPr>
          </p:pic>
          <p:sp>
            <p:nvSpPr>
              <p:cNvPr id="22552" name="Text Box 32"/>
              <p:cNvSpPr txBox="1"/>
              <p:nvPr/>
            </p:nvSpPr>
            <p:spPr>
              <a:xfrm>
                <a:off x="33550" y="37226"/>
                <a:ext cx="165799" cy="184240"/>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sp>
        <p:nvSpPr>
          <p:cNvPr id="22532" name="文本框 20"/>
          <p:cNvSpPr txBox="1"/>
          <p:nvPr/>
        </p:nvSpPr>
        <p:spPr>
          <a:xfrm>
            <a:off x="4347210" y="2589213"/>
            <a:ext cx="2428240" cy="76200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altLang="en-US" sz="4400" b="1" dirty="0">
                <a:solidFill>
                  <a:schemeClr val="bg1"/>
                </a:solidFill>
                <a:latin typeface="Arial" panose="020B0604020202020204" pitchFamily="34" charset="0"/>
                <a:ea typeface="Arial" panose="020B0604020202020204" pitchFamily="34" charset="0"/>
              </a:rPr>
              <a:t>测试分析</a:t>
            </a:r>
            <a:endParaRPr lang="zh-CN" altLang="en-US" sz="4400" b="1" dirty="0">
              <a:solidFill>
                <a:schemeClr val="bg1"/>
              </a:solidFill>
              <a:latin typeface="Arial" panose="020B0604020202020204" pitchFamily="34" charset="0"/>
              <a:ea typeface="Arial" panose="020B0604020202020204" pitchFamily="34" charset="0"/>
            </a:endParaRPr>
          </a:p>
        </p:txBody>
      </p:sp>
      <p:sp>
        <p:nvSpPr>
          <p:cNvPr id="22533" name="文本框 21"/>
          <p:cNvSpPr txBox="1"/>
          <p:nvPr/>
        </p:nvSpPr>
        <p:spPr>
          <a:xfrm>
            <a:off x="2854325" y="2571750"/>
            <a:ext cx="754063" cy="769938"/>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sz="4400" b="1" dirty="0">
                <a:solidFill>
                  <a:schemeClr val="bg1"/>
                </a:solidFill>
              </a:rPr>
              <a:t>03</a:t>
            </a:r>
            <a:endParaRPr lang="zh-CN" altLang="en-US" sz="4400" b="1" dirty="0">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8" name="组合 4"/>
          <p:cNvGrpSpPr/>
          <p:nvPr/>
        </p:nvGrpSpPr>
        <p:grpSpPr>
          <a:xfrm>
            <a:off x="123825" y="249936"/>
            <a:ext cx="5734050" cy="675577"/>
            <a:chOff x="0" y="-15165"/>
            <a:chExt cx="5733886" cy="675053"/>
          </a:xfrm>
        </p:grpSpPr>
        <p:sp>
          <p:nvSpPr>
            <p:cNvPr id="8199" name="任意多边形 8"/>
            <p:cNvSpPr/>
            <p:nvPr/>
          </p:nvSpPr>
          <p:spPr>
            <a:xfrm>
              <a:off x="0" y="0"/>
              <a:ext cx="5733886" cy="659888"/>
            </a:xfrm>
            <a:custGeom>
              <a:avLst/>
              <a:gdLst/>
              <a:ahLst/>
              <a:cxnLst>
                <a:cxn ang="0">
                  <a:pos x="0" y="0"/>
                </a:cxn>
                <a:cxn ang="0">
                  <a:pos x="5733886" y="0"/>
                </a:cxn>
                <a:cxn ang="0">
                  <a:pos x="5733886" y="659888"/>
                </a:cxn>
                <a:cxn ang="0">
                  <a:pos x="771226" y="659888"/>
                </a:cxn>
                <a:cxn ang="0">
                  <a:pos x="210226" y="445563"/>
                </a:cxn>
                <a:cxn ang="0">
                  <a:pos x="0" y="0"/>
                </a:cxn>
              </a:cxnLst>
              <a:pathLst>
                <a:path w="4660173" h="790171">
                  <a:moveTo>
                    <a:pt x="0" y="0"/>
                  </a:moveTo>
                  <a:lnTo>
                    <a:pt x="4660173" y="0"/>
                  </a:lnTo>
                  <a:lnTo>
                    <a:pt x="4660173" y="790171"/>
                  </a:lnTo>
                  <a:lnTo>
                    <a:pt x="626808" y="790171"/>
                  </a:lnTo>
                  <a:cubicBezTo>
                    <a:pt x="374995" y="790171"/>
                    <a:pt x="170860" y="675269"/>
                    <a:pt x="170860" y="533531"/>
                  </a:cubicBezTo>
                  <a:cubicBezTo>
                    <a:pt x="145548" y="355688"/>
                    <a:pt x="158202" y="103043"/>
                    <a:pt x="0" y="0"/>
                  </a:cubicBezTo>
                  <a:close/>
                </a:path>
              </a:pathLst>
            </a:custGeom>
            <a:solidFill>
              <a:schemeClr val="bg1">
                <a:alpha val="41176"/>
              </a:schemeClr>
            </a:solidFill>
            <a:ln w="9525">
              <a:noFill/>
            </a:ln>
            <a:effectLst>
              <a:outerShdw dist="38100" dir="2699999" algn="ctr" rotWithShape="0">
                <a:srgbClr val="000000">
                  <a:alpha val="39000"/>
                </a:srgbClr>
              </a:outerShdw>
            </a:effectLst>
          </p:spPr>
          <p:txBody>
            <a:bodyPr/>
            <a:p>
              <a:endParaRPr lang="zh-CN" altLang="en-US"/>
            </a:p>
          </p:txBody>
        </p:sp>
        <p:grpSp>
          <p:nvGrpSpPr>
            <p:cNvPr id="8200" name="任意多边形 9"/>
            <p:cNvGrpSpPr/>
            <p:nvPr/>
          </p:nvGrpSpPr>
          <p:grpSpPr>
            <a:xfrm>
              <a:off x="10287" y="-15165"/>
              <a:ext cx="4181736" cy="651766"/>
              <a:chOff x="0" y="0"/>
              <a:chExt cx="4181856" cy="652272"/>
            </a:xfrm>
          </p:grpSpPr>
          <p:pic>
            <p:nvPicPr>
              <p:cNvPr id="8202" name="任意多边形 9"/>
              <p:cNvPicPr/>
              <p:nvPr/>
            </p:nvPicPr>
            <p:blipFill>
              <a:blip r:embed="rId1"/>
              <a:stretch>
                <a:fillRect/>
              </a:stretch>
            </p:blipFill>
            <p:spPr>
              <a:xfrm>
                <a:off x="0" y="0"/>
                <a:ext cx="4181856" cy="652272"/>
              </a:xfrm>
              <a:prstGeom prst="rect">
                <a:avLst/>
              </a:prstGeom>
              <a:noFill/>
              <a:ln w="9525">
                <a:noFill/>
              </a:ln>
            </p:spPr>
          </p:pic>
          <p:sp>
            <p:nvSpPr>
              <p:cNvPr id="8203" name="Text Box 12"/>
              <p:cNvSpPr txBox="1"/>
              <p:nvPr/>
            </p:nvSpPr>
            <p:spPr>
              <a:xfrm rot="10800000">
                <a:off x="12411" y="15178"/>
                <a:ext cx="4151863" cy="622508"/>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latin typeface="宋体" panose="02010600030101010101" pitchFamily="2" charset="-122"/>
                  <a:sym typeface="Arial" panose="020B0604020202020204" pitchFamily="34" charset="0"/>
                </a:endParaRPr>
              </a:p>
            </p:txBody>
          </p:sp>
        </p:grpSp>
        <p:sp>
          <p:nvSpPr>
            <p:cNvPr id="8201" name="文本框 10"/>
            <p:cNvSpPr txBox="1"/>
            <p:nvPr/>
          </p:nvSpPr>
          <p:spPr>
            <a:xfrm>
              <a:off x="1134902" y="82860"/>
              <a:ext cx="3337465" cy="548214"/>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None/>
              </a:pPr>
              <a:r>
                <a:rPr lang="zh-CN" altLang="en-US" b="1" dirty="0" smtClean="0">
                  <a:solidFill>
                    <a:schemeClr val="bg1"/>
                  </a:solidFill>
                  <a:latin typeface="微软雅黑" panose="020B0503020204020204" pitchFamily="34" charset="-122"/>
                  <a:ea typeface="微软雅黑" panose="020B0503020204020204" pitchFamily="34" charset="-122"/>
                  <a:sym typeface="+mn-ea"/>
                </a:rPr>
                <a:t>测试分析</a:t>
              </a:r>
              <a:r>
                <a:rPr lang="en-US" altLang="zh-CN" b="1" dirty="0" smtClean="0">
                  <a:solidFill>
                    <a:schemeClr val="bg1"/>
                  </a:solidFill>
                  <a:latin typeface="微软雅黑" panose="020B0503020204020204" pitchFamily="34" charset="-122"/>
                  <a:ea typeface="微软雅黑" panose="020B0503020204020204" pitchFamily="34" charset="-122"/>
                  <a:sym typeface="+mn-ea"/>
                </a:rPr>
                <a:t>--</a:t>
              </a:r>
              <a:r>
                <a:rPr lang="zh-CN" altLang="en-US" b="1" dirty="0" smtClean="0">
                  <a:solidFill>
                    <a:schemeClr val="bg1"/>
                  </a:solidFill>
                  <a:latin typeface="微软雅黑" panose="020B0503020204020204" pitchFamily="34" charset="-122"/>
                  <a:ea typeface="微软雅黑" panose="020B0503020204020204" pitchFamily="34" charset="-122"/>
                  <a:sym typeface="+mn-ea"/>
                </a:rPr>
                <a:t>结果展示</a:t>
              </a:r>
              <a:endParaRPr lang="zh-CN" altLang="en-US" b="1" dirty="0" smtClean="0">
                <a:solidFill>
                  <a:schemeClr val="bg1"/>
                </a:solidFill>
                <a:latin typeface="微软雅黑" panose="020B0503020204020204" pitchFamily="34" charset="-122"/>
                <a:ea typeface="微软雅黑" panose="020B0503020204020204" pitchFamily="34" charset="-122"/>
                <a:sym typeface="+mn-ea"/>
              </a:endParaRPr>
            </a:p>
          </p:txBody>
        </p:sp>
      </p:grpSp>
      <p:sp>
        <p:nvSpPr>
          <p:cNvPr id="2" name="文本框 1"/>
          <p:cNvSpPr txBox="1"/>
          <p:nvPr/>
        </p:nvSpPr>
        <p:spPr>
          <a:xfrm>
            <a:off x="1056640" y="1342390"/>
            <a:ext cx="5080000" cy="1005840"/>
          </a:xfrm>
          <a:prstGeom prst="rect">
            <a:avLst/>
          </a:prstGeom>
          <a:noFill/>
          <a:ln w="9525">
            <a:noFill/>
          </a:ln>
        </p:spPr>
        <p:txBody>
          <a:bodyPr>
            <a:spAutoFit/>
          </a:bodyPr>
          <a:p>
            <a:pPr marL="0" indent="0" algn="l">
              <a:lnSpc>
                <a:spcPct val="150000"/>
              </a:lnSpc>
            </a:pPr>
            <a:r>
              <a:rPr lang="zh-CN" altLang="en-US" sz="2000" b="0" u="none">
                <a:solidFill>
                  <a:schemeClr val="bg1"/>
                </a:solidFill>
                <a:highlight>
                  <a:srgbClr val="FFFFFF"/>
                </a:highlight>
                <a:latin typeface="宋体" panose="02010600030101010101" pitchFamily="2" charset="-122"/>
                <a:ea typeface="宋体" panose="02010600030101010101" pitchFamily="2" charset="-122"/>
                <a:cs typeface="宋体" panose="02010600030101010101" pitchFamily="2" charset="-122"/>
              </a:rPr>
              <a:t>使用了</a:t>
            </a:r>
            <a:r>
              <a:rPr lang="en-US" altLang="zh-CN" sz="2000" b="1" u="none">
                <a:solidFill>
                  <a:srgbClr val="FF0000"/>
                </a:solidFill>
                <a:highlight>
                  <a:srgbClr val="FFFFFF"/>
                </a:highlight>
                <a:latin typeface="宋体" panose="02010600030101010101" pitchFamily="2" charset="-122"/>
                <a:ea typeface="宋体" panose="02010600030101010101" pitchFamily="2" charset="-122"/>
                <a:cs typeface="宋体" panose="02010600030101010101" pitchFamily="2" charset="-122"/>
              </a:rPr>
              <a:t>7</a:t>
            </a:r>
            <a:r>
              <a:rPr lang="zh-CN" altLang="en-US" sz="2000" b="1" u="none">
                <a:solidFill>
                  <a:srgbClr val="FF0000"/>
                </a:solidFill>
                <a:highlight>
                  <a:srgbClr val="FFFFFF"/>
                </a:highlight>
                <a:latin typeface="宋体" panose="02010600030101010101" pitchFamily="2" charset="-122"/>
                <a:ea typeface="宋体" panose="02010600030101010101" pitchFamily="2" charset="-122"/>
                <a:cs typeface="宋体" panose="02010600030101010101" pitchFamily="2" charset="-122"/>
              </a:rPr>
              <a:t>次交叉验证</a:t>
            </a:r>
            <a:r>
              <a:rPr lang="zh-CN" altLang="en-US" sz="2000" b="0" u="none">
                <a:solidFill>
                  <a:schemeClr val="bg1"/>
                </a:solidFill>
                <a:highlight>
                  <a:srgbClr val="FFFFFF"/>
                </a:highlight>
                <a:latin typeface="宋体" panose="02010600030101010101" pitchFamily="2" charset="-122"/>
                <a:ea typeface="宋体" panose="02010600030101010101" pitchFamily="2" charset="-122"/>
                <a:cs typeface="宋体" panose="02010600030101010101" pitchFamily="2" charset="-122"/>
              </a:rPr>
              <a:t>得到平均效果的正确率</a:t>
            </a:r>
            <a:endParaRPr lang="zh-CN" altLang="en-US" sz="2000" b="0" u="none">
              <a:solidFill>
                <a:schemeClr val="bg1"/>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p>
            <a:pPr marL="0" indent="0" algn="l">
              <a:lnSpc>
                <a:spcPct val="150000"/>
              </a:lnSpc>
            </a:pPr>
            <a:r>
              <a:rPr lang="zh-CN" altLang="en-US" sz="2000" b="0" u="none">
                <a:solidFill>
                  <a:schemeClr val="bg1"/>
                </a:solidFill>
                <a:highlight>
                  <a:srgbClr val="FFFFFF"/>
                </a:highlight>
                <a:latin typeface="宋体" panose="02010600030101010101" pitchFamily="2" charset="-122"/>
                <a:ea typeface="宋体" panose="02010600030101010101" pitchFamily="2" charset="-122"/>
                <a:cs typeface="宋体" panose="02010600030101010101" pitchFamily="2" charset="-122"/>
              </a:rPr>
              <a:t>如图所示：</a:t>
            </a:r>
            <a:endParaRPr lang="zh-CN" altLang="en-US" sz="2000" b="0" u="none">
              <a:solidFill>
                <a:schemeClr val="bg1"/>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p:txBody>
      </p:sp>
      <p:pic>
        <p:nvPicPr>
          <p:cNvPr id="3" name="图片 1" descr="781264396339054251"/>
          <p:cNvPicPr>
            <a:picLocks noChangeAspect="1"/>
          </p:cNvPicPr>
          <p:nvPr/>
        </p:nvPicPr>
        <p:blipFill>
          <a:blip r:embed="rId2">
            <a:lum bright="6000"/>
          </a:blip>
          <a:stretch>
            <a:fillRect/>
          </a:stretch>
        </p:blipFill>
        <p:spPr>
          <a:xfrm>
            <a:off x="1798320" y="3074035"/>
            <a:ext cx="3596640" cy="2867660"/>
          </a:xfrm>
          <a:prstGeom prst="rect">
            <a:avLst/>
          </a:prstGeom>
        </p:spPr>
      </p:pic>
      <p:pic>
        <p:nvPicPr>
          <p:cNvPr id="18" name="图片 18" descr="51905511332432923"/>
          <p:cNvPicPr>
            <a:picLocks noChangeAspect="1"/>
          </p:cNvPicPr>
          <p:nvPr/>
        </p:nvPicPr>
        <p:blipFill>
          <a:blip r:embed="rId3">
            <a:lum bright="6000"/>
          </a:blip>
          <a:stretch>
            <a:fillRect/>
          </a:stretch>
        </p:blipFill>
        <p:spPr>
          <a:xfrm>
            <a:off x="6578600" y="3074035"/>
            <a:ext cx="3500755" cy="2867660"/>
          </a:xfrm>
          <a:prstGeom prst="rect">
            <a:avLst/>
          </a:prstGeom>
        </p:spPr>
      </p:pic>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8" name="组合 4"/>
          <p:cNvGrpSpPr/>
          <p:nvPr/>
        </p:nvGrpSpPr>
        <p:grpSpPr>
          <a:xfrm>
            <a:off x="123825" y="249936"/>
            <a:ext cx="5734050" cy="675577"/>
            <a:chOff x="0" y="-15165"/>
            <a:chExt cx="5733886" cy="675053"/>
          </a:xfrm>
        </p:grpSpPr>
        <p:sp>
          <p:nvSpPr>
            <p:cNvPr id="8199" name="任意多边形 8"/>
            <p:cNvSpPr/>
            <p:nvPr/>
          </p:nvSpPr>
          <p:spPr>
            <a:xfrm>
              <a:off x="0" y="0"/>
              <a:ext cx="5733886" cy="659888"/>
            </a:xfrm>
            <a:custGeom>
              <a:avLst/>
              <a:gdLst/>
              <a:ahLst/>
              <a:cxnLst>
                <a:cxn ang="0">
                  <a:pos x="0" y="0"/>
                </a:cxn>
                <a:cxn ang="0">
                  <a:pos x="5733886" y="0"/>
                </a:cxn>
                <a:cxn ang="0">
                  <a:pos x="5733886" y="659888"/>
                </a:cxn>
                <a:cxn ang="0">
                  <a:pos x="771226" y="659888"/>
                </a:cxn>
                <a:cxn ang="0">
                  <a:pos x="210226" y="445563"/>
                </a:cxn>
                <a:cxn ang="0">
                  <a:pos x="0" y="0"/>
                </a:cxn>
              </a:cxnLst>
              <a:pathLst>
                <a:path w="4660173" h="790171">
                  <a:moveTo>
                    <a:pt x="0" y="0"/>
                  </a:moveTo>
                  <a:lnTo>
                    <a:pt x="4660173" y="0"/>
                  </a:lnTo>
                  <a:lnTo>
                    <a:pt x="4660173" y="790171"/>
                  </a:lnTo>
                  <a:lnTo>
                    <a:pt x="626808" y="790171"/>
                  </a:lnTo>
                  <a:cubicBezTo>
                    <a:pt x="374995" y="790171"/>
                    <a:pt x="170860" y="675269"/>
                    <a:pt x="170860" y="533531"/>
                  </a:cubicBezTo>
                  <a:cubicBezTo>
                    <a:pt x="145548" y="355688"/>
                    <a:pt x="158202" y="103043"/>
                    <a:pt x="0" y="0"/>
                  </a:cubicBezTo>
                  <a:close/>
                </a:path>
              </a:pathLst>
            </a:custGeom>
            <a:solidFill>
              <a:schemeClr val="bg1">
                <a:alpha val="41176"/>
              </a:schemeClr>
            </a:solidFill>
            <a:ln w="9525">
              <a:noFill/>
            </a:ln>
            <a:effectLst>
              <a:outerShdw dist="38100" dir="2699999" algn="ctr" rotWithShape="0">
                <a:srgbClr val="000000">
                  <a:alpha val="39000"/>
                </a:srgbClr>
              </a:outerShdw>
            </a:effectLst>
          </p:spPr>
          <p:txBody>
            <a:bodyPr/>
            <a:p>
              <a:endParaRPr lang="zh-CN" altLang="en-US"/>
            </a:p>
          </p:txBody>
        </p:sp>
        <p:grpSp>
          <p:nvGrpSpPr>
            <p:cNvPr id="8200" name="任意多边形 9"/>
            <p:cNvGrpSpPr/>
            <p:nvPr/>
          </p:nvGrpSpPr>
          <p:grpSpPr>
            <a:xfrm>
              <a:off x="10287" y="-15165"/>
              <a:ext cx="4181736" cy="651766"/>
              <a:chOff x="0" y="0"/>
              <a:chExt cx="4181856" cy="652272"/>
            </a:xfrm>
          </p:grpSpPr>
          <p:pic>
            <p:nvPicPr>
              <p:cNvPr id="8202" name="任意多边形 9"/>
              <p:cNvPicPr/>
              <p:nvPr/>
            </p:nvPicPr>
            <p:blipFill>
              <a:blip r:embed="rId1"/>
              <a:stretch>
                <a:fillRect/>
              </a:stretch>
            </p:blipFill>
            <p:spPr>
              <a:xfrm>
                <a:off x="0" y="0"/>
                <a:ext cx="4181856" cy="652272"/>
              </a:xfrm>
              <a:prstGeom prst="rect">
                <a:avLst/>
              </a:prstGeom>
              <a:noFill/>
              <a:ln w="9525">
                <a:noFill/>
              </a:ln>
            </p:spPr>
          </p:pic>
          <p:sp>
            <p:nvSpPr>
              <p:cNvPr id="8203" name="Text Box 12"/>
              <p:cNvSpPr txBox="1"/>
              <p:nvPr/>
            </p:nvSpPr>
            <p:spPr>
              <a:xfrm rot="10800000">
                <a:off x="12411" y="15178"/>
                <a:ext cx="4151863" cy="622508"/>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latin typeface="宋体" panose="02010600030101010101" pitchFamily="2" charset="-122"/>
                  <a:sym typeface="Arial" panose="020B0604020202020204" pitchFamily="34" charset="0"/>
                </a:endParaRPr>
              </a:p>
            </p:txBody>
          </p:sp>
        </p:grpSp>
        <p:sp>
          <p:nvSpPr>
            <p:cNvPr id="8201" name="文本框 10"/>
            <p:cNvSpPr txBox="1"/>
            <p:nvPr/>
          </p:nvSpPr>
          <p:spPr>
            <a:xfrm>
              <a:off x="1134902" y="82860"/>
              <a:ext cx="3337465" cy="548214"/>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None/>
              </a:pPr>
              <a:r>
                <a:rPr lang="zh-CN" altLang="en-US" b="1" dirty="0" smtClean="0">
                  <a:solidFill>
                    <a:schemeClr val="bg1"/>
                  </a:solidFill>
                  <a:latin typeface="微软雅黑" panose="020B0503020204020204" pitchFamily="34" charset="-122"/>
                  <a:ea typeface="微软雅黑" panose="020B0503020204020204" pitchFamily="34" charset="-122"/>
                  <a:sym typeface="+mn-ea"/>
                </a:rPr>
                <a:t>测试分析</a:t>
              </a:r>
              <a:r>
                <a:rPr lang="en-US" altLang="zh-CN" b="1" dirty="0" smtClean="0">
                  <a:solidFill>
                    <a:schemeClr val="bg1"/>
                  </a:solidFill>
                  <a:latin typeface="微软雅黑" panose="020B0503020204020204" pitchFamily="34" charset="-122"/>
                  <a:ea typeface="微软雅黑" panose="020B0503020204020204" pitchFamily="34" charset="-122"/>
                  <a:sym typeface="+mn-ea"/>
                </a:rPr>
                <a:t>--</a:t>
              </a:r>
              <a:r>
                <a:rPr lang="zh-CN" altLang="en-US" b="1" dirty="0" smtClean="0">
                  <a:solidFill>
                    <a:schemeClr val="bg1"/>
                  </a:solidFill>
                  <a:latin typeface="微软雅黑" panose="020B0503020204020204" pitchFamily="34" charset="-122"/>
                  <a:ea typeface="微软雅黑" panose="020B0503020204020204" pitchFamily="34" charset="-122"/>
                  <a:sym typeface="+mn-ea"/>
                </a:rPr>
                <a:t>结果展示</a:t>
              </a:r>
              <a:endParaRPr lang="zh-CN" altLang="en-US" b="1" dirty="0" smtClean="0">
                <a:solidFill>
                  <a:schemeClr val="bg1"/>
                </a:solidFill>
                <a:latin typeface="微软雅黑" panose="020B0503020204020204" pitchFamily="34" charset="-122"/>
                <a:ea typeface="微软雅黑" panose="020B0503020204020204" pitchFamily="34" charset="-122"/>
                <a:sym typeface="+mn-ea"/>
              </a:endParaRPr>
            </a:p>
          </p:txBody>
        </p:sp>
      </p:grpSp>
      <p:sp>
        <p:nvSpPr>
          <p:cNvPr id="2" name="文本框 1"/>
          <p:cNvSpPr txBox="1"/>
          <p:nvPr/>
        </p:nvSpPr>
        <p:spPr>
          <a:xfrm>
            <a:off x="2011045" y="1825625"/>
            <a:ext cx="8169275" cy="3840480"/>
          </a:xfrm>
          <a:prstGeom prst="rect">
            <a:avLst/>
          </a:prstGeom>
          <a:noFill/>
          <a:ln w="9525">
            <a:noFill/>
          </a:ln>
        </p:spPr>
        <p:txBody>
          <a:bodyPr wrap="square">
            <a:spAutoFit/>
          </a:bodyPr>
          <a:p>
            <a:pPr marL="0" indent="0" algn="l">
              <a:lnSpc>
                <a:spcPct val="150000"/>
              </a:lnSpc>
            </a:pPr>
            <a:r>
              <a:rPr sz="2000" b="0" u="none">
                <a:solidFill>
                  <a:schemeClr val="bg1"/>
                </a:solidFill>
                <a:highlight>
                  <a:srgbClr val="FFFFFF"/>
                </a:highlight>
              </a:rPr>
              <a:t>从结果可以看到，</a:t>
            </a:r>
            <a:endParaRPr sz="2000" b="0" u="none">
              <a:solidFill>
                <a:schemeClr val="bg1"/>
              </a:solidFill>
              <a:highlight>
                <a:srgbClr val="FFFFFF"/>
              </a:highlight>
            </a:endParaRPr>
          </a:p>
          <a:p>
            <a:pPr marL="342900" indent="-342900" algn="l">
              <a:lnSpc>
                <a:spcPct val="150000"/>
              </a:lnSpc>
              <a:buFont typeface="Wingdings" panose="05000000000000000000" charset="0"/>
              <a:buChar char="ü"/>
            </a:pPr>
            <a:r>
              <a:rPr sz="2000" b="0" u="none">
                <a:solidFill>
                  <a:schemeClr val="bg1"/>
                </a:solidFill>
                <a:highlight>
                  <a:srgbClr val="FFFFFF"/>
                </a:highlight>
              </a:rPr>
              <a:t>KNN算法对于财经科技类的分类效果非常好，房产类体育类娱乐类分类效果不好</a:t>
            </a:r>
            <a:endParaRPr sz="2000" b="0" u="none">
              <a:solidFill>
                <a:schemeClr val="bg1"/>
              </a:solidFill>
              <a:highlight>
                <a:srgbClr val="FFFFFF"/>
              </a:highlight>
            </a:endParaRPr>
          </a:p>
          <a:p>
            <a:pPr marL="342900" indent="-342900" algn="l">
              <a:lnSpc>
                <a:spcPct val="150000"/>
              </a:lnSpc>
              <a:buFont typeface="Wingdings" panose="05000000000000000000" charset="0"/>
              <a:buChar char="ü"/>
            </a:pPr>
            <a:r>
              <a:rPr sz="2000" b="0" u="none">
                <a:solidFill>
                  <a:schemeClr val="bg1"/>
                </a:solidFill>
                <a:highlight>
                  <a:srgbClr val="FFFFFF"/>
                </a:highlight>
              </a:rPr>
              <a:t>原因可能是由于训练集相关数据的</a:t>
            </a:r>
            <a:r>
              <a:rPr lang="zh-CN" altLang="en-US" sz="2200" b="1" u="none">
                <a:solidFill>
                  <a:srgbClr val="FF0000"/>
                </a:solidFill>
                <a:latin typeface="宋体" panose="02010600030101010101" pitchFamily="2" charset="-122"/>
                <a:cs typeface="宋体" panose="02010600030101010101" pitchFamily="2" charset="-122"/>
              </a:rPr>
              <a:t>相似性不够</a:t>
            </a:r>
            <a:r>
              <a:rPr lang="zh-CN" sz="2000" b="0" u="none">
                <a:solidFill>
                  <a:schemeClr val="bg1"/>
                </a:solidFill>
                <a:highlight>
                  <a:srgbClr val="FFFFFF"/>
                </a:highlight>
              </a:rPr>
              <a:t>，</a:t>
            </a:r>
            <a:r>
              <a:rPr sz="2000" b="0" u="none">
                <a:solidFill>
                  <a:schemeClr val="bg1"/>
                </a:solidFill>
                <a:highlight>
                  <a:srgbClr val="FFFFFF"/>
                </a:highlight>
              </a:rPr>
              <a:t>导致向量特征很难表达类别特性</a:t>
            </a:r>
            <a:endParaRPr sz="2000" b="0" u="none">
              <a:solidFill>
                <a:schemeClr val="bg1"/>
              </a:solidFill>
              <a:highlight>
                <a:srgbClr val="FFFFFF"/>
              </a:highlight>
            </a:endParaRPr>
          </a:p>
          <a:p>
            <a:pPr marL="342900" indent="-342900" algn="l">
              <a:lnSpc>
                <a:spcPct val="150000"/>
              </a:lnSpc>
              <a:buFont typeface="Wingdings" panose="05000000000000000000" charset="0"/>
              <a:buChar char="ü"/>
            </a:pPr>
            <a:r>
              <a:rPr sz="2000" b="0" u="none">
                <a:solidFill>
                  <a:schemeClr val="bg1"/>
                </a:solidFill>
                <a:highlight>
                  <a:srgbClr val="FFFFFF"/>
                </a:highlight>
              </a:rPr>
              <a:t>贝叶斯方法对于这七个类别的分类效果都非常好，尤其对于KNN分类效果不够好的五类</a:t>
            </a:r>
            <a:endParaRPr sz="2000" b="0" u="none">
              <a:solidFill>
                <a:schemeClr val="bg1"/>
              </a:solidFill>
              <a:highlight>
                <a:srgbClr val="FFFFFF"/>
              </a:highlight>
            </a:endParaRPr>
          </a:p>
          <a:p>
            <a:pPr marL="342900" indent="-342900" algn="l">
              <a:lnSpc>
                <a:spcPct val="150000"/>
              </a:lnSpc>
              <a:buFont typeface="Wingdings" panose="05000000000000000000" charset="0"/>
              <a:buChar char="ü"/>
            </a:pPr>
            <a:r>
              <a:rPr sz="2000" b="0" u="none">
                <a:solidFill>
                  <a:schemeClr val="bg1"/>
                </a:solidFill>
                <a:highlight>
                  <a:srgbClr val="FFFFFF"/>
                </a:highlight>
              </a:rPr>
              <a:t>两种算法表现了很好的</a:t>
            </a:r>
            <a:r>
              <a:rPr lang="zh-CN" altLang="en-US" sz="2200" b="1" u="none">
                <a:solidFill>
                  <a:srgbClr val="FF0000"/>
                </a:solidFill>
                <a:latin typeface="宋体" panose="02010600030101010101" pitchFamily="2" charset="-122"/>
                <a:cs typeface="宋体" panose="02010600030101010101" pitchFamily="2" charset="-122"/>
              </a:rPr>
              <a:t>交叉性</a:t>
            </a:r>
            <a:endParaRPr sz="2000" b="0" u="none">
              <a:solidFill>
                <a:schemeClr val="bg1"/>
              </a:solidFill>
              <a:highlight>
                <a:srgbClr val="FFFFFF"/>
              </a:highlight>
            </a:endParaRP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8" name="组合 4"/>
          <p:cNvGrpSpPr/>
          <p:nvPr/>
        </p:nvGrpSpPr>
        <p:grpSpPr>
          <a:xfrm>
            <a:off x="123825" y="249936"/>
            <a:ext cx="5734050" cy="675577"/>
            <a:chOff x="0" y="-15165"/>
            <a:chExt cx="5733886" cy="675053"/>
          </a:xfrm>
        </p:grpSpPr>
        <p:sp>
          <p:nvSpPr>
            <p:cNvPr id="8199" name="任意多边形 8"/>
            <p:cNvSpPr/>
            <p:nvPr/>
          </p:nvSpPr>
          <p:spPr>
            <a:xfrm>
              <a:off x="0" y="0"/>
              <a:ext cx="5733886" cy="659888"/>
            </a:xfrm>
            <a:custGeom>
              <a:avLst/>
              <a:gdLst/>
              <a:ahLst/>
              <a:cxnLst>
                <a:cxn ang="0">
                  <a:pos x="0" y="0"/>
                </a:cxn>
                <a:cxn ang="0">
                  <a:pos x="5733886" y="0"/>
                </a:cxn>
                <a:cxn ang="0">
                  <a:pos x="5733886" y="659888"/>
                </a:cxn>
                <a:cxn ang="0">
                  <a:pos x="771226" y="659888"/>
                </a:cxn>
                <a:cxn ang="0">
                  <a:pos x="210226" y="445563"/>
                </a:cxn>
                <a:cxn ang="0">
                  <a:pos x="0" y="0"/>
                </a:cxn>
              </a:cxnLst>
              <a:pathLst>
                <a:path w="4660173" h="790171">
                  <a:moveTo>
                    <a:pt x="0" y="0"/>
                  </a:moveTo>
                  <a:lnTo>
                    <a:pt x="4660173" y="0"/>
                  </a:lnTo>
                  <a:lnTo>
                    <a:pt x="4660173" y="790171"/>
                  </a:lnTo>
                  <a:lnTo>
                    <a:pt x="626808" y="790171"/>
                  </a:lnTo>
                  <a:cubicBezTo>
                    <a:pt x="374995" y="790171"/>
                    <a:pt x="170860" y="675269"/>
                    <a:pt x="170860" y="533531"/>
                  </a:cubicBezTo>
                  <a:cubicBezTo>
                    <a:pt x="145548" y="355688"/>
                    <a:pt x="158202" y="103043"/>
                    <a:pt x="0" y="0"/>
                  </a:cubicBezTo>
                  <a:close/>
                </a:path>
              </a:pathLst>
            </a:custGeom>
            <a:solidFill>
              <a:schemeClr val="bg1">
                <a:alpha val="41176"/>
              </a:schemeClr>
            </a:solidFill>
            <a:ln w="9525">
              <a:noFill/>
            </a:ln>
            <a:effectLst>
              <a:outerShdw dist="38100" dir="2699999" algn="ctr" rotWithShape="0">
                <a:srgbClr val="000000">
                  <a:alpha val="39000"/>
                </a:srgbClr>
              </a:outerShdw>
            </a:effectLst>
          </p:spPr>
          <p:txBody>
            <a:bodyPr/>
            <a:p>
              <a:endParaRPr lang="zh-CN" altLang="en-US"/>
            </a:p>
          </p:txBody>
        </p:sp>
        <p:grpSp>
          <p:nvGrpSpPr>
            <p:cNvPr id="8200" name="任意多边形 9"/>
            <p:cNvGrpSpPr/>
            <p:nvPr/>
          </p:nvGrpSpPr>
          <p:grpSpPr>
            <a:xfrm>
              <a:off x="10287" y="-15165"/>
              <a:ext cx="4181736" cy="651766"/>
              <a:chOff x="0" y="0"/>
              <a:chExt cx="4181856" cy="652272"/>
            </a:xfrm>
          </p:grpSpPr>
          <p:pic>
            <p:nvPicPr>
              <p:cNvPr id="8202" name="任意多边形 9"/>
              <p:cNvPicPr/>
              <p:nvPr/>
            </p:nvPicPr>
            <p:blipFill>
              <a:blip r:embed="rId1"/>
              <a:stretch>
                <a:fillRect/>
              </a:stretch>
            </p:blipFill>
            <p:spPr>
              <a:xfrm>
                <a:off x="0" y="0"/>
                <a:ext cx="4181856" cy="652272"/>
              </a:xfrm>
              <a:prstGeom prst="rect">
                <a:avLst/>
              </a:prstGeom>
              <a:noFill/>
              <a:ln w="9525">
                <a:noFill/>
              </a:ln>
            </p:spPr>
          </p:pic>
          <p:sp>
            <p:nvSpPr>
              <p:cNvPr id="8203" name="Text Box 12"/>
              <p:cNvSpPr txBox="1"/>
              <p:nvPr/>
            </p:nvSpPr>
            <p:spPr>
              <a:xfrm rot="10800000">
                <a:off x="12411" y="15178"/>
                <a:ext cx="4151863" cy="622508"/>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latin typeface="宋体" panose="02010600030101010101" pitchFamily="2" charset="-122"/>
                  <a:sym typeface="Arial" panose="020B0604020202020204" pitchFamily="34" charset="0"/>
                </a:endParaRPr>
              </a:p>
            </p:txBody>
          </p:sp>
        </p:grpSp>
        <p:sp>
          <p:nvSpPr>
            <p:cNvPr id="8201" name="文本框 10"/>
            <p:cNvSpPr txBox="1"/>
            <p:nvPr/>
          </p:nvSpPr>
          <p:spPr>
            <a:xfrm>
              <a:off x="1134902" y="82860"/>
              <a:ext cx="3337465" cy="548214"/>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None/>
              </a:pPr>
              <a:r>
                <a:rPr lang="zh-CN" altLang="en-US" b="1" dirty="0" smtClean="0">
                  <a:solidFill>
                    <a:schemeClr val="bg1"/>
                  </a:solidFill>
                  <a:latin typeface="微软雅黑" panose="020B0503020204020204" pitchFamily="34" charset="-122"/>
                  <a:ea typeface="微软雅黑" panose="020B0503020204020204" pitchFamily="34" charset="-122"/>
                  <a:sym typeface="+mn-ea"/>
                </a:rPr>
                <a:t>测试分析</a:t>
              </a:r>
              <a:r>
                <a:rPr lang="en-US" altLang="zh-CN" b="1" dirty="0" smtClean="0">
                  <a:solidFill>
                    <a:schemeClr val="bg1"/>
                  </a:solidFill>
                  <a:latin typeface="微软雅黑" panose="020B0503020204020204" pitchFamily="34" charset="-122"/>
                  <a:ea typeface="微软雅黑" panose="020B0503020204020204" pitchFamily="34" charset="-122"/>
                  <a:sym typeface="+mn-ea"/>
                </a:rPr>
                <a:t>--</a:t>
              </a:r>
              <a:r>
                <a:rPr lang="zh-CN" altLang="en-US" b="1" dirty="0" smtClean="0">
                  <a:solidFill>
                    <a:schemeClr val="bg1"/>
                  </a:solidFill>
                  <a:latin typeface="微软雅黑" panose="020B0503020204020204" pitchFamily="34" charset="-122"/>
                  <a:ea typeface="微软雅黑" panose="020B0503020204020204" pitchFamily="34" charset="-122"/>
                  <a:sym typeface="+mn-ea"/>
                </a:rPr>
                <a:t>结果展示</a:t>
              </a:r>
              <a:endParaRPr lang="zh-CN" altLang="en-US" b="1" dirty="0" smtClean="0">
                <a:solidFill>
                  <a:schemeClr val="bg1"/>
                </a:solidFill>
                <a:latin typeface="微软雅黑" panose="020B0503020204020204" pitchFamily="34" charset="-122"/>
                <a:ea typeface="微软雅黑" panose="020B0503020204020204" pitchFamily="34" charset="-122"/>
                <a:sym typeface="+mn-ea"/>
              </a:endParaRPr>
            </a:p>
          </p:txBody>
        </p:sp>
      </p:grpSp>
      <p:sp>
        <p:nvSpPr>
          <p:cNvPr id="101" name="文本框 100"/>
          <p:cNvSpPr txBox="1"/>
          <p:nvPr/>
        </p:nvSpPr>
        <p:spPr>
          <a:xfrm>
            <a:off x="2597150" y="1152525"/>
            <a:ext cx="6997065" cy="5120640"/>
          </a:xfrm>
          <a:prstGeom prst="rect">
            <a:avLst/>
          </a:prstGeom>
          <a:noFill/>
          <a:ln w="9525">
            <a:noFill/>
          </a:ln>
        </p:spPr>
        <p:txBody>
          <a:bodyPr wrap="square">
            <a:spAutoFit/>
          </a:bodyPr>
          <a:p>
            <a:pPr marL="0" algn="l">
              <a:lnSpc>
                <a:spcPct val="150000"/>
              </a:lnSpc>
            </a:pP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优化点：</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indent="-342900" algn="l">
              <a:lnSpc>
                <a:spcPct val="150000"/>
              </a:lnSpc>
              <a:buFont typeface="Wingdings" panose="05000000000000000000" charset="0"/>
              <a:buChar char="ü"/>
            </a:pP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爬虫爬取数据的类型需要进一步</a:t>
            </a:r>
            <a:r>
              <a:rPr lang="zh-CN" altLang="en-US" sz="2200" b="1" u="none">
                <a:solidFill>
                  <a:srgbClr val="FF0000"/>
                </a:solidFill>
                <a:latin typeface="宋体" panose="02010600030101010101" pitchFamily="2" charset="-122"/>
                <a:ea typeface="宋体" panose="02010600030101010101" pitchFamily="2" charset="-122"/>
                <a:cs typeface="宋体" panose="02010600030101010101" pitchFamily="2" charset="-122"/>
              </a:rPr>
              <a:t>丰富</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 以支持多类别的数据分类。</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indent="-342900" algn="l">
              <a:lnSpc>
                <a:spcPct val="150000"/>
              </a:lnSpc>
              <a:buFont typeface="Wingdings" panose="05000000000000000000" charset="0"/>
              <a:buChar char="ü"/>
            </a:pP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爬虫快速爬取大量数据时容易出现</a:t>
            </a:r>
            <a:r>
              <a:rPr lang="zh-CN" altLang="en-US" sz="2200" b="1" u="none">
                <a:solidFill>
                  <a:srgbClr val="FF0000"/>
                </a:solidFill>
                <a:latin typeface="宋体" panose="02010600030101010101" pitchFamily="2" charset="-122"/>
                <a:ea typeface="宋体" panose="02010600030101010101" pitchFamily="2" charset="-122"/>
                <a:cs typeface="宋体" panose="02010600030101010101" pitchFamily="2" charset="-122"/>
              </a:rPr>
              <a:t>被封现象</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，针对这一点可以从爬虫频率，使用代理等角度进行优化。</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indent="-342900" algn="l">
              <a:lnSpc>
                <a:spcPct val="150000"/>
              </a:lnSpc>
              <a:buFont typeface="Wingdings" panose="05000000000000000000" charset="0"/>
              <a:buChar char="ü"/>
            </a:pP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如果处理更多的数据，需要对贝叶斯和</a:t>
            </a:r>
            <a:r>
              <a:rPr lang="en-US" altLang="zh-CN" sz="2200" b="0" u="none">
                <a:solidFill>
                  <a:schemeClr val="bg1"/>
                </a:solidFill>
                <a:latin typeface="Calibri" panose="020F0502020204030204" pitchFamily="34" charset="0"/>
                <a:ea typeface="Calibri" panose="020F0502020204030204" pitchFamily="34" charset="0"/>
                <a:cs typeface="Calibri" panose="020F0502020204030204" pitchFamily="34" charset="0"/>
              </a:rPr>
              <a:t>KNN</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实现算法实现过程进一步优化，可考虑使用特殊的结构存储训练数据，以</a:t>
            </a:r>
            <a:r>
              <a:rPr lang="zh-CN" altLang="en-US" sz="2200" b="1" u="none">
                <a:solidFill>
                  <a:srgbClr val="FF0000"/>
                </a:solidFill>
                <a:latin typeface="宋体" panose="02010600030101010101" pitchFamily="2" charset="-122"/>
                <a:ea typeface="宋体" panose="02010600030101010101" pitchFamily="2" charset="-122"/>
                <a:cs typeface="宋体" panose="02010600030101010101" pitchFamily="2" charset="-122"/>
              </a:rPr>
              <a:t>减少计算的次数</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indent="-342900" algn="l">
              <a:lnSpc>
                <a:spcPct val="150000"/>
              </a:lnSpc>
              <a:buFont typeface="Wingdings" panose="05000000000000000000" charset="0"/>
              <a:buChar char="ü"/>
            </a:pP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两种算法在类别划分上有很好的交叉性，可以考虑</a:t>
            </a:r>
            <a:r>
              <a:rPr lang="zh-CN" altLang="en-US" sz="2200" b="1" u="none">
                <a:solidFill>
                  <a:srgbClr val="FF0000"/>
                </a:solidFill>
                <a:latin typeface="宋体" panose="02010600030101010101" pitchFamily="2" charset="-122"/>
                <a:ea typeface="宋体" panose="02010600030101010101" pitchFamily="2" charset="-122"/>
                <a:cs typeface="宋体" panose="02010600030101010101" pitchFamily="2" charset="-122"/>
              </a:rPr>
              <a:t>结合两种方法</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结果达到更好的分类结果。</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矩形 1"/>
          <p:cNvSpPr/>
          <p:nvPr/>
        </p:nvSpPr>
        <p:spPr>
          <a:xfrm>
            <a:off x="2400300" y="2557463"/>
            <a:ext cx="1662113" cy="784225"/>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grpSp>
        <p:nvGrpSpPr>
          <p:cNvPr id="28675" name="组合 22"/>
          <p:cNvGrpSpPr/>
          <p:nvPr/>
        </p:nvGrpSpPr>
        <p:grpSpPr>
          <a:xfrm>
            <a:off x="2733675" y="3568700"/>
            <a:ext cx="7096125" cy="876300"/>
            <a:chOff x="0" y="0"/>
            <a:chExt cx="4698472" cy="580362"/>
          </a:xfrm>
        </p:grpSpPr>
        <p:sp>
          <p:nvSpPr>
            <p:cNvPr id="28678" name="矩形 3"/>
            <p:cNvSpPr/>
            <p:nvPr/>
          </p:nvSpPr>
          <p:spPr>
            <a:xfrm rot="-578807">
              <a:off x="3176461" y="166118"/>
              <a:ext cx="202865" cy="201865"/>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sp>
          <p:nvSpPr>
            <p:cNvPr id="28679" name="矩形 4"/>
            <p:cNvSpPr/>
            <p:nvPr/>
          </p:nvSpPr>
          <p:spPr>
            <a:xfrm rot="900000">
              <a:off x="3547504" y="275462"/>
              <a:ext cx="157667" cy="171375"/>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sp>
          <p:nvSpPr>
            <p:cNvPr id="28680" name="矩形 5"/>
            <p:cNvSpPr/>
            <p:nvPr/>
          </p:nvSpPr>
          <p:spPr>
            <a:xfrm rot="1632393">
              <a:off x="270136" y="345904"/>
              <a:ext cx="157667" cy="158758"/>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sp>
          <p:nvSpPr>
            <p:cNvPr id="28681" name="矩形 6"/>
            <p:cNvSpPr/>
            <p:nvPr/>
          </p:nvSpPr>
          <p:spPr>
            <a:xfrm rot="-1967607">
              <a:off x="2699256" y="206071"/>
              <a:ext cx="158718" cy="158759"/>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sp>
          <p:nvSpPr>
            <p:cNvPr id="28682" name="矩形 7"/>
            <p:cNvSpPr/>
            <p:nvPr/>
          </p:nvSpPr>
          <p:spPr>
            <a:xfrm>
              <a:off x="0" y="50466"/>
              <a:ext cx="87243" cy="87265"/>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sp>
          <p:nvSpPr>
            <p:cNvPr id="28683" name="矩形 8"/>
            <p:cNvSpPr/>
            <p:nvPr/>
          </p:nvSpPr>
          <p:spPr>
            <a:xfrm rot="-926001">
              <a:off x="4490352" y="342750"/>
              <a:ext cx="208120" cy="208173"/>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sp>
          <p:nvSpPr>
            <p:cNvPr id="28684" name="矩形 9"/>
            <p:cNvSpPr/>
            <p:nvPr/>
          </p:nvSpPr>
          <p:spPr>
            <a:xfrm>
              <a:off x="3115497" y="493098"/>
              <a:ext cx="87243" cy="87264"/>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sp>
          <p:nvSpPr>
            <p:cNvPr id="28685" name="矩形 10"/>
            <p:cNvSpPr/>
            <p:nvPr/>
          </p:nvSpPr>
          <p:spPr>
            <a:xfrm rot="762483">
              <a:off x="926030" y="328031"/>
              <a:ext cx="193405" cy="193454"/>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sp>
          <p:nvSpPr>
            <p:cNvPr id="28686" name="矩形 11"/>
            <p:cNvSpPr/>
            <p:nvPr/>
          </p:nvSpPr>
          <p:spPr>
            <a:xfrm rot="-2700000">
              <a:off x="4029426" y="103573"/>
              <a:ext cx="98830" cy="91446"/>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sp>
          <p:nvSpPr>
            <p:cNvPr id="28687" name="矩形 12"/>
            <p:cNvSpPr/>
            <p:nvPr/>
          </p:nvSpPr>
          <p:spPr>
            <a:xfrm rot="900000">
              <a:off x="1965580" y="274411"/>
              <a:ext cx="125083" cy="136679"/>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sp>
          <p:nvSpPr>
            <p:cNvPr id="28688" name="矩形 13"/>
            <p:cNvSpPr/>
            <p:nvPr/>
          </p:nvSpPr>
          <p:spPr>
            <a:xfrm rot="1800000">
              <a:off x="864014" y="72546"/>
              <a:ext cx="87243" cy="87264"/>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grpSp>
          <p:nvGrpSpPr>
            <p:cNvPr id="28689" name="椭圆 14"/>
            <p:cNvGrpSpPr/>
            <p:nvPr/>
          </p:nvGrpSpPr>
          <p:grpSpPr>
            <a:xfrm>
              <a:off x="2076914" y="325339"/>
              <a:ext cx="226031" cy="213977"/>
              <a:chOff x="0" y="0"/>
              <a:chExt cx="341376" cy="323088"/>
            </a:xfrm>
          </p:grpSpPr>
          <p:pic>
            <p:nvPicPr>
              <p:cNvPr id="28705" name="椭圆 14"/>
              <p:cNvPicPr/>
              <p:nvPr/>
            </p:nvPicPr>
            <p:blipFill>
              <a:blip r:embed="rId1"/>
              <a:stretch>
                <a:fillRect/>
              </a:stretch>
            </p:blipFill>
            <p:spPr>
              <a:xfrm>
                <a:off x="0" y="0"/>
                <a:ext cx="341376" cy="323088"/>
              </a:xfrm>
              <a:prstGeom prst="rect">
                <a:avLst/>
              </a:prstGeom>
              <a:noFill/>
              <a:ln w="9525">
                <a:noFill/>
              </a:ln>
            </p:spPr>
          </p:pic>
          <p:sp>
            <p:nvSpPr>
              <p:cNvPr id="28706" name="Text Box 17"/>
              <p:cNvSpPr txBox="1"/>
              <p:nvPr/>
            </p:nvSpPr>
            <p:spPr>
              <a:xfrm>
                <a:off x="50813" y="49082"/>
                <a:ext cx="238305" cy="226461"/>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28690" name="椭圆 15"/>
            <p:cNvGrpSpPr/>
            <p:nvPr/>
          </p:nvGrpSpPr>
          <p:grpSpPr>
            <a:xfrm>
              <a:off x="1112245" y="301115"/>
              <a:ext cx="230067" cy="185716"/>
              <a:chOff x="0" y="0"/>
              <a:chExt cx="347472" cy="280416"/>
            </a:xfrm>
          </p:grpSpPr>
          <p:pic>
            <p:nvPicPr>
              <p:cNvPr id="28703" name="椭圆 15"/>
              <p:cNvPicPr/>
              <p:nvPr/>
            </p:nvPicPr>
            <p:blipFill>
              <a:blip r:embed="rId2"/>
              <a:stretch>
                <a:fillRect/>
              </a:stretch>
            </p:blipFill>
            <p:spPr>
              <a:xfrm>
                <a:off x="0" y="0"/>
                <a:ext cx="347472" cy="280416"/>
              </a:xfrm>
              <a:prstGeom prst="rect">
                <a:avLst/>
              </a:prstGeom>
              <a:noFill/>
              <a:ln w="9525">
                <a:noFill/>
              </a:ln>
            </p:spPr>
          </p:pic>
          <p:sp>
            <p:nvSpPr>
              <p:cNvPr id="28704" name="Text Box 20"/>
              <p:cNvSpPr txBox="1"/>
              <p:nvPr/>
            </p:nvSpPr>
            <p:spPr>
              <a:xfrm>
                <a:off x="52749" y="40584"/>
                <a:ext cx="245822" cy="201088"/>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28691" name="椭圆 16"/>
            <p:cNvGrpSpPr/>
            <p:nvPr/>
          </p:nvGrpSpPr>
          <p:grpSpPr>
            <a:xfrm>
              <a:off x="2448251" y="-1682"/>
              <a:ext cx="242176" cy="286648"/>
              <a:chOff x="0" y="0"/>
              <a:chExt cx="365760" cy="432816"/>
            </a:xfrm>
          </p:grpSpPr>
          <p:pic>
            <p:nvPicPr>
              <p:cNvPr id="28701" name="椭圆 16"/>
              <p:cNvPicPr/>
              <p:nvPr/>
            </p:nvPicPr>
            <p:blipFill>
              <a:blip r:embed="rId3"/>
              <a:stretch>
                <a:fillRect/>
              </a:stretch>
            </p:blipFill>
            <p:spPr>
              <a:xfrm>
                <a:off x="0" y="0"/>
                <a:ext cx="365760" cy="432816"/>
              </a:xfrm>
              <a:prstGeom prst="rect">
                <a:avLst/>
              </a:prstGeom>
              <a:noFill/>
              <a:ln w="9525">
                <a:noFill/>
              </a:ln>
            </p:spPr>
          </p:pic>
          <p:sp>
            <p:nvSpPr>
              <p:cNvPr id="28702" name="Text Box 23"/>
              <p:cNvSpPr txBox="1"/>
              <p:nvPr/>
            </p:nvSpPr>
            <p:spPr>
              <a:xfrm>
                <a:off x="54639" y="65589"/>
                <a:ext cx="259753" cy="304430"/>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28692" name="椭圆 17"/>
            <p:cNvGrpSpPr/>
            <p:nvPr/>
          </p:nvGrpSpPr>
          <p:grpSpPr>
            <a:xfrm>
              <a:off x="3251469" y="393973"/>
              <a:ext cx="169523" cy="185716"/>
              <a:chOff x="0" y="0"/>
              <a:chExt cx="256032" cy="280416"/>
            </a:xfrm>
          </p:grpSpPr>
          <p:pic>
            <p:nvPicPr>
              <p:cNvPr id="28699" name="椭圆 17"/>
              <p:cNvPicPr/>
              <p:nvPr/>
            </p:nvPicPr>
            <p:blipFill>
              <a:blip r:embed="rId4"/>
              <a:stretch>
                <a:fillRect/>
              </a:stretch>
            </p:blipFill>
            <p:spPr>
              <a:xfrm>
                <a:off x="0" y="0"/>
                <a:ext cx="256032" cy="280416"/>
              </a:xfrm>
              <a:prstGeom prst="rect">
                <a:avLst/>
              </a:prstGeom>
              <a:noFill/>
              <a:ln w="9525">
                <a:noFill/>
              </a:ln>
            </p:spPr>
          </p:pic>
          <p:sp>
            <p:nvSpPr>
              <p:cNvPr id="28700" name="Text Box 26"/>
              <p:cNvSpPr txBox="1"/>
              <p:nvPr/>
            </p:nvSpPr>
            <p:spPr>
              <a:xfrm>
                <a:off x="36097" y="38698"/>
                <a:ext cx="180958" cy="201088"/>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28693" name="椭圆 18"/>
            <p:cNvGrpSpPr/>
            <p:nvPr/>
          </p:nvGrpSpPr>
          <p:grpSpPr>
            <a:xfrm>
              <a:off x="1608706" y="111362"/>
              <a:ext cx="226031" cy="254350"/>
              <a:chOff x="0" y="0"/>
              <a:chExt cx="341376" cy="384048"/>
            </a:xfrm>
          </p:grpSpPr>
          <p:pic>
            <p:nvPicPr>
              <p:cNvPr id="28697" name="椭圆 18"/>
              <p:cNvPicPr/>
              <p:nvPr/>
            </p:nvPicPr>
            <p:blipFill>
              <a:blip r:embed="rId5"/>
              <a:stretch>
                <a:fillRect/>
              </a:stretch>
            </p:blipFill>
            <p:spPr>
              <a:xfrm>
                <a:off x="0" y="0"/>
                <a:ext cx="341376" cy="384048"/>
              </a:xfrm>
              <a:prstGeom prst="rect">
                <a:avLst/>
              </a:prstGeom>
              <a:noFill/>
              <a:ln w="9525">
                <a:noFill/>
              </a:ln>
            </p:spPr>
          </p:pic>
          <p:sp>
            <p:nvSpPr>
              <p:cNvPr id="28698" name="Text Box 29"/>
              <p:cNvSpPr txBox="1"/>
              <p:nvPr/>
            </p:nvSpPr>
            <p:spPr>
              <a:xfrm>
                <a:off x="48720" y="53724"/>
                <a:ext cx="244357" cy="271539"/>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28694" name="椭圆 19"/>
            <p:cNvGrpSpPr/>
            <p:nvPr/>
          </p:nvGrpSpPr>
          <p:grpSpPr>
            <a:xfrm>
              <a:off x="3501718" y="95213"/>
              <a:ext cx="153378" cy="173604"/>
              <a:chOff x="0" y="0"/>
              <a:chExt cx="231648" cy="262128"/>
            </a:xfrm>
          </p:grpSpPr>
          <p:pic>
            <p:nvPicPr>
              <p:cNvPr id="28695" name="椭圆 19"/>
              <p:cNvPicPr/>
              <p:nvPr/>
            </p:nvPicPr>
            <p:blipFill>
              <a:blip r:embed="rId6"/>
              <a:stretch>
                <a:fillRect/>
              </a:stretch>
            </p:blipFill>
            <p:spPr>
              <a:xfrm>
                <a:off x="0" y="0"/>
                <a:ext cx="231648" cy="262128"/>
              </a:xfrm>
              <a:prstGeom prst="rect">
                <a:avLst/>
              </a:prstGeom>
              <a:noFill/>
              <a:ln w="9525">
                <a:noFill/>
              </a:ln>
            </p:spPr>
          </p:pic>
          <p:sp>
            <p:nvSpPr>
              <p:cNvPr id="28696" name="Text Box 32"/>
              <p:cNvSpPr txBox="1"/>
              <p:nvPr/>
            </p:nvSpPr>
            <p:spPr>
              <a:xfrm>
                <a:off x="33550" y="37226"/>
                <a:ext cx="165799" cy="184240"/>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sp>
        <p:nvSpPr>
          <p:cNvPr id="28676" name="文本框 20"/>
          <p:cNvSpPr txBox="1"/>
          <p:nvPr/>
        </p:nvSpPr>
        <p:spPr>
          <a:xfrm>
            <a:off x="4366895" y="2589213"/>
            <a:ext cx="1866900" cy="76200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altLang="en-US" sz="4400" b="1" dirty="0">
                <a:solidFill>
                  <a:schemeClr val="bg1"/>
                </a:solidFill>
                <a:latin typeface="Arial" panose="020B0604020202020204" pitchFamily="34" charset="0"/>
                <a:ea typeface="Arial" panose="020B0604020202020204" pitchFamily="34" charset="0"/>
              </a:rPr>
              <a:t>结束语</a:t>
            </a:r>
            <a:endParaRPr lang="zh-CN" altLang="en-US" sz="4400" b="1" dirty="0">
              <a:solidFill>
                <a:schemeClr val="bg1"/>
              </a:solidFill>
              <a:latin typeface="Arial" panose="020B0604020202020204" pitchFamily="34" charset="0"/>
              <a:ea typeface="Arial" panose="020B0604020202020204" pitchFamily="34" charset="0"/>
            </a:endParaRPr>
          </a:p>
        </p:txBody>
      </p:sp>
      <p:sp>
        <p:nvSpPr>
          <p:cNvPr id="28677" name="文本框 21"/>
          <p:cNvSpPr txBox="1"/>
          <p:nvPr/>
        </p:nvSpPr>
        <p:spPr>
          <a:xfrm>
            <a:off x="2854325" y="2571750"/>
            <a:ext cx="754063" cy="769938"/>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sz="4400" b="1" dirty="0">
                <a:solidFill>
                  <a:schemeClr val="bg1"/>
                </a:solidFill>
              </a:rPr>
              <a:t>04</a:t>
            </a:r>
            <a:endParaRPr lang="zh-CN" altLang="en-US" sz="4400" b="1"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矩形 1"/>
          <p:cNvSpPr/>
          <p:nvPr/>
        </p:nvSpPr>
        <p:spPr>
          <a:xfrm>
            <a:off x="2400300" y="2557463"/>
            <a:ext cx="1662113" cy="784225"/>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grpSp>
        <p:nvGrpSpPr>
          <p:cNvPr id="7171" name="组合 22"/>
          <p:cNvGrpSpPr/>
          <p:nvPr/>
        </p:nvGrpSpPr>
        <p:grpSpPr>
          <a:xfrm>
            <a:off x="2733675" y="3568700"/>
            <a:ext cx="7096125" cy="876300"/>
            <a:chOff x="0" y="0"/>
            <a:chExt cx="4698472" cy="580362"/>
          </a:xfrm>
        </p:grpSpPr>
        <p:sp>
          <p:nvSpPr>
            <p:cNvPr id="7174" name="矩形 3"/>
            <p:cNvSpPr/>
            <p:nvPr/>
          </p:nvSpPr>
          <p:spPr>
            <a:xfrm rot="-578807">
              <a:off x="3176461" y="166118"/>
              <a:ext cx="202865" cy="201865"/>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sp>
          <p:nvSpPr>
            <p:cNvPr id="7175" name="矩形 4"/>
            <p:cNvSpPr/>
            <p:nvPr/>
          </p:nvSpPr>
          <p:spPr>
            <a:xfrm rot="900000">
              <a:off x="3547504" y="275462"/>
              <a:ext cx="157667" cy="171375"/>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sp>
          <p:nvSpPr>
            <p:cNvPr id="7176" name="矩形 5"/>
            <p:cNvSpPr/>
            <p:nvPr/>
          </p:nvSpPr>
          <p:spPr>
            <a:xfrm rot="1632393">
              <a:off x="270136" y="345904"/>
              <a:ext cx="157667" cy="158758"/>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sp>
          <p:nvSpPr>
            <p:cNvPr id="7177" name="矩形 6"/>
            <p:cNvSpPr/>
            <p:nvPr/>
          </p:nvSpPr>
          <p:spPr>
            <a:xfrm rot="-1967607">
              <a:off x="2699256" y="206071"/>
              <a:ext cx="158718" cy="158759"/>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sp>
          <p:nvSpPr>
            <p:cNvPr id="7178" name="矩形 7"/>
            <p:cNvSpPr/>
            <p:nvPr/>
          </p:nvSpPr>
          <p:spPr>
            <a:xfrm>
              <a:off x="0" y="50466"/>
              <a:ext cx="87243" cy="87265"/>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sp>
          <p:nvSpPr>
            <p:cNvPr id="7179" name="矩形 8"/>
            <p:cNvSpPr/>
            <p:nvPr/>
          </p:nvSpPr>
          <p:spPr>
            <a:xfrm rot="-926001">
              <a:off x="4490352" y="342750"/>
              <a:ext cx="208120" cy="208173"/>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sp>
          <p:nvSpPr>
            <p:cNvPr id="7180" name="矩形 9"/>
            <p:cNvSpPr/>
            <p:nvPr/>
          </p:nvSpPr>
          <p:spPr>
            <a:xfrm>
              <a:off x="3115497" y="493098"/>
              <a:ext cx="87243" cy="87264"/>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sp>
          <p:nvSpPr>
            <p:cNvPr id="7181" name="矩形 10"/>
            <p:cNvSpPr/>
            <p:nvPr/>
          </p:nvSpPr>
          <p:spPr>
            <a:xfrm rot="762483">
              <a:off x="926030" y="328031"/>
              <a:ext cx="193405" cy="193454"/>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sp>
          <p:nvSpPr>
            <p:cNvPr id="7182" name="矩形 11"/>
            <p:cNvSpPr/>
            <p:nvPr/>
          </p:nvSpPr>
          <p:spPr>
            <a:xfrm rot="-2700000">
              <a:off x="4029426" y="103573"/>
              <a:ext cx="98830" cy="91446"/>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sp>
          <p:nvSpPr>
            <p:cNvPr id="7183" name="矩形 12"/>
            <p:cNvSpPr/>
            <p:nvPr/>
          </p:nvSpPr>
          <p:spPr>
            <a:xfrm rot="900000">
              <a:off x="1965580" y="274411"/>
              <a:ext cx="125083" cy="136679"/>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sp>
          <p:nvSpPr>
            <p:cNvPr id="7184" name="矩形 13"/>
            <p:cNvSpPr/>
            <p:nvPr/>
          </p:nvSpPr>
          <p:spPr>
            <a:xfrm rot="1800000">
              <a:off x="864014" y="72546"/>
              <a:ext cx="87243" cy="87264"/>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grpSp>
          <p:nvGrpSpPr>
            <p:cNvPr id="7185" name="椭圆 14"/>
            <p:cNvGrpSpPr/>
            <p:nvPr/>
          </p:nvGrpSpPr>
          <p:grpSpPr>
            <a:xfrm>
              <a:off x="2076914" y="325339"/>
              <a:ext cx="226031" cy="213977"/>
              <a:chOff x="0" y="0"/>
              <a:chExt cx="341376" cy="323088"/>
            </a:xfrm>
          </p:grpSpPr>
          <p:pic>
            <p:nvPicPr>
              <p:cNvPr id="7201" name="椭圆 14"/>
              <p:cNvPicPr/>
              <p:nvPr/>
            </p:nvPicPr>
            <p:blipFill>
              <a:blip r:embed="rId1"/>
              <a:stretch>
                <a:fillRect/>
              </a:stretch>
            </p:blipFill>
            <p:spPr>
              <a:xfrm>
                <a:off x="0" y="0"/>
                <a:ext cx="341376" cy="323088"/>
              </a:xfrm>
              <a:prstGeom prst="rect">
                <a:avLst/>
              </a:prstGeom>
              <a:noFill/>
              <a:ln w="9525">
                <a:noFill/>
              </a:ln>
            </p:spPr>
          </p:pic>
          <p:sp>
            <p:nvSpPr>
              <p:cNvPr id="7202" name="Text Box 17"/>
              <p:cNvSpPr txBox="1"/>
              <p:nvPr/>
            </p:nvSpPr>
            <p:spPr>
              <a:xfrm>
                <a:off x="50813" y="49082"/>
                <a:ext cx="238305" cy="226461"/>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7186" name="椭圆 15"/>
            <p:cNvGrpSpPr/>
            <p:nvPr/>
          </p:nvGrpSpPr>
          <p:grpSpPr>
            <a:xfrm>
              <a:off x="1112245" y="301115"/>
              <a:ext cx="230067" cy="185716"/>
              <a:chOff x="0" y="0"/>
              <a:chExt cx="347472" cy="280416"/>
            </a:xfrm>
          </p:grpSpPr>
          <p:pic>
            <p:nvPicPr>
              <p:cNvPr id="7199" name="椭圆 15"/>
              <p:cNvPicPr/>
              <p:nvPr/>
            </p:nvPicPr>
            <p:blipFill>
              <a:blip r:embed="rId2"/>
              <a:stretch>
                <a:fillRect/>
              </a:stretch>
            </p:blipFill>
            <p:spPr>
              <a:xfrm>
                <a:off x="0" y="0"/>
                <a:ext cx="347472" cy="280416"/>
              </a:xfrm>
              <a:prstGeom prst="rect">
                <a:avLst/>
              </a:prstGeom>
              <a:noFill/>
              <a:ln w="9525">
                <a:noFill/>
              </a:ln>
            </p:spPr>
          </p:pic>
          <p:sp>
            <p:nvSpPr>
              <p:cNvPr id="7200" name="Text Box 20"/>
              <p:cNvSpPr txBox="1"/>
              <p:nvPr/>
            </p:nvSpPr>
            <p:spPr>
              <a:xfrm>
                <a:off x="52749" y="40584"/>
                <a:ext cx="245822" cy="201088"/>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7187" name="椭圆 16"/>
            <p:cNvGrpSpPr/>
            <p:nvPr/>
          </p:nvGrpSpPr>
          <p:grpSpPr>
            <a:xfrm>
              <a:off x="2448251" y="-1682"/>
              <a:ext cx="242176" cy="286648"/>
              <a:chOff x="0" y="0"/>
              <a:chExt cx="365760" cy="432816"/>
            </a:xfrm>
          </p:grpSpPr>
          <p:pic>
            <p:nvPicPr>
              <p:cNvPr id="7197" name="椭圆 16"/>
              <p:cNvPicPr/>
              <p:nvPr/>
            </p:nvPicPr>
            <p:blipFill>
              <a:blip r:embed="rId3"/>
              <a:stretch>
                <a:fillRect/>
              </a:stretch>
            </p:blipFill>
            <p:spPr>
              <a:xfrm>
                <a:off x="0" y="0"/>
                <a:ext cx="365760" cy="432816"/>
              </a:xfrm>
              <a:prstGeom prst="rect">
                <a:avLst/>
              </a:prstGeom>
              <a:noFill/>
              <a:ln w="9525">
                <a:noFill/>
              </a:ln>
            </p:spPr>
          </p:pic>
          <p:sp>
            <p:nvSpPr>
              <p:cNvPr id="7198" name="Text Box 23"/>
              <p:cNvSpPr txBox="1"/>
              <p:nvPr/>
            </p:nvSpPr>
            <p:spPr>
              <a:xfrm>
                <a:off x="54639" y="65589"/>
                <a:ext cx="259753" cy="304430"/>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7188" name="椭圆 17"/>
            <p:cNvGrpSpPr/>
            <p:nvPr/>
          </p:nvGrpSpPr>
          <p:grpSpPr>
            <a:xfrm>
              <a:off x="3251469" y="393973"/>
              <a:ext cx="169523" cy="185716"/>
              <a:chOff x="0" y="0"/>
              <a:chExt cx="256032" cy="280416"/>
            </a:xfrm>
          </p:grpSpPr>
          <p:pic>
            <p:nvPicPr>
              <p:cNvPr id="7195" name="椭圆 17"/>
              <p:cNvPicPr/>
              <p:nvPr/>
            </p:nvPicPr>
            <p:blipFill>
              <a:blip r:embed="rId4"/>
              <a:stretch>
                <a:fillRect/>
              </a:stretch>
            </p:blipFill>
            <p:spPr>
              <a:xfrm>
                <a:off x="0" y="0"/>
                <a:ext cx="256032" cy="280416"/>
              </a:xfrm>
              <a:prstGeom prst="rect">
                <a:avLst/>
              </a:prstGeom>
              <a:noFill/>
              <a:ln w="9525">
                <a:noFill/>
              </a:ln>
            </p:spPr>
          </p:pic>
          <p:sp>
            <p:nvSpPr>
              <p:cNvPr id="7196" name="Text Box 26"/>
              <p:cNvSpPr txBox="1"/>
              <p:nvPr/>
            </p:nvSpPr>
            <p:spPr>
              <a:xfrm>
                <a:off x="36097" y="38698"/>
                <a:ext cx="180958" cy="201088"/>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7189" name="椭圆 18"/>
            <p:cNvGrpSpPr/>
            <p:nvPr/>
          </p:nvGrpSpPr>
          <p:grpSpPr>
            <a:xfrm>
              <a:off x="1608706" y="111362"/>
              <a:ext cx="226031" cy="254350"/>
              <a:chOff x="0" y="0"/>
              <a:chExt cx="341376" cy="384048"/>
            </a:xfrm>
          </p:grpSpPr>
          <p:pic>
            <p:nvPicPr>
              <p:cNvPr id="7193" name="椭圆 18"/>
              <p:cNvPicPr/>
              <p:nvPr/>
            </p:nvPicPr>
            <p:blipFill>
              <a:blip r:embed="rId5"/>
              <a:stretch>
                <a:fillRect/>
              </a:stretch>
            </p:blipFill>
            <p:spPr>
              <a:xfrm>
                <a:off x="0" y="0"/>
                <a:ext cx="341376" cy="384048"/>
              </a:xfrm>
              <a:prstGeom prst="rect">
                <a:avLst/>
              </a:prstGeom>
              <a:noFill/>
              <a:ln w="9525">
                <a:noFill/>
              </a:ln>
            </p:spPr>
          </p:pic>
          <p:sp>
            <p:nvSpPr>
              <p:cNvPr id="7194" name="Text Box 29"/>
              <p:cNvSpPr txBox="1"/>
              <p:nvPr/>
            </p:nvSpPr>
            <p:spPr>
              <a:xfrm>
                <a:off x="48720" y="53724"/>
                <a:ext cx="244357" cy="271539"/>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7190" name="椭圆 19"/>
            <p:cNvGrpSpPr/>
            <p:nvPr/>
          </p:nvGrpSpPr>
          <p:grpSpPr>
            <a:xfrm>
              <a:off x="3501718" y="95213"/>
              <a:ext cx="153378" cy="173604"/>
              <a:chOff x="0" y="0"/>
              <a:chExt cx="231648" cy="262128"/>
            </a:xfrm>
          </p:grpSpPr>
          <p:pic>
            <p:nvPicPr>
              <p:cNvPr id="7191" name="椭圆 19"/>
              <p:cNvPicPr/>
              <p:nvPr/>
            </p:nvPicPr>
            <p:blipFill>
              <a:blip r:embed="rId6"/>
              <a:stretch>
                <a:fillRect/>
              </a:stretch>
            </p:blipFill>
            <p:spPr>
              <a:xfrm>
                <a:off x="0" y="0"/>
                <a:ext cx="231648" cy="262128"/>
              </a:xfrm>
              <a:prstGeom prst="rect">
                <a:avLst/>
              </a:prstGeom>
              <a:noFill/>
              <a:ln w="9525">
                <a:noFill/>
              </a:ln>
            </p:spPr>
          </p:pic>
          <p:sp>
            <p:nvSpPr>
              <p:cNvPr id="7192" name="Text Box 32"/>
              <p:cNvSpPr txBox="1"/>
              <p:nvPr/>
            </p:nvSpPr>
            <p:spPr>
              <a:xfrm>
                <a:off x="33550" y="37226"/>
                <a:ext cx="165799" cy="184240"/>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sp>
        <p:nvSpPr>
          <p:cNvPr id="7172" name="文本框 20"/>
          <p:cNvSpPr txBox="1"/>
          <p:nvPr/>
        </p:nvSpPr>
        <p:spPr>
          <a:xfrm>
            <a:off x="4170045" y="2550160"/>
            <a:ext cx="4865370" cy="874395"/>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None/>
            </a:pPr>
            <a:r>
              <a:rPr lang="zh-CN" altLang="en-US" sz="4800" b="1" dirty="0" smtClean="0">
                <a:solidFill>
                  <a:schemeClr val="bg1"/>
                </a:solidFill>
                <a:latin typeface="微软雅黑" panose="020B0503020204020204" pitchFamily="34" charset="-122"/>
                <a:ea typeface="微软雅黑" panose="020B0503020204020204" pitchFamily="34" charset="-122"/>
                <a:sym typeface="+mn-ea"/>
              </a:rPr>
              <a:t>项目概述及人员</a:t>
            </a:r>
            <a:endParaRPr lang="zh-CN" altLang="en-US" sz="4800" b="1"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7173" name="文本框 21"/>
          <p:cNvSpPr txBox="1"/>
          <p:nvPr/>
        </p:nvSpPr>
        <p:spPr>
          <a:xfrm>
            <a:off x="2854325" y="2571750"/>
            <a:ext cx="754063" cy="769938"/>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sz="4400" b="1" dirty="0">
                <a:solidFill>
                  <a:schemeClr val="bg1"/>
                </a:solidFill>
              </a:rPr>
              <a:t>01</a:t>
            </a:r>
            <a:endParaRPr lang="zh-CN" altLang="en-US" sz="4400" b="1" dirty="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8" name="组合 4"/>
          <p:cNvGrpSpPr/>
          <p:nvPr/>
        </p:nvGrpSpPr>
        <p:grpSpPr>
          <a:xfrm>
            <a:off x="123825" y="249936"/>
            <a:ext cx="5734050" cy="675577"/>
            <a:chOff x="0" y="-15165"/>
            <a:chExt cx="5733886" cy="675053"/>
          </a:xfrm>
        </p:grpSpPr>
        <p:sp>
          <p:nvSpPr>
            <p:cNvPr id="8199" name="任意多边形 8"/>
            <p:cNvSpPr/>
            <p:nvPr/>
          </p:nvSpPr>
          <p:spPr>
            <a:xfrm>
              <a:off x="0" y="0"/>
              <a:ext cx="5733886" cy="659888"/>
            </a:xfrm>
            <a:custGeom>
              <a:avLst/>
              <a:gdLst/>
              <a:ahLst/>
              <a:cxnLst>
                <a:cxn ang="0">
                  <a:pos x="0" y="0"/>
                </a:cxn>
                <a:cxn ang="0">
                  <a:pos x="5733886" y="0"/>
                </a:cxn>
                <a:cxn ang="0">
                  <a:pos x="5733886" y="659888"/>
                </a:cxn>
                <a:cxn ang="0">
                  <a:pos x="771226" y="659888"/>
                </a:cxn>
                <a:cxn ang="0">
                  <a:pos x="210226" y="445563"/>
                </a:cxn>
                <a:cxn ang="0">
                  <a:pos x="0" y="0"/>
                </a:cxn>
              </a:cxnLst>
              <a:pathLst>
                <a:path w="4660173" h="790171">
                  <a:moveTo>
                    <a:pt x="0" y="0"/>
                  </a:moveTo>
                  <a:lnTo>
                    <a:pt x="4660173" y="0"/>
                  </a:lnTo>
                  <a:lnTo>
                    <a:pt x="4660173" y="790171"/>
                  </a:lnTo>
                  <a:lnTo>
                    <a:pt x="626808" y="790171"/>
                  </a:lnTo>
                  <a:cubicBezTo>
                    <a:pt x="374995" y="790171"/>
                    <a:pt x="170860" y="675269"/>
                    <a:pt x="170860" y="533531"/>
                  </a:cubicBezTo>
                  <a:cubicBezTo>
                    <a:pt x="145548" y="355688"/>
                    <a:pt x="158202" y="103043"/>
                    <a:pt x="0" y="0"/>
                  </a:cubicBezTo>
                  <a:close/>
                </a:path>
              </a:pathLst>
            </a:custGeom>
            <a:solidFill>
              <a:schemeClr val="bg1">
                <a:alpha val="41176"/>
              </a:schemeClr>
            </a:solidFill>
            <a:ln w="9525">
              <a:noFill/>
            </a:ln>
            <a:effectLst>
              <a:outerShdw dist="38100" dir="2699999" algn="ctr" rotWithShape="0">
                <a:srgbClr val="000000">
                  <a:alpha val="39000"/>
                </a:srgbClr>
              </a:outerShdw>
            </a:effectLst>
          </p:spPr>
          <p:txBody>
            <a:bodyPr/>
            <a:p>
              <a:endParaRPr lang="zh-CN" altLang="en-US"/>
            </a:p>
          </p:txBody>
        </p:sp>
        <p:grpSp>
          <p:nvGrpSpPr>
            <p:cNvPr id="8200" name="任意多边形 9"/>
            <p:cNvGrpSpPr/>
            <p:nvPr/>
          </p:nvGrpSpPr>
          <p:grpSpPr>
            <a:xfrm>
              <a:off x="10287" y="-15165"/>
              <a:ext cx="4181736" cy="651766"/>
              <a:chOff x="0" y="0"/>
              <a:chExt cx="4181856" cy="652272"/>
            </a:xfrm>
          </p:grpSpPr>
          <p:pic>
            <p:nvPicPr>
              <p:cNvPr id="8202" name="任意多边形 9"/>
              <p:cNvPicPr/>
              <p:nvPr/>
            </p:nvPicPr>
            <p:blipFill>
              <a:blip r:embed="rId1"/>
              <a:stretch>
                <a:fillRect/>
              </a:stretch>
            </p:blipFill>
            <p:spPr>
              <a:xfrm>
                <a:off x="0" y="0"/>
                <a:ext cx="4181856" cy="652272"/>
              </a:xfrm>
              <a:prstGeom prst="rect">
                <a:avLst/>
              </a:prstGeom>
              <a:noFill/>
              <a:ln w="9525">
                <a:noFill/>
              </a:ln>
            </p:spPr>
          </p:pic>
          <p:sp>
            <p:nvSpPr>
              <p:cNvPr id="8203" name="Text Box 12"/>
              <p:cNvSpPr txBox="1"/>
              <p:nvPr/>
            </p:nvSpPr>
            <p:spPr>
              <a:xfrm rot="10800000">
                <a:off x="12411" y="15178"/>
                <a:ext cx="4151863" cy="622508"/>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latin typeface="宋体" panose="02010600030101010101" pitchFamily="2" charset="-122"/>
                  <a:sym typeface="Arial" panose="020B0604020202020204" pitchFamily="34" charset="0"/>
                </a:endParaRPr>
              </a:p>
            </p:txBody>
          </p:sp>
        </p:grpSp>
        <p:sp>
          <p:nvSpPr>
            <p:cNvPr id="8201" name="文本框 10"/>
            <p:cNvSpPr txBox="1"/>
            <p:nvPr/>
          </p:nvSpPr>
          <p:spPr>
            <a:xfrm>
              <a:off x="1134902" y="82860"/>
              <a:ext cx="3337465" cy="548214"/>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None/>
              </a:pPr>
              <a:r>
                <a:rPr lang="zh-CN" altLang="en-US" b="1" dirty="0" smtClean="0">
                  <a:solidFill>
                    <a:schemeClr val="bg1"/>
                  </a:solidFill>
                  <a:latin typeface="微软雅黑" panose="020B0503020204020204" pitchFamily="34" charset="-122"/>
                  <a:ea typeface="微软雅黑" panose="020B0503020204020204" pitchFamily="34" charset="-122"/>
                  <a:sym typeface="+mn-ea"/>
                </a:rPr>
                <a:t>测试分析</a:t>
              </a:r>
              <a:r>
                <a:rPr lang="en-US" altLang="zh-CN" b="1" dirty="0" smtClean="0">
                  <a:solidFill>
                    <a:schemeClr val="bg1"/>
                  </a:solidFill>
                  <a:latin typeface="微软雅黑" panose="020B0503020204020204" pitchFamily="34" charset="-122"/>
                  <a:ea typeface="微软雅黑" panose="020B0503020204020204" pitchFamily="34" charset="-122"/>
                  <a:sym typeface="+mn-ea"/>
                </a:rPr>
                <a:t>--</a:t>
              </a:r>
              <a:r>
                <a:rPr lang="zh-CN" altLang="en-US" b="1" dirty="0" smtClean="0">
                  <a:solidFill>
                    <a:schemeClr val="bg1"/>
                  </a:solidFill>
                  <a:latin typeface="微软雅黑" panose="020B0503020204020204" pitchFamily="34" charset="-122"/>
                  <a:ea typeface="微软雅黑" panose="020B0503020204020204" pitchFamily="34" charset="-122"/>
                  <a:sym typeface="+mn-ea"/>
                </a:rPr>
                <a:t>结果展示</a:t>
              </a:r>
              <a:endParaRPr lang="zh-CN" altLang="en-US" b="1" dirty="0" smtClean="0">
                <a:solidFill>
                  <a:schemeClr val="bg1"/>
                </a:solidFill>
                <a:latin typeface="微软雅黑" panose="020B0503020204020204" pitchFamily="34" charset="-122"/>
                <a:ea typeface="微软雅黑" panose="020B0503020204020204" pitchFamily="34" charset="-122"/>
                <a:sym typeface="+mn-ea"/>
              </a:endParaRPr>
            </a:p>
          </p:txBody>
        </p:sp>
      </p:grpSp>
      <p:sp>
        <p:nvSpPr>
          <p:cNvPr id="101" name="文本框 100"/>
          <p:cNvSpPr txBox="1"/>
          <p:nvPr/>
        </p:nvSpPr>
        <p:spPr>
          <a:xfrm>
            <a:off x="1936115" y="1751965"/>
            <a:ext cx="8934450" cy="4617720"/>
          </a:xfrm>
          <a:prstGeom prst="rect">
            <a:avLst/>
          </a:prstGeom>
          <a:noFill/>
          <a:ln w="9525">
            <a:noFill/>
          </a:ln>
        </p:spPr>
        <p:txBody>
          <a:bodyPr wrap="square">
            <a:spAutoFit/>
          </a:bodyPr>
          <a:p>
            <a:pPr marL="342900" indent="-342900" algn="l">
              <a:lnSpc>
                <a:spcPct val="150000"/>
              </a:lnSpc>
              <a:buFont typeface="Wingdings" panose="05000000000000000000" charset="0"/>
              <a:buChar char="ü"/>
            </a:pP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发现</a:t>
            </a:r>
            <a:r>
              <a:rPr lang="zh-CN" altLang="en-US" sz="2200" b="1" u="none">
                <a:solidFill>
                  <a:srgbClr val="FF0000"/>
                </a:solidFill>
                <a:latin typeface="宋体" panose="02010600030101010101" pitchFamily="2" charset="-122"/>
                <a:ea typeface="宋体" panose="02010600030101010101" pitchFamily="2" charset="-122"/>
                <a:cs typeface="宋体" panose="02010600030101010101" pitchFamily="2" charset="-122"/>
              </a:rPr>
              <a:t>贝叶斯和</a:t>
            </a:r>
            <a:r>
              <a:rPr lang="en-US" altLang="zh-CN" sz="2200" b="1" u="none">
                <a:solidFill>
                  <a:srgbClr val="FF0000"/>
                </a:solidFill>
                <a:latin typeface="宋体" panose="02010600030101010101" pitchFamily="2" charset="-122"/>
                <a:ea typeface="宋体" panose="02010600030101010101" pitchFamily="2" charset="-122"/>
                <a:cs typeface="宋体" panose="02010600030101010101" pitchFamily="2" charset="-122"/>
              </a:rPr>
              <a:t>KNN</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分类方法对于此类数据有较好的分类效果</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indent="-342900" algn="l">
              <a:lnSpc>
                <a:spcPct val="150000"/>
              </a:lnSpc>
              <a:buFont typeface="Wingdings" panose="05000000000000000000" charset="0"/>
              <a:buChar char="ü"/>
            </a:pP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对于信息检索的实现过程有了深刻的理解，特别是针对本实验中的数据针对不同分类器</a:t>
            </a:r>
            <a:r>
              <a:rPr lang="zh-CN" altLang="en-US" sz="2200" b="1" u="none">
                <a:solidFill>
                  <a:srgbClr val="FF0000"/>
                </a:solidFill>
                <a:latin typeface="宋体" panose="02010600030101010101" pitchFamily="2" charset="-122"/>
                <a:ea typeface="宋体" panose="02010600030101010101" pitchFamily="2" charset="-122"/>
                <a:cs typeface="宋体" panose="02010600030101010101" pitchFamily="2" charset="-122"/>
              </a:rPr>
              <a:t>效果差别</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做了深入的探讨和分析。</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indent="-342900" algn="l">
              <a:lnSpc>
                <a:spcPct val="150000"/>
              </a:lnSpc>
              <a:buFont typeface="Wingdings" panose="05000000000000000000" charset="0"/>
              <a:buChar char="ü"/>
            </a:pP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对于优化算法、提高所有类别分类效果做了很多尝试，深入体会了困难所在，以及一些初步的</a:t>
            </a:r>
            <a:r>
              <a:rPr lang="zh-CN" altLang="en-US" sz="2200" b="1" u="none">
                <a:solidFill>
                  <a:srgbClr val="FF0000"/>
                </a:solidFill>
                <a:latin typeface="宋体" panose="02010600030101010101" pitchFamily="2" charset="-122"/>
                <a:ea typeface="宋体" panose="02010600030101010101" pitchFamily="2" charset="-122"/>
                <a:cs typeface="宋体" panose="02010600030101010101" pitchFamily="2" charset="-122"/>
              </a:rPr>
              <a:t>优化想法</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，例如通过改善爬虫爬取数据的方法增加训练集的丰富性，通过采用更多的数据特征的方式提高分类效果等。</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342900" indent="-342900" algn="l">
              <a:lnSpc>
                <a:spcPct val="150000"/>
              </a:lnSpc>
              <a:buFont typeface="Wingdings" panose="05000000000000000000" charset="0"/>
              <a:buChar char="ü"/>
            </a:pP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项目已在</a:t>
            </a:r>
            <a:r>
              <a:rPr lang="en-US" altLang="zh-CN" sz="2200" b="0" u="none">
                <a:solidFill>
                  <a:schemeClr val="bg1"/>
                </a:solidFill>
                <a:latin typeface="宋体" panose="02010600030101010101" pitchFamily="2" charset="-122"/>
                <a:ea typeface="宋体" panose="02010600030101010101" pitchFamily="2" charset="-122"/>
                <a:cs typeface="宋体" panose="02010600030101010101" pitchFamily="2" charset="-122"/>
              </a:rPr>
              <a:t>github</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上公开（</a:t>
            </a:r>
            <a:r>
              <a:rPr lang="en-US" altLang="zh-CN" sz="2200" b="1" u="none">
                <a:solidFill>
                  <a:srgbClr val="FF0000"/>
                </a:solidFill>
                <a:latin typeface="Calibri" panose="020F0502020204030204" pitchFamily="34" charset="0"/>
                <a:ea typeface="Calibri" panose="020F0502020204030204" pitchFamily="34" charset="0"/>
                <a:cs typeface="Calibri" panose="020F0502020204030204" pitchFamily="34" charset="0"/>
              </a:rPr>
              <a:t>https://github.com/serea/IR_work.git</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），后续将结合相关工作做进一步完善。</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文本框 5"/>
          <p:cNvSpPr txBox="1"/>
          <p:nvPr/>
        </p:nvSpPr>
        <p:spPr>
          <a:xfrm>
            <a:off x="747713" y="3081338"/>
            <a:ext cx="7415212" cy="1322387"/>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sz="8000" b="1" dirty="0">
                <a:solidFill>
                  <a:srgbClr val="0D0D0D"/>
                </a:solidFill>
                <a:latin typeface="Arial Black" panose="020B0A04020102020204" pitchFamily="34" charset="0"/>
                <a:ea typeface="汉仪菱心体简" pitchFamily="1" charset="-122"/>
                <a:sym typeface="+mn-lt"/>
              </a:rPr>
              <a:t>THANK YOU!</a:t>
            </a:r>
            <a:endParaRPr lang="zh-CN" altLang="en-US" sz="8000" b="1" dirty="0">
              <a:solidFill>
                <a:srgbClr val="0D0D0D"/>
              </a:solidFill>
              <a:latin typeface="Arial Black" panose="020B0A04020102020204" pitchFamily="34" charset="0"/>
              <a:ea typeface="汉仪菱心体简" pitchFamily="1" charset="-122"/>
              <a:sym typeface="+mn-lt"/>
            </a:endParaRPr>
          </a:p>
        </p:txBody>
      </p:sp>
      <p:grpSp>
        <p:nvGrpSpPr>
          <p:cNvPr id="35843" name="组合 9"/>
          <p:cNvGrpSpPr/>
          <p:nvPr/>
        </p:nvGrpSpPr>
        <p:grpSpPr>
          <a:xfrm>
            <a:off x="708025" y="2817813"/>
            <a:ext cx="7461250" cy="1709737"/>
            <a:chOff x="0" y="0"/>
            <a:chExt cx="8637853" cy="1708810"/>
          </a:xfrm>
        </p:grpSpPr>
        <p:cxnSp>
          <p:nvCxnSpPr>
            <p:cNvPr id="35845" name="直接连接符 7"/>
            <p:cNvCxnSpPr/>
            <p:nvPr/>
          </p:nvCxnSpPr>
          <p:spPr>
            <a:xfrm>
              <a:off x="0" y="0"/>
              <a:ext cx="8637853" cy="0"/>
            </a:xfrm>
            <a:prstGeom prst="line">
              <a:avLst/>
            </a:prstGeom>
            <a:ln w="38100" cap="flat" cmpd="sng">
              <a:solidFill>
                <a:schemeClr val="bg1"/>
              </a:solidFill>
              <a:prstDash val="solid"/>
              <a:headEnd type="none" w="med" len="med"/>
              <a:tailEnd type="none" w="med" len="med"/>
            </a:ln>
          </p:spPr>
        </p:cxnSp>
        <p:cxnSp>
          <p:nvCxnSpPr>
            <p:cNvPr id="35846" name="直接连接符 8"/>
            <p:cNvCxnSpPr/>
            <p:nvPr/>
          </p:nvCxnSpPr>
          <p:spPr>
            <a:xfrm>
              <a:off x="0" y="1708810"/>
              <a:ext cx="8637853" cy="0"/>
            </a:xfrm>
            <a:prstGeom prst="line">
              <a:avLst/>
            </a:prstGeom>
            <a:ln w="38100" cap="flat" cmpd="sng">
              <a:solidFill>
                <a:schemeClr val="bg1"/>
              </a:solidFill>
              <a:prstDash val="solid"/>
              <a:headEnd type="none" w="med" len="med"/>
              <a:tailEnd type="none" w="med" len="med"/>
            </a:ln>
          </p:spPr>
        </p:cxnSp>
      </p:grpSp>
      <p:sp>
        <p:nvSpPr>
          <p:cNvPr id="35844" name="文本框 10"/>
          <p:cNvSpPr txBox="1"/>
          <p:nvPr/>
        </p:nvSpPr>
        <p:spPr>
          <a:xfrm>
            <a:off x="700088" y="3033713"/>
            <a:ext cx="7415212" cy="1323975"/>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sz="8000" b="1" dirty="0">
                <a:solidFill>
                  <a:schemeClr val="bg1"/>
                </a:solidFill>
                <a:latin typeface="Arial Black" panose="020B0A04020102020204" pitchFamily="34" charset="0"/>
                <a:ea typeface="汉仪菱心体简" pitchFamily="1" charset="-122"/>
                <a:sym typeface="+mn-lt"/>
              </a:rPr>
              <a:t>THANK YOU!</a:t>
            </a:r>
            <a:endParaRPr lang="zh-CN" altLang="en-US" sz="8000" b="1" dirty="0">
              <a:solidFill>
                <a:schemeClr val="bg1"/>
              </a:solidFill>
              <a:latin typeface="Arial Black" panose="020B0A04020102020204" pitchFamily="34" charset="0"/>
              <a:ea typeface="汉仪菱心体简" pitchFamily="1" charset="-122"/>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9" name="椭圆 24"/>
          <p:cNvSpPr/>
          <p:nvPr/>
        </p:nvSpPr>
        <p:spPr>
          <a:xfrm>
            <a:off x="4841875" y="1838325"/>
            <a:ext cx="1744663" cy="949325"/>
          </a:xfrm>
          <a:prstGeom prst="ellipse">
            <a:avLst/>
          </a:prstGeom>
          <a:solidFill>
            <a:schemeClr val="bg1">
              <a:alpha val="98038"/>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zh-CN" altLang="en-US" sz="2000" b="1" dirty="0">
                <a:solidFill>
                  <a:srgbClr val="404040"/>
                </a:solidFill>
                <a:sym typeface="+mn-lt"/>
              </a:rPr>
              <a:t>网页分类</a:t>
            </a:r>
            <a:endParaRPr lang="zh-CN" altLang="en-US" sz="2000" b="1" dirty="0">
              <a:solidFill>
                <a:srgbClr val="404040"/>
              </a:solidFill>
              <a:sym typeface="+mn-lt"/>
            </a:endParaRPr>
          </a:p>
        </p:txBody>
      </p:sp>
      <p:grpSp>
        <p:nvGrpSpPr>
          <p:cNvPr id="14348" name="组合 33"/>
          <p:cNvGrpSpPr/>
          <p:nvPr/>
        </p:nvGrpSpPr>
        <p:grpSpPr>
          <a:xfrm>
            <a:off x="123825" y="249936"/>
            <a:ext cx="5734050" cy="675577"/>
            <a:chOff x="0" y="-15165"/>
            <a:chExt cx="5733886" cy="675053"/>
          </a:xfrm>
        </p:grpSpPr>
        <p:sp>
          <p:nvSpPr>
            <p:cNvPr id="14349" name="任意多边形 34"/>
            <p:cNvSpPr/>
            <p:nvPr/>
          </p:nvSpPr>
          <p:spPr>
            <a:xfrm>
              <a:off x="0" y="0"/>
              <a:ext cx="5733886" cy="659888"/>
            </a:xfrm>
            <a:custGeom>
              <a:avLst/>
              <a:gdLst/>
              <a:ahLst/>
              <a:cxnLst>
                <a:cxn ang="0">
                  <a:pos x="0" y="0"/>
                </a:cxn>
                <a:cxn ang="0">
                  <a:pos x="5733886" y="0"/>
                </a:cxn>
                <a:cxn ang="0">
                  <a:pos x="5733886" y="659888"/>
                </a:cxn>
                <a:cxn ang="0">
                  <a:pos x="771226" y="659888"/>
                </a:cxn>
                <a:cxn ang="0">
                  <a:pos x="210226" y="445563"/>
                </a:cxn>
                <a:cxn ang="0">
                  <a:pos x="0" y="0"/>
                </a:cxn>
              </a:cxnLst>
              <a:pathLst>
                <a:path w="4660173" h="790171">
                  <a:moveTo>
                    <a:pt x="0" y="0"/>
                  </a:moveTo>
                  <a:lnTo>
                    <a:pt x="4660173" y="0"/>
                  </a:lnTo>
                  <a:lnTo>
                    <a:pt x="4660173" y="790171"/>
                  </a:lnTo>
                  <a:lnTo>
                    <a:pt x="626808" y="790171"/>
                  </a:lnTo>
                  <a:cubicBezTo>
                    <a:pt x="374995" y="790171"/>
                    <a:pt x="170860" y="675269"/>
                    <a:pt x="170860" y="533531"/>
                  </a:cubicBezTo>
                  <a:cubicBezTo>
                    <a:pt x="145548" y="355688"/>
                    <a:pt x="158202" y="103043"/>
                    <a:pt x="0" y="0"/>
                  </a:cubicBezTo>
                  <a:close/>
                </a:path>
              </a:pathLst>
            </a:custGeom>
            <a:solidFill>
              <a:schemeClr val="bg1">
                <a:alpha val="41176"/>
              </a:schemeClr>
            </a:solidFill>
            <a:ln w="9525">
              <a:noFill/>
            </a:ln>
            <a:effectLst>
              <a:outerShdw dist="38100" dir="2699999" algn="ctr" rotWithShape="0">
                <a:srgbClr val="000000">
                  <a:alpha val="39000"/>
                </a:srgbClr>
              </a:outerShdw>
            </a:effectLst>
          </p:spPr>
          <p:txBody>
            <a:bodyPr/>
            <a:p>
              <a:endParaRPr lang="zh-CN" altLang="en-US"/>
            </a:p>
          </p:txBody>
        </p:sp>
        <p:grpSp>
          <p:nvGrpSpPr>
            <p:cNvPr id="14350" name="任意多边形 35"/>
            <p:cNvGrpSpPr/>
            <p:nvPr/>
          </p:nvGrpSpPr>
          <p:grpSpPr>
            <a:xfrm>
              <a:off x="10287" y="-15165"/>
              <a:ext cx="4181736" cy="651766"/>
              <a:chOff x="0" y="0"/>
              <a:chExt cx="4181856" cy="652272"/>
            </a:xfrm>
          </p:grpSpPr>
          <p:pic>
            <p:nvPicPr>
              <p:cNvPr id="14352" name="任意多边形 35"/>
              <p:cNvPicPr/>
              <p:nvPr/>
            </p:nvPicPr>
            <p:blipFill>
              <a:blip r:embed="rId1"/>
              <a:stretch>
                <a:fillRect/>
              </a:stretch>
            </p:blipFill>
            <p:spPr>
              <a:xfrm>
                <a:off x="0" y="0"/>
                <a:ext cx="4181856" cy="652272"/>
              </a:xfrm>
              <a:prstGeom prst="rect">
                <a:avLst/>
              </a:prstGeom>
              <a:noFill/>
              <a:ln w="9525">
                <a:noFill/>
              </a:ln>
            </p:spPr>
          </p:pic>
          <p:sp>
            <p:nvSpPr>
              <p:cNvPr id="14353" name="Text Box 36"/>
              <p:cNvSpPr txBox="1"/>
              <p:nvPr/>
            </p:nvSpPr>
            <p:spPr>
              <a:xfrm rot="10800000">
                <a:off x="12411" y="15178"/>
                <a:ext cx="4151863" cy="622508"/>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latin typeface="宋体" panose="02010600030101010101" pitchFamily="2" charset="-122"/>
                  <a:sym typeface="Arial" panose="020B0604020202020204" pitchFamily="34" charset="0"/>
                </a:endParaRPr>
              </a:p>
            </p:txBody>
          </p:sp>
        </p:grpSp>
        <p:sp>
          <p:nvSpPr>
            <p:cNvPr id="14351" name="文本框 36"/>
            <p:cNvSpPr txBox="1"/>
            <p:nvPr/>
          </p:nvSpPr>
          <p:spPr>
            <a:xfrm>
              <a:off x="1134902" y="82860"/>
              <a:ext cx="2672004" cy="548215"/>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None/>
              </a:pPr>
              <a:r>
                <a:rPr lang="zh-CN" altLang="en-US" b="1" dirty="0" smtClean="0">
                  <a:solidFill>
                    <a:schemeClr val="bg1"/>
                  </a:solidFill>
                  <a:latin typeface="微软雅黑" panose="020B0503020204020204" pitchFamily="34" charset="-122"/>
                  <a:ea typeface="微软雅黑" panose="020B0503020204020204" pitchFamily="34" charset="-122"/>
                  <a:sym typeface="+mn-ea"/>
                </a:rPr>
                <a:t>项目概述及人员</a:t>
              </a:r>
              <a:endParaRPr lang="zh-CN" altLang="en-US" b="1" dirty="0">
                <a:solidFill>
                  <a:schemeClr val="bg1"/>
                </a:solidFill>
                <a:latin typeface="Arial" panose="020B0604020202020204" pitchFamily="34" charset="0"/>
                <a:ea typeface="Arial" panose="020B0604020202020204" pitchFamily="34" charset="0"/>
              </a:endParaRPr>
            </a:p>
          </p:txBody>
        </p:sp>
      </p:grpSp>
      <p:cxnSp>
        <p:nvCxnSpPr>
          <p:cNvPr id="53" name="直接连接符 19"/>
          <p:cNvCxnSpPr>
            <a:stCxn id="54" idx="3"/>
            <a:endCxn id="51" idx="3"/>
          </p:cNvCxnSpPr>
          <p:nvPr/>
        </p:nvCxnSpPr>
        <p:spPr>
          <a:xfrm>
            <a:off x="8009255" y="2204720"/>
            <a:ext cx="2850515" cy="267335"/>
          </a:xfrm>
          <a:prstGeom prst="line">
            <a:avLst/>
          </a:prstGeom>
          <a:ln w="19050" cap="flat" cmpd="sng">
            <a:solidFill>
              <a:srgbClr val="BFBFBF"/>
            </a:solidFill>
            <a:prstDash val="solid"/>
            <a:headEnd type="none" w="med" len="med"/>
            <a:tailEnd type="none" w="med" len="med"/>
          </a:ln>
        </p:spPr>
      </p:cxnSp>
      <p:cxnSp>
        <p:nvCxnSpPr>
          <p:cNvPr id="58" name="直接连接符 19"/>
          <p:cNvCxnSpPr>
            <a:stCxn id="60" idx="4"/>
          </p:cNvCxnSpPr>
          <p:nvPr/>
        </p:nvCxnSpPr>
        <p:spPr>
          <a:xfrm flipH="1">
            <a:off x="1029970" y="2843530"/>
            <a:ext cx="2202180" cy="351155"/>
          </a:xfrm>
          <a:prstGeom prst="line">
            <a:avLst/>
          </a:prstGeom>
          <a:ln w="19050" cap="flat" cmpd="sng">
            <a:solidFill>
              <a:srgbClr val="BFBFBF"/>
            </a:solidFill>
            <a:prstDash val="solid"/>
            <a:headEnd type="none" w="med" len="med"/>
            <a:tailEnd type="none" w="med" len="med"/>
          </a:ln>
        </p:spPr>
      </p:cxnSp>
      <p:cxnSp>
        <p:nvCxnSpPr>
          <p:cNvPr id="61" name="直接连接符 4"/>
          <p:cNvCxnSpPr>
            <a:stCxn id="63" idx="0"/>
            <a:endCxn id="64" idx="0"/>
          </p:cNvCxnSpPr>
          <p:nvPr/>
        </p:nvCxnSpPr>
        <p:spPr>
          <a:xfrm flipH="1" flipV="1">
            <a:off x="7768590" y="2711450"/>
            <a:ext cx="2585085" cy="547370"/>
          </a:xfrm>
          <a:prstGeom prst="line">
            <a:avLst/>
          </a:prstGeom>
          <a:ln w="19050" cap="flat" cmpd="sng">
            <a:solidFill>
              <a:srgbClr val="BFBFBF"/>
            </a:solidFill>
            <a:prstDash val="solid"/>
            <a:headEnd type="none" w="med" len="med"/>
            <a:tailEnd type="none" w="med" len="med"/>
          </a:ln>
        </p:spPr>
      </p:cxnSp>
      <p:cxnSp>
        <p:nvCxnSpPr>
          <p:cNvPr id="62" name="直接连接符 19"/>
          <p:cNvCxnSpPr>
            <a:stCxn id="64" idx="3"/>
            <a:endCxn id="63" idx="3"/>
          </p:cNvCxnSpPr>
          <p:nvPr/>
        </p:nvCxnSpPr>
        <p:spPr>
          <a:xfrm>
            <a:off x="7688580" y="3070225"/>
            <a:ext cx="2201545" cy="1612265"/>
          </a:xfrm>
          <a:prstGeom prst="line">
            <a:avLst/>
          </a:prstGeom>
          <a:ln w="19050" cap="flat" cmpd="sng">
            <a:solidFill>
              <a:srgbClr val="BFBFBF"/>
            </a:solidFill>
            <a:prstDash val="solid"/>
            <a:headEnd type="none" w="med" len="med"/>
            <a:tailEnd type="none" w="med" len="med"/>
          </a:ln>
        </p:spPr>
      </p:cxnSp>
      <p:grpSp>
        <p:nvGrpSpPr>
          <p:cNvPr id="180" name="组合 179"/>
          <p:cNvGrpSpPr/>
          <p:nvPr/>
        </p:nvGrpSpPr>
        <p:grpSpPr>
          <a:xfrm>
            <a:off x="607060" y="2600960"/>
            <a:ext cx="3130550" cy="2091055"/>
            <a:chOff x="956" y="4096"/>
            <a:chExt cx="4930" cy="3293"/>
          </a:xfrm>
        </p:grpSpPr>
        <p:sp>
          <p:nvSpPr>
            <p:cNvPr id="168" name="椭圆 8"/>
            <p:cNvSpPr/>
            <p:nvPr/>
          </p:nvSpPr>
          <p:spPr>
            <a:xfrm rot="1540888">
              <a:off x="4810" y="4096"/>
              <a:ext cx="1077" cy="1078"/>
            </a:xfrm>
            <a:prstGeom prst="ellipse">
              <a:avLst/>
            </a:prstGeom>
            <a:gradFill rotWithShape="1">
              <a:gsLst>
                <a:gs pos="0">
                  <a:srgbClr val="F2F2F2"/>
                </a:gs>
                <a:gs pos="100000">
                  <a:srgbClr val="FFFFFF"/>
                </a:gs>
              </a:gsLst>
              <a:lin ang="5400000" scaled="1"/>
              <a:tileRect/>
            </a:gradFill>
            <a:ln w="25400" cap="flat" cmpd="sng">
              <a:solidFill>
                <a:srgbClr val="FFFFFF"/>
              </a:solidFill>
              <a:prstDash val="solid"/>
              <a:headEnd type="none" w="med" len="med"/>
              <a:tailEnd type="none" w="med" len="med"/>
            </a:ln>
            <a:effectLst>
              <a:outerShdw dist="38100" dir="5400000"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en-US" altLang="zh-CN" sz="1300" dirty="0">
                <a:solidFill>
                  <a:srgbClr val="FFFFFF"/>
                </a:solidFill>
                <a:sym typeface="+mn-lt"/>
              </a:endParaRPr>
            </a:p>
          </p:txBody>
        </p:sp>
        <p:cxnSp>
          <p:nvCxnSpPr>
            <p:cNvPr id="57" name="直接连接符 4"/>
            <p:cNvCxnSpPr>
              <a:stCxn id="59" idx="2"/>
            </p:cNvCxnSpPr>
            <p:nvPr/>
          </p:nvCxnSpPr>
          <p:spPr>
            <a:xfrm flipV="1">
              <a:off x="3200" y="4910"/>
              <a:ext cx="2238" cy="1955"/>
            </a:xfrm>
            <a:prstGeom prst="line">
              <a:avLst/>
            </a:prstGeom>
            <a:ln w="19050" cap="flat" cmpd="sng">
              <a:solidFill>
                <a:srgbClr val="BFBFBF"/>
              </a:solidFill>
              <a:prstDash val="solid"/>
              <a:headEnd type="none" w="med" len="med"/>
              <a:tailEnd type="none" w="med" len="med"/>
            </a:ln>
          </p:spPr>
        </p:cxnSp>
        <p:sp>
          <p:nvSpPr>
            <p:cNvPr id="59" name="任意多边形 23"/>
            <p:cNvSpPr/>
            <p:nvPr/>
          </p:nvSpPr>
          <p:spPr>
            <a:xfrm>
              <a:off x="956" y="4925"/>
              <a:ext cx="2467" cy="2465"/>
            </a:xfrm>
            <a:custGeom>
              <a:avLst/>
              <a:gdLst/>
              <a:ahLst/>
              <a:cxnLst>
                <a:cxn ang="0">
                  <a:pos x="797253" y="111"/>
                </a:cxn>
                <a:cxn ang="0">
                  <a:pos x="1232708" y="141660"/>
                </a:cxn>
                <a:cxn ang="0">
                  <a:pos x="1424933" y="1231688"/>
                </a:cxn>
                <a:cxn ang="0">
                  <a:pos x="334001" y="1423754"/>
                </a:cxn>
                <a:cxn ang="0">
                  <a:pos x="141777" y="333725"/>
                </a:cxn>
                <a:cxn ang="0">
                  <a:pos x="797253" y="111"/>
                </a:cxn>
              </a:cxnLst>
              <a:pathLst>
                <a:path w="1566306" h="1566307">
                  <a:moveTo>
                    <a:pt x="797047" y="111"/>
                  </a:moveTo>
                  <a:cubicBezTo>
                    <a:pt x="947856" y="2650"/>
                    <a:pt x="1099549" y="48701"/>
                    <a:pt x="1232390" y="141741"/>
                  </a:cubicBezTo>
                  <a:cubicBezTo>
                    <a:pt x="1586633" y="389848"/>
                    <a:pt x="1672673" y="878149"/>
                    <a:pt x="1424566" y="1232391"/>
                  </a:cubicBezTo>
                  <a:cubicBezTo>
                    <a:pt x="1176459" y="1586634"/>
                    <a:pt x="688158" y="1672674"/>
                    <a:pt x="333915" y="1424567"/>
                  </a:cubicBezTo>
                  <a:cubicBezTo>
                    <a:pt x="-20327" y="1176460"/>
                    <a:pt x="-106367" y="688159"/>
                    <a:pt x="141740" y="333916"/>
                  </a:cubicBezTo>
                  <a:cubicBezTo>
                    <a:pt x="296807" y="112515"/>
                    <a:pt x="545699" y="-4120"/>
                    <a:pt x="797047" y="111"/>
                  </a:cubicBezTo>
                  <a:close/>
                </a:path>
              </a:pathLst>
            </a:custGeom>
            <a:solidFill>
              <a:schemeClr val="bg1">
                <a:alpha val="98038"/>
              </a:schemeClr>
            </a:solidFill>
            <a:ln w="9525">
              <a:noFill/>
            </a:ln>
            <a:effectLst>
              <a:outerShdw dist="38100" dir="2699999" algn="ctr" rotWithShape="0">
                <a:srgbClr val="000000">
                  <a:alpha val="39000"/>
                </a:srgbClr>
              </a:outerShdw>
            </a:effectLst>
          </p:spPr>
          <p:txBody>
            <a:bodyPr/>
            <a:p>
              <a:endParaRPr lang="zh-CN" altLang="en-US"/>
            </a:p>
          </p:txBody>
        </p:sp>
        <p:sp>
          <p:nvSpPr>
            <p:cNvPr id="60" name="文本框 20"/>
            <p:cNvSpPr/>
            <p:nvPr/>
          </p:nvSpPr>
          <p:spPr>
            <a:xfrm>
              <a:off x="5033" y="4344"/>
              <a:ext cx="630" cy="627"/>
            </a:xfrm>
            <a:custGeom>
              <a:avLst/>
              <a:gdLst>
                <a:gd name="txL" fmla="*/ 0 w 399080"/>
                <a:gd name="txT" fmla="*/ 0 h 399080"/>
                <a:gd name="txR" fmla="*/ 399080 w 399080"/>
                <a:gd name="txB" fmla="*/ 399080 h 399080"/>
              </a:gdLst>
              <a:ahLst/>
              <a:cxnLst>
                <a:cxn ang="0">
                  <a:pos x="165688" y="3036"/>
                </a:cxn>
                <a:cxn ang="0">
                  <a:pos x="315468" y="36009"/>
                </a:cxn>
                <a:cxn ang="0">
                  <a:pos x="364662" y="313085"/>
                </a:cxn>
                <a:cxn ang="0">
                  <a:pos x="85476" y="361907"/>
                </a:cxn>
                <a:cxn ang="0">
                  <a:pos x="36282" y="84831"/>
                </a:cxn>
                <a:cxn ang="0">
                  <a:pos x="165688" y="3036"/>
                </a:cxn>
              </a:cxnLst>
              <a:rect l="txL" t="txT" r="txR" b="txB"/>
              <a:pathLst>
                <a:path w="399080" h="399080">
                  <a:moveTo>
                    <a:pt x="164917" y="3044"/>
                  </a:moveTo>
                  <a:cubicBezTo>
                    <a:pt x="215204" y="-5816"/>
                    <a:pt x="268872" y="4507"/>
                    <a:pt x="314001" y="36115"/>
                  </a:cubicBezTo>
                  <a:cubicBezTo>
                    <a:pt x="404260" y="99330"/>
                    <a:pt x="426182" y="223744"/>
                    <a:pt x="362966" y="314002"/>
                  </a:cubicBezTo>
                  <a:cubicBezTo>
                    <a:pt x="299750" y="404260"/>
                    <a:pt x="175337" y="426182"/>
                    <a:pt x="85079" y="362966"/>
                  </a:cubicBezTo>
                  <a:cubicBezTo>
                    <a:pt x="-5179" y="299751"/>
                    <a:pt x="-27101" y="175337"/>
                    <a:pt x="36114" y="85079"/>
                  </a:cubicBezTo>
                  <a:cubicBezTo>
                    <a:pt x="67722" y="39950"/>
                    <a:pt x="114629" y="11905"/>
                    <a:pt x="164917" y="3044"/>
                  </a:cubicBezTo>
                  <a:close/>
                </a:path>
              </a:pathLst>
            </a:custGeom>
            <a:gradFill rotWithShape="1">
              <a:gsLst>
                <a:gs pos="0">
                  <a:srgbClr val="D9D9D9"/>
                </a:gs>
                <a:gs pos="100000">
                  <a:srgbClr val="FFFFFF"/>
                </a:gs>
              </a:gsLst>
              <a:lin ang="5400000" scaled="1"/>
              <a:tileRect/>
            </a:gradFill>
            <a:ln w="25400" cap="flat" cmpd="sng">
              <a:solidFill>
                <a:srgbClr val="FFFFFF"/>
              </a:solidFill>
              <a:prstDash val="solid"/>
              <a:miter/>
              <a:headEnd type="none" w="med" len="med"/>
              <a:tailEnd type="none" w="med" len="med"/>
            </a:ln>
            <a:effectLst>
              <a:outerShdw dist="63500" dir="5400000" algn="ctr" rotWithShape="0">
                <a:srgbClr val="7F7F7F">
                  <a:alpha val="5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en-US" altLang="zh-CN" sz="1800" dirty="0">
                  <a:solidFill>
                    <a:srgbClr val="595959"/>
                  </a:solidFill>
                  <a:latin typeface="Arial" panose="020B0604020202020204" pitchFamily="34" charset="0"/>
                  <a:sym typeface="+mn-lt"/>
                </a:rPr>
                <a:t>1</a:t>
              </a:r>
              <a:endParaRPr lang="en-US" altLang="zh-CN" sz="1800" dirty="0">
                <a:solidFill>
                  <a:srgbClr val="595959"/>
                </a:solidFill>
                <a:latin typeface="Arial" panose="020B0604020202020204" pitchFamily="34" charset="0"/>
                <a:sym typeface="+mn-lt"/>
              </a:endParaRPr>
            </a:p>
          </p:txBody>
        </p:sp>
        <p:pic>
          <p:nvPicPr>
            <p:cNvPr id="159" name="图片 158"/>
            <p:cNvPicPr>
              <a:picLocks noChangeAspect="1"/>
            </p:cNvPicPr>
            <p:nvPr/>
          </p:nvPicPr>
          <p:blipFill>
            <a:blip r:embed="rId2">
              <a:grayscl/>
              <a:lum bright="36000"/>
            </a:blip>
            <a:stretch>
              <a:fillRect/>
            </a:stretch>
          </p:blipFill>
          <p:spPr>
            <a:xfrm>
              <a:off x="1397" y="5167"/>
              <a:ext cx="1527" cy="1273"/>
            </a:xfrm>
            <a:prstGeom prst="rect">
              <a:avLst/>
            </a:prstGeom>
          </p:spPr>
        </p:pic>
        <p:sp>
          <p:nvSpPr>
            <p:cNvPr id="160" name="文本框 25"/>
            <p:cNvSpPr txBox="1"/>
            <p:nvPr/>
          </p:nvSpPr>
          <p:spPr>
            <a:xfrm>
              <a:off x="1397" y="6440"/>
              <a:ext cx="1584" cy="628"/>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zh-CN" altLang="en-US" sz="2000" b="1" dirty="0">
                  <a:solidFill>
                    <a:srgbClr val="404040"/>
                  </a:solidFill>
                  <a:sym typeface="+mn-lt"/>
                </a:rPr>
                <a:t>财经类</a:t>
              </a:r>
              <a:r>
                <a:rPr lang="en-US" altLang="zh-CN" sz="2000" b="1" dirty="0">
                  <a:solidFill>
                    <a:srgbClr val="404040"/>
                  </a:solidFill>
                  <a:sym typeface="+mn-lt"/>
                </a:rPr>
                <a:t> </a:t>
              </a:r>
              <a:endParaRPr lang="zh-CN" altLang="en-US" sz="2000" b="1" dirty="0">
                <a:solidFill>
                  <a:srgbClr val="404040"/>
                </a:solidFill>
                <a:sym typeface="+mn-lt"/>
              </a:endParaRPr>
            </a:p>
          </p:txBody>
        </p:sp>
      </p:grpSp>
      <p:grpSp>
        <p:nvGrpSpPr>
          <p:cNvPr id="181" name="组合 180"/>
          <p:cNvGrpSpPr/>
          <p:nvPr/>
        </p:nvGrpSpPr>
        <p:grpSpPr>
          <a:xfrm>
            <a:off x="2283460" y="2960370"/>
            <a:ext cx="6540500" cy="3415030"/>
            <a:chOff x="3286" y="4679"/>
            <a:chExt cx="10300" cy="5378"/>
          </a:xfrm>
        </p:grpSpPr>
        <p:grpSp>
          <p:nvGrpSpPr>
            <p:cNvPr id="14338" name="组合 3"/>
            <p:cNvGrpSpPr/>
            <p:nvPr/>
          </p:nvGrpSpPr>
          <p:grpSpPr>
            <a:xfrm>
              <a:off x="3286" y="4679"/>
              <a:ext cx="10300" cy="5378"/>
              <a:chOff x="0" y="-2"/>
              <a:chExt cx="6539866" cy="3415014"/>
            </a:xfrm>
          </p:grpSpPr>
          <p:cxnSp>
            <p:nvCxnSpPr>
              <p:cNvPr id="14354" name="直接连接符 4"/>
              <p:cNvCxnSpPr/>
              <p:nvPr/>
            </p:nvCxnSpPr>
            <p:spPr>
              <a:xfrm rot="-3299586" flipH="1" flipV="1">
                <a:off x="5158050" y="-332446"/>
                <a:ext cx="323878" cy="1776241"/>
              </a:xfrm>
              <a:prstGeom prst="line">
                <a:avLst/>
              </a:prstGeom>
              <a:ln w="19050" cap="flat" cmpd="sng">
                <a:solidFill>
                  <a:srgbClr val="BFBFBF"/>
                </a:solidFill>
                <a:prstDash val="solid"/>
                <a:headEnd type="none" w="med" len="med"/>
                <a:tailEnd type="none" w="med" len="med"/>
              </a:ln>
            </p:spPr>
          </p:cxnSp>
          <p:sp>
            <p:nvSpPr>
              <p:cNvPr id="14355" name="椭圆 5"/>
              <p:cNvSpPr/>
              <p:nvPr/>
            </p:nvSpPr>
            <p:spPr>
              <a:xfrm rot="-3299586">
                <a:off x="4043700" y="855"/>
                <a:ext cx="684272" cy="682559"/>
              </a:xfrm>
              <a:prstGeom prst="ellipse">
                <a:avLst/>
              </a:prstGeom>
              <a:gradFill rotWithShape="1">
                <a:gsLst>
                  <a:gs pos="0">
                    <a:srgbClr val="F2F2F2"/>
                  </a:gs>
                  <a:gs pos="100000">
                    <a:srgbClr val="FFFFFF"/>
                  </a:gs>
                </a:gsLst>
                <a:lin ang="5400000" scaled="1"/>
                <a:tileRect/>
              </a:gradFill>
              <a:ln w="25400" cap="flat" cmpd="sng">
                <a:solidFill>
                  <a:srgbClr val="FFFFFF"/>
                </a:solidFill>
                <a:prstDash val="solid"/>
                <a:headEnd type="none" w="med" len="med"/>
                <a:tailEnd type="none" w="med" len="med"/>
              </a:ln>
              <a:effectLst>
                <a:outerShdw dist="38100" dir="5400000"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en-US" altLang="zh-CN" sz="1300" dirty="0">
                  <a:solidFill>
                    <a:srgbClr val="FFFFFF"/>
                  </a:solidFill>
                  <a:sym typeface="+mn-lt"/>
                </a:endParaRPr>
              </a:p>
            </p:txBody>
          </p:sp>
          <p:cxnSp>
            <p:nvCxnSpPr>
              <p:cNvPr id="14356" name="直接连接符 6"/>
              <p:cNvCxnSpPr/>
              <p:nvPr/>
            </p:nvCxnSpPr>
            <p:spPr>
              <a:xfrm rot="1540888" flipH="1" flipV="1">
                <a:off x="1601633" y="589014"/>
                <a:ext cx="323819" cy="1776569"/>
              </a:xfrm>
              <a:prstGeom prst="line">
                <a:avLst/>
              </a:prstGeom>
              <a:ln w="19050" cap="flat" cmpd="sng">
                <a:solidFill>
                  <a:srgbClr val="BFBFBF"/>
                </a:solidFill>
                <a:prstDash val="solid"/>
                <a:headEnd type="none" w="med" len="med"/>
                <a:tailEnd type="none" w="med" len="med"/>
              </a:ln>
            </p:spPr>
          </p:cxnSp>
          <p:cxnSp>
            <p:nvCxnSpPr>
              <p:cNvPr id="14357" name="直接连接符 7"/>
              <p:cNvCxnSpPr/>
              <p:nvPr/>
            </p:nvCxnSpPr>
            <p:spPr>
              <a:xfrm rot="1540887" flipH="1">
                <a:off x="458744" y="150825"/>
                <a:ext cx="782561" cy="1774981"/>
              </a:xfrm>
              <a:prstGeom prst="line">
                <a:avLst/>
              </a:prstGeom>
              <a:ln w="19050" cap="flat" cmpd="sng">
                <a:solidFill>
                  <a:srgbClr val="BFBFBF"/>
                </a:solidFill>
                <a:prstDash val="solid"/>
                <a:headEnd type="none" w="med" len="med"/>
                <a:tailEnd type="none" w="med" len="med"/>
              </a:ln>
            </p:spPr>
          </p:cxnSp>
          <p:sp>
            <p:nvSpPr>
              <p:cNvPr id="14358" name="椭圆 8"/>
              <p:cNvSpPr/>
              <p:nvPr/>
            </p:nvSpPr>
            <p:spPr>
              <a:xfrm rot="1540888">
                <a:off x="1480994" y="179403"/>
                <a:ext cx="684146" cy="684273"/>
              </a:xfrm>
              <a:prstGeom prst="ellipse">
                <a:avLst/>
              </a:prstGeom>
              <a:gradFill rotWithShape="1">
                <a:gsLst>
                  <a:gs pos="0">
                    <a:srgbClr val="F2F2F2"/>
                  </a:gs>
                  <a:gs pos="100000">
                    <a:srgbClr val="FFFFFF"/>
                  </a:gs>
                </a:gsLst>
                <a:lin ang="5400000" scaled="1"/>
                <a:tileRect/>
              </a:gradFill>
              <a:ln w="25400" cap="flat" cmpd="sng">
                <a:solidFill>
                  <a:srgbClr val="FFFFFF"/>
                </a:solidFill>
                <a:prstDash val="solid"/>
                <a:headEnd type="none" w="med" len="med"/>
                <a:tailEnd type="none" w="med" len="med"/>
              </a:ln>
              <a:effectLst>
                <a:outerShdw dist="38100" dir="5400000"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en-US" altLang="zh-CN" sz="1300" dirty="0">
                  <a:solidFill>
                    <a:srgbClr val="FFFFFF"/>
                  </a:solidFill>
                  <a:sym typeface="+mn-lt"/>
                </a:endParaRPr>
              </a:p>
            </p:txBody>
          </p:sp>
          <p:cxnSp>
            <p:nvCxnSpPr>
              <p:cNvPr id="14359" name="直接连接符 9"/>
              <p:cNvCxnSpPr/>
              <p:nvPr/>
            </p:nvCxnSpPr>
            <p:spPr>
              <a:xfrm flipH="1" flipV="1">
                <a:off x="2925479" y="785881"/>
                <a:ext cx="323819" cy="1776569"/>
              </a:xfrm>
              <a:prstGeom prst="line">
                <a:avLst/>
              </a:prstGeom>
              <a:ln w="19050" cap="flat" cmpd="sng">
                <a:solidFill>
                  <a:srgbClr val="BFBFBF"/>
                </a:solidFill>
                <a:prstDash val="solid"/>
                <a:headEnd type="none" w="med" len="med"/>
                <a:tailEnd type="none" w="med" len="med"/>
              </a:ln>
            </p:spPr>
          </p:cxnSp>
          <p:cxnSp>
            <p:nvCxnSpPr>
              <p:cNvPr id="14360" name="直接连接符 10"/>
              <p:cNvCxnSpPr/>
              <p:nvPr/>
            </p:nvCxnSpPr>
            <p:spPr>
              <a:xfrm flipH="1">
                <a:off x="1682587" y="785881"/>
                <a:ext cx="782562" cy="1776569"/>
              </a:xfrm>
              <a:prstGeom prst="line">
                <a:avLst/>
              </a:prstGeom>
              <a:ln w="19050" cap="flat" cmpd="sng">
                <a:solidFill>
                  <a:srgbClr val="BFBFBF"/>
                </a:solidFill>
                <a:prstDash val="solid"/>
                <a:headEnd type="none" w="med" len="med"/>
                <a:tailEnd type="none" w="med" len="med"/>
              </a:ln>
            </p:spPr>
          </p:cxnSp>
          <p:sp>
            <p:nvSpPr>
              <p:cNvPr id="14361" name="椭圆 11"/>
              <p:cNvSpPr/>
              <p:nvPr/>
            </p:nvSpPr>
            <p:spPr>
              <a:xfrm>
                <a:off x="2384194" y="444539"/>
                <a:ext cx="684147" cy="684272"/>
              </a:xfrm>
              <a:prstGeom prst="ellipse">
                <a:avLst/>
              </a:prstGeom>
              <a:gradFill rotWithShape="1">
                <a:gsLst>
                  <a:gs pos="0">
                    <a:srgbClr val="F2F2F2"/>
                  </a:gs>
                  <a:gs pos="100000">
                    <a:srgbClr val="FFFFFF"/>
                  </a:gs>
                </a:gsLst>
                <a:lin ang="5400000" scaled="1"/>
                <a:tileRect/>
              </a:gradFill>
              <a:ln w="25400" cap="flat" cmpd="sng">
                <a:solidFill>
                  <a:srgbClr val="FFFFFF"/>
                </a:solidFill>
                <a:prstDash val="solid"/>
                <a:headEnd type="none" w="med" len="med"/>
                <a:tailEnd type="none" w="med" len="med"/>
              </a:ln>
              <a:effectLst>
                <a:outerShdw dist="38100" dir="5400000"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en-US" altLang="zh-CN" sz="1300" dirty="0">
                  <a:solidFill>
                    <a:srgbClr val="FFFFFF"/>
                  </a:solidFill>
                  <a:sym typeface="+mn-lt"/>
                </a:endParaRPr>
              </a:p>
            </p:txBody>
          </p:sp>
          <p:sp>
            <p:nvSpPr>
              <p:cNvPr id="14362" name="椭圆 12"/>
              <p:cNvSpPr/>
              <p:nvPr/>
            </p:nvSpPr>
            <p:spPr>
              <a:xfrm>
                <a:off x="1682587" y="1849599"/>
                <a:ext cx="1566711" cy="1565413"/>
              </a:xfrm>
              <a:prstGeom prst="ellipse">
                <a:avLst/>
              </a:prstGeom>
              <a:solidFill>
                <a:schemeClr val="bg1">
                  <a:alpha val="98038"/>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en-US" altLang="zh-CN" sz="2000" b="1" dirty="0">
                  <a:solidFill>
                    <a:srgbClr val="404040"/>
                  </a:solidFill>
                  <a:sym typeface="+mn-lt"/>
                </a:endParaRPr>
              </a:p>
            </p:txBody>
          </p:sp>
          <p:cxnSp>
            <p:nvCxnSpPr>
              <p:cNvPr id="14363" name="直接连接符 13"/>
              <p:cNvCxnSpPr/>
              <p:nvPr/>
            </p:nvCxnSpPr>
            <p:spPr>
              <a:xfrm rot="-1684435" flipH="1" flipV="1">
                <a:off x="4149323" y="439776"/>
                <a:ext cx="322232" cy="1774981"/>
              </a:xfrm>
              <a:prstGeom prst="line">
                <a:avLst/>
              </a:prstGeom>
              <a:ln w="19050" cap="flat" cmpd="sng">
                <a:solidFill>
                  <a:srgbClr val="BFBFBF"/>
                </a:solidFill>
                <a:prstDash val="solid"/>
                <a:headEnd type="none" w="med" len="med"/>
                <a:tailEnd type="none" w="med" len="med"/>
              </a:ln>
            </p:spPr>
          </p:cxnSp>
          <p:cxnSp>
            <p:nvCxnSpPr>
              <p:cNvPr id="14364" name="直接连接符 14"/>
              <p:cNvCxnSpPr/>
              <p:nvPr/>
            </p:nvCxnSpPr>
            <p:spPr>
              <a:xfrm rot="-1684434" flipH="1">
                <a:off x="3025482" y="916067"/>
                <a:ext cx="782562" cy="1776569"/>
              </a:xfrm>
              <a:prstGeom prst="line">
                <a:avLst/>
              </a:prstGeom>
              <a:ln w="19050" cap="flat" cmpd="sng">
                <a:solidFill>
                  <a:srgbClr val="BFBFBF"/>
                </a:solidFill>
                <a:prstDash val="solid"/>
                <a:headEnd type="none" w="med" len="med"/>
                <a:tailEnd type="none" w="med" len="med"/>
              </a:ln>
            </p:spPr>
          </p:cxnSp>
          <p:sp>
            <p:nvSpPr>
              <p:cNvPr id="14365" name="椭圆 15"/>
              <p:cNvSpPr/>
              <p:nvPr/>
            </p:nvSpPr>
            <p:spPr>
              <a:xfrm rot="-1684435">
                <a:off x="3233425" y="371508"/>
                <a:ext cx="682559" cy="684272"/>
              </a:xfrm>
              <a:prstGeom prst="ellipse">
                <a:avLst/>
              </a:prstGeom>
              <a:gradFill rotWithShape="1">
                <a:gsLst>
                  <a:gs pos="0">
                    <a:srgbClr val="F2F2F2"/>
                  </a:gs>
                  <a:gs pos="100000">
                    <a:srgbClr val="FFFFFF"/>
                  </a:gs>
                </a:gsLst>
                <a:lin ang="5400000" scaled="1"/>
                <a:tileRect/>
              </a:gradFill>
              <a:ln w="25400" cap="flat" cmpd="sng">
                <a:solidFill>
                  <a:srgbClr val="FFFFFF"/>
                </a:solidFill>
                <a:prstDash val="solid"/>
                <a:headEnd type="none" w="med" len="med"/>
                <a:tailEnd type="none" w="med" len="med"/>
              </a:ln>
              <a:effectLst>
                <a:outerShdw dist="38100" dir="5400000"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en-US" altLang="zh-CN" sz="1300" dirty="0">
                  <a:solidFill>
                    <a:srgbClr val="FFFFFF"/>
                  </a:solidFill>
                  <a:sym typeface="+mn-lt"/>
                </a:endParaRPr>
              </a:p>
            </p:txBody>
          </p:sp>
          <p:sp>
            <p:nvSpPr>
              <p:cNvPr id="14366" name="文本框 16"/>
              <p:cNvSpPr/>
              <p:nvPr/>
            </p:nvSpPr>
            <p:spPr>
              <a:xfrm>
                <a:off x="1623856" y="320703"/>
                <a:ext cx="398423" cy="400085"/>
              </a:xfrm>
              <a:custGeom>
                <a:avLst/>
                <a:gdLst>
                  <a:gd name="txL" fmla="*/ 0 w 399137"/>
                  <a:gd name="txT" fmla="*/ 0 h 399139"/>
                  <a:gd name="txR" fmla="*/ 399137 w 399137"/>
                  <a:gd name="txB" fmla="*/ 399139 h 399139"/>
                </a:gdLst>
                <a:ahLst/>
                <a:cxnLst>
                  <a:cxn ang="0">
                    <a:pos x="208501" y="232"/>
                  </a:cxn>
                  <a:cxn ang="0">
                    <a:pos x="285013" y="19851"/>
                  </a:cxn>
                  <a:cxn ang="0">
                    <a:pos x="378026" y="287395"/>
                  </a:cxn>
                  <a:cxn ang="0">
                    <a:pos x="112698" y="381184"/>
                  </a:cxn>
                  <a:cxn ang="0">
                    <a:pos x="19685" y="113640"/>
                  </a:cxn>
                  <a:cxn ang="0">
                    <a:pos x="208501" y="232"/>
                  </a:cxn>
                </a:cxnLst>
                <a:rect l="txL" t="txT" r="txR" b="txB"/>
                <a:pathLst>
                  <a:path w="399137" h="399139">
                    <a:moveTo>
                      <a:pt x="209249" y="230"/>
                    </a:moveTo>
                    <a:cubicBezTo>
                      <a:pt x="235137" y="1476"/>
                      <a:pt x="261208" y="7818"/>
                      <a:pt x="286036" y="19757"/>
                    </a:cubicBezTo>
                    <a:cubicBezTo>
                      <a:pt x="385344" y="67511"/>
                      <a:pt x="427137" y="186728"/>
                      <a:pt x="379382" y="286037"/>
                    </a:cubicBezTo>
                    <a:cubicBezTo>
                      <a:pt x="331628" y="385346"/>
                      <a:pt x="212411" y="427138"/>
                      <a:pt x="113102" y="379384"/>
                    </a:cubicBezTo>
                    <a:cubicBezTo>
                      <a:pt x="13793" y="331629"/>
                      <a:pt x="-27999" y="212412"/>
                      <a:pt x="19755" y="113103"/>
                    </a:cubicBezTo>
                    <a:cubicBezTo>
                      <a:pt x="55571" y="38622"/>
                      <a:pt x="131585" y="-3507"/>
                      <a:pt x="209249" y="230"/>
                    </a:cubicBezTo>
                    <a:close/>
                  </a:path>
                </a:pathLst>
              </a:custGeom>
              <a:gradFill rotWithShape="1">
                <a:gsLst>
                  <a:gs pos="0">
                    <a:srgbClr val="D9D9D9"/>
                  </a:gs>
                  <a:gs pos="100000">
                    <a:srgbClr val="FFFFFF"/>
                  </a:gs>
                </a:gsLst>
                <a:lin ang="5400000" scaled="1"/>
                <a:tileRect/>
              </a:gradFill>
              <a:ln w="25400" cap="flat" cmpd="sng">
                <a:solidFill>
                  <a:srgbClr val="FFFFFF"/>
                </a:solidFill>
                <a:prstDash val="solid"/>
                <a:miter/>
                <a:headEnd type="none" w="med" len="med"/>
                <a:tailEnd type="none" w="med" len="med"/>
              </a:ln>
              <a:effectLst>
                <a:outerShdw dist="63500" dir="5400000" algn="ctr" rotWithShape="0">
                  <a:srgbClr val="7F7F7F">
                    <a:alpha val="5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en-US" altLang="zh-CN" sz="1800" dirty="0">
                    <a:solidFill>
                      <a:srgbClr val="595959"/>
                    </a:solidFill>
                    <a:latin typeface="Arial" panose="020B0604020202020204" pitchFamily="34" charset="0"/>
                    <a:sym typeface="+mn-lt"/>
                  </a:rPr>
                  <a:t>2</a:t>
                </a:r>
                <a:endParaRPr lang="en-US" altLang="zh-CN" sz="1800" dirty="0">
                  <a:solidFill>
                    <a:srgbClr val="595959"/>
                  </a:solidFill>
                  <a:latin typeface="Arial" panose="020B0604020202020204" pitchFamily="34" charset="0"/>
                  <a:sym typeface="+mn-lt"/>
                </a:endParaRPr>
              </a:p>
            </p:txBody>
          </p:sp>
          <p:sp>
            <p:nvSpPr>
              <p:cNvPr id="14367" name="文本框 17"/>
              <p:cNvSpPr/>
              <p:nvPr/>
            </p:nvSpPr>
            <p:spPr>
              <a:xfrm>
                <a:off x="2527055" y="587427"/>
                <a:ext cx="398424" cy="398497"/>
              </a:xfrm>
              <a:custGeom>
                <a:avLst/>
                <a:gdLst>
                  <a:gd name="txL" fmla="*/ 0 w 399046"/>
                  <a:gd name="txT" fmla="*/ 0 h 399046"/>
                  <a:gd name="txR" fmla="*/ 399046 w 399046"/>
                  <a:gd name="txB" fmla="*/ 399046 h 399046"/>
                </a:gdLst>
                <a:ahLst/>
                <a:cxnLst>
                  <a:cxn ang="0">
                    <a:pos x="198901" y="0"/>
                  </a:cxn>
                  <a:cxn ang="0">
                    <a:pos x="397803" y="198975"/>
                  </a:cxn>
                  <a:cxn ang="0">
                    <a:pos x="198901" y="397949"/>
                  </a:cxn>
                  <a:cxn ang="0">
                    <a:pos x="0" y="198975"/>
                  </a:cxn>
                  <a:cxn ang="0">
                    <a:pos x="198901" y="0"/>
                  </a:cxn>
                </a:cxnLst>
                <a:rect l="txL" t="txT" r="txR" b="txB"/>
                <a:pathLst>
                  <a:path w="399046" h="399046">
                    <a:moveTo>
                      <a:pt x="199523" y="0"/>
                    </a:moveTo>
                    <a:cubicBezTo>
                      <a:pt x="309717" y="0"/>
                      <a:pt x="399046" y="89329"/>
                      <a:pt x="399046" y="199523"/>
                    </a:cubicBezTo>
                    <a:cubicBezTo>
                      <a:pt x="399046" y="309717"/>
                      <a:pt x="309717" y="399046"/>
                      <a:pt x="199523" y="399046"/>
                    </a:cubicBezTo>
                    <a:cubicBezTo>
                      <a:pt x="89329" y="399046"/>
                      <a:pt x="0" y="309717"/>
                      <a:pt x="0" y="199523"/>
                    </a:cubicBezTo>
                    <a:cubicBezTo>
                      <a:pt x="0" y="89329"/>
                      <a:pt x="89329" y="0"/>
                      <a:pt x="199523" y="0"/>
                    </a:cubicBezTo>
                    <a:close/>
                  </a:path>
                </a:pathLst>
              </a:custGeom>
              <a:gradFill rotWithShape="1">
                <a:gsLst>
                  <a:gs pos="0">
                    <a:srgbClr val="D9D9D9"/>
                  </a:gs>
                  <a:gs pos="100000">
                    <a:srgbClr val="FFFFFF"/>
                  </a:gs>
                </a:gsLst>
                <a:lin ang="5400000" scaled="1"/>
                <a:tileRect/>
              </a:gradFill>
              <a:ln w="25400" cap="flat" cmpd="sng">
                <a:solidFill>
                  <a:srgbClr val="FFFFFF"/>
                </a:solidFill>
                <a:prstDash val="solid"/>
                <a:miter/>
                <a:headEnd type="none" w="med" len="med"/>
                <a:tailEnd type="none" w="med" len="med"/>
              </a:ln>
              <a:effectLst>
                <a:outerShdw dist="63500" dir="5400000" algn="ctr" rotWithShape="0">
                  <a:srgbClr val="7F7F7F">
                    <a:alpha val="5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en-US" altLang="zh-CN" sz="1800" dirty="0">
                    <a:solidFill>
                      <a:srgbClr val="595959"/>
                    </a:solidFill>
                    <a:latin typeface="Arial" panose="020B0604020202020204" pitchFamily="34" charset="0"/>
                    <a:sym typeface="+mn-lt"/>
                  </a:rPr>
                  <a:t>3</a:t>
                </a:r>
                <a:endParaRPr lang="en-US" altLang="zh-CN" sz="1800" dirty="0">
                  <a:solidFill>
                    <a:srgbClr val="595959"/>
                  </a:solidFill>
                  <a:latin typeface="Arial" panose="020B0604020202020204" pitchFamily="34" charset="0"/>
                  <a:sym typeface="+mn-lt"/>
                </a:endParaRPr>
              </a:p>
            </p:txBody>
          </p:sp>
          <p:sp>
            <p:nvSpPr>
              <p:cNvPr id="14368" name="文本框 18"/>
              <p:cNvSpPr/>
              <p:nvPr/>
            </p:nvSpPr>
            <p:spPr>
              <a:xfrm>
                <a:off x="3374698" y="514395"/>
                <a:ext cx="400011" cy="398497"/>
              </a:xfrm>
              <a:custGeom>
                <a:avLst/>
                <a:gdLst>
                  <a:gd name="txL" fmla="*/ 0 w 399126"/>
                  <a:gd name="txT" fmla="*/ 0 h 399125"/>
                  <a:gd name="txR" fmla="*/ 399126 w 399126"/>
                  <a:gd name="txB" fmla="*/ 399125 h 399125"/>
                </a:gdLst>
                <a:ahLst/>
                <a:cxnLst>
                  <a:cxn ang="0">
                    <a:pos x="182377" y="799"/>
                  </a:cxn>
                  <a:cxn ang="0">
                    <a:pos x="377279" y="105333"/>
                  </a:cxn>
                  <a:cxn ang="0">
                    <a:pos x="294764" y="374429"/>
                  </a:cxn>
                  <a:cxn ang="0">
                    <a:pos x="23620" y="292537"/>
                  </a:cxn>
                  <a:cxn ang="0">
                    <a:pos x="106135" y="23441"/>
                  </a:cxn>
                  <a:cxn ang="0">
                    <a:pos x="182377" y="799"/>
                  </a:cxn>
                </a:cxnLst>
                <a:rect l="txL" t="txT" r="txR" b="txB"/>
                <a:pathLst>
                  <a:path w="399126" h="399125">
                    <a:moveTo>
                      <a:pt x="181571" y="801"/>
                    </a:moveTo>
                    <a:cubicBezTo>
                      <a:pt x="259011" y="-6175"/>
                      <a:pt x="336717" y="32744"/>
                      <a:pt x="375611" y="105665"/>
                    </a:cubicBezTo>
                    <a:cubicBezTo>
                      <a:pt x="427469" y="202894"/>
                      <a:pt x="390690" y="323752"/>
                      <a:pt x="293461" y="375610"/>
                    </a:cubicBezTo>
                    <a:cubicBezTo>
                      <a:pt x="196232" y="427469"/>
                      <a:pt x="75374" y="390689"/>
                      <a:pt x="23516" y="293460"/>
                    </a:cubicBezTo>
                    <a:cubicBezTo>
                      <a:pt x="-28342" y="196232"/>
                      <a:pt x="8437" y="75374"/>
                      <a:pt x="105666" y="23515"/>
                    </a:cubicBezTo>
                    <a:cubicBezTo>
                      <a:pt x="129973" y="10551"/>
                      <a:pt x="155757" y="3126"/>
                      <a:pt x="181571" y="801"/>
                    </a:cubicBezTo>
                    <a:close/>
                  </a:path>
                </a:pathLst>
              </a:custGeom>
              <a:gradFill rotWithShape="1">
                <a:gsLst>
                  <a:gs pos="0">
                    <a:srgbClr val="D9D9D9"/>
                  </a:gs>
                  <a:gs pos="100000">
                    <a:srgbClr val="FFFFFF"/>
                  </a:gs>
                </a:gsLst>
                <a:lin ang="5400000" scaled="1"/>
                <a:tileRect/>
              </a:gradFill>
              <a:ln w="25400" cap="flat" cmpd="sng">
                <a:solidFill>
                  <a:srgbClr val="FFFFFF"/>
                </a:solidFill>
                <a:prstDash val="solid"/>
                <a:miter/>
                <a:headEnd type="none" w="med" len="med"/>
                <a:tailEnd type="none" w="med" len="med"/>
              </a:ln>
              <a:effectLst>
                <a:outerShdw dist="63500" dir="5400000" algn="ctr" rotWithShape="0">
                  <a:srgbClr val="7F7F7F">
                    <a:alpha val="5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en-US" altLang="zh-CN" sz="1800" dirty="0">
                    <a:solidFill>
                      <a:srgbClr val="595959"/>
                    </a:solidFill>
                    <a:latin typeface="Arial" panose="020B0604020202020204" pitchFamily="34" charset="0"/>
                    <a:sym typeface="+mn-lt"/>
                  </a:rPr>
                  <a:t>4</a:t>
                </a:r>
                <a:endParaRPr lang="en-US" altLang="zh-CN" sz="1800" dirty="0">
                  <a:solidFill>
                    <a:srgbClr val="595959"/>
                  </a:solidFill>
                  <a:latin typeface="Arial" panose="020B0604020202020204" pitchFamily="34" charset="0"/>
                  <a:sym typeface="+mn-lt"/>
                </a:endParaRPr>
              </a:p>
            </p:txBody>
          </p:sp>
          <p:cxnSp>
            <p:nvCxnSpPr>
              <p:cNvPr id="14369" name="直接连接符 19"/>
              <p:cNvCxnSpPr/>
              <p:nvPr/>
            </p:nvCxnSpPr>
            <p:spPr>
              <a:xfrm rot="-3299586" flipH="1">
                <a:off x="4346873" y="497888"/>
                <a:ext cx="782706" cy="1774653"/>
              </a:xfrm>
              <a:prstGeom prst="line">
                <a:avLst/>
              </a:prstGeom>
              <a:ln w="19050" cap="flat" cmpd="sng">
                <a:solidFill>
                  <a:srgbClr val="BFBFBF"/>
                </a:solidFill>
                <a:prstDash val="solid"/>
                <a:headEnd type="none" w="med" len="med"/>
                <a:tailEnd type="none" w="med" len="med"/>
              </a:ln>
            </p:spPr>
          </p:cxnSp>
          <p:sp>
            <p:nvSpPr>
              <p:cNvPr id="14370" name="文本框 20"/>
              <p:cNvSpPr/>
              <p:nvPr/>
            </p:nvSpPr>
            <p:spPr>
              <a:xfrm>
                <a:off x="4185832" y="142888"/>
                <a:ext cx="400011" cy="398497"/>
              </a:xfrm>
              <a:custGeom>
                <a:avLst/>
                <a:gdLst>
                  <a:gd name="txL" fmla="*/ 0 w 399080"/>
                  <a:gd name="txT" fmla="*/ 0 h 399080"/>
                  <a:gd name="txR" fmla="*/ 399080 w 399080"/>
                  <a:gd name="txB" fmla="*/ 399080 h 399080"/>
                </a:gdLst>
                <a:ahLst/>
                <a:cxnLst>
                  <a:cxn ang="0">
                    <a:pos x="165688" y="3036"/>
                  </a:cxn>
                  <a:cxn ang="0">
                    <a:pos x="315468" y="36009"/>
                  </a:cxn>
                  <a:cxn ang="0">
                    <a:pos x="364662" y="313085"/>
                  </a:cxn>
                  <a:cxn ang="0">
                    <a:pos x="85476" y="361907"/>
                  </a:cxn>
                  <a:cxn ang="0">
                    <a:pos x="36282" y="84831"/>
                  </a:cxn>
                  <a:cxn ang="0">
                    <a:pos x="165688" y="3036"/>
                  </a:cxn>
                </a:cxnLst>
                <a:rect l="txL" t="txT" r="txR" b="txB"/>
                <a:pathLst>
                  <a:path w="399080" h="399080">
                    <a:moveTo>
                      <a:pt x="164917" y="3044"/>
                    </a:moveTo>
                    <a:cubicBezTo>
                      <a:pt x="215204" y="-5816"/>
                      <a:pt x="268872" y="4507"/>
                      <a:pt x="314001" y="36115"/>
                    </a:cubicBezTo>
                    <a:cubicBezTo>
                      <a:pt x="404260" y="99330"/>
                      <a:pt x="426182" y="223744"/>
                      <a:pt x="362966" y="314002"/>
                    </a:cubicBezTo>
                    <a:cubicBezTo>
                      <a:pt x="299750" y="404260"/>
                      <a:pt x="175337" y="426182"/>
                      <a:pt x="85079" y="362966"/>
                    </a:cubicBezTo>
                    <a:cubicBezTo>
                      <a:pt x="-5179" y="299751"/>
                      <a:pt x="-27101" y="175337"/>
                      <a:pt x="36114" y="85079"/>
                    </a:cubicBezTo>
                    <a:cubicBezTo>
                      <a:pt x="67722" y="39950"/>
                      <a:pt x="114629" y="11905"/>
                      <a:pt x="164917" y="3044"/>
                    </a:cubicBezTo>
                    <a:close/>
                  </a:path>
                </a:pathLst>
              </a:custGeom>
              <a:gradFill rotWithShape="1">
                <a:gsLst>
                  <a:gs pos="0">
                    <a:srgbClr val="D9D9D9"/>
                  </a:gs>
                  <a:gs pos="100000">
                    <a:srgbClr val="FFFFFF"/>
                  </a:gs>
                </a:gsLst>
                <a:lin ang="5400000" scaled="1"/>
                <a:tileRect/>
              </a:gradFill>
              <a:ln w="25400" cap="flat" cmpd="sng">
                <a:solidFill>
                  <a:srgbClr val="FFFFFF"/>
                </a:solidFill>
                <a:prstDash val="solid"/>
                <a:miter/>
                <a:headEnd type="none" w="med" len="med"/>
                <a:tailEnd type="none" w="med" len="med"/>
              </a:ln>
              <a:effectLst>
                <a:outerShdw dist="63500" dir="5400000" algn="ctr" rotWithShape="0">
                  <a:srgbClr val="7F7F7F">
                    <a:alpha val="5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en-US" altLang="zh-CN" sz="1800" dirty="0">
                    <a:solidFill>
                      <a:srgbClr val="595959"/>
                    </a:solidFill>
                    <a:latin typeface="Arial" panose="020B0604020202020204" pitchFamily="34" charset="0"/>
                    <a:sym typeface="+mn-lt"/>
                  </a:rPr>
                  <a:t>4</a:t>
                </a:r>
                <a:endParaRPr lang="zh-CN" altLang="en-US" sz="1800" dirty="0">
                  <a:solidFill>
                    <a:srgbClr val="595959"/>
                  </a:solidFill>
                  <a:latin typeface="Arial" panose="020B0604020202020204" pitchFamily="34" charset="0"/>
                  <a:sym typeface="+mn-lt"/>
                </a:endParaRPr>
              </a:p>
            </p:txBody>
          </p:sp>
          <p:sp>
            <p:nvSpPr>
              <p:cNvPr id="14371" name="任意多边形 21"/>
              <p:cNvSpPr/>
              <p:nvPr/>
            </p:nvSpPr>
            <p:spPr>
              <a:xfrm>
                <a:off x="0" y="1297101"/>
                <a:ext cx="1566711" cy="1567001"/>
              </a:xfrm>
              <a:custGeom>
                <a:avLst/>
                <a:gdLst/>
                <a:ahLst/>
                <a:cxnLst>
                  <a:cxn ang="0">
                    <a:pos x="821353" y="899"/>
                  </a:cxn>
                  <a:cxn ang="0">
                    <a:pos x="1122759" y="77558"/>
                  </a:cxn>
                  <a:cxn ang="0">
                    <a:pos x="1489167" y="1122966"/>
                  </a:cxn>
                  <a:cxn ang="0">
                    <a:pos x="443954" y="1489442"/>
                  </a:cxn>
                  <a:cxn ang="0">
                    <a:pos x="77546" y="444034"/>
                  </a:cxn>
                  <a:cxn ang="0">
                    <a:pos x="821353" y="899"/>
                  </a:cxn>
                </a:cxnLst>
                <a:pathLst>
                  <a:path w="1566535" h="1566535">
                    <a:moveTo>
                      <a:pt x="821261" y="899"/>
                    </a:moveTo>
                    <a:cubicBezTo>
                      <a:pt x="922866" y="5788"/>
                      <a:pt x="1025191" y="30679"/>
                      <a:pt x="1122633" y="77535"/>
                    </a:cubicBezTo>
                    <a:cubicBezTo>
                      <a:pt x="1512397" y="264961"/>
                      <a:pt x="1676425" y="732867"/>
                      <a:pt x="1489000" y="1122632"/>
                    </a:cubicBezTo>
                    <a:cubicBezTo>
                      <a:pt x="1301574" y="1512397"/>
                      <a:pt x="833668" y="1676425"/>
                      <a:pt x="443904" y="1488999"/>
                    </a:cubicBezTo>
                    <a:cubicBezTo>
                      <a:pt x="54139" y="1301573"/>
                      <a:pt x="-109889" y="833667"/>
                      <a:pt x="77537" y="443902"/>
                    </a:cubicBezTo>
                    <a:cubicBezTo>
                      <a:pt x="218106" y="151579"/>
                      <a:pt x="516445" y="-13768"/>
                      <a:pt x="821261" y="899"/>
                    </a:cubicBezTo>
                    <a:close/>
                  </a:path>
                </a:pathLst>
              </a:custGeom>
              <a:solidFill>
                <a:schemeClr val="bg1">
                  <a:alpha val="98038"/>
                </a:schemeClr>
              </a:solidFill>
              <a:ln w="9525">
                <a:noFill/>
              </a:ln>
              <a:effectLst>
                <a:outerShdw dist="38100" dir="2699999" algn="ctr" rotWithShape="0">
                  <a:srgbClr val="000000">
                    <a:alpha val="39000"/>
                  </a:srgbClr>
                </a:outerShdw>
              </a:effectLst>
            </p:spPr>
            <p:txBody>
              <a:bodyPr/>
              <a:p>
                <a:endParaRPr lang="zh-CN" altLang="en-US"/>
              </a:p>
            </p:txBody>
          </p:sp>
          <p:sp>
            <p:nvSpPr>
              <p:cNvPr id="14372" name="任意多边形 22"/>
              <p:cNvSpPr/>
              <p:nvPr/>
            </p:nvSpPr>
            <p:spPr>
              <a:xfrm>
                <a:off x="3435017" y="1690836"/>
                <a:ext cx="1566711" cy="1567001"/>
              </a:xfrm>
              <a:custGeom>
                <a:avLst/>
                <a:gdLst/>
                <a:ahLst/>
                <a:cxnLst>
                  <a:cxn ang="0">
                    <a:pos x="826469" y="1227"/>
                  </a:cxn>
                  <a:cxn ang="0">
                    <a:pos x="1474407" y="414849"/>
                  </a:cxn>
                  <a:cxn ang="0">
                    <a:pos x="1151938" y="1474679"/>
                  </a:cxn>
                  <a:cxn ang="0">
                    <a:pos x="92304" y="1152151"/>
                  </a:cxn>
                  <a:cxn ang="0">
                    <a:pos x="414773" y="92322"/>
                  </a:cxn>
                  <a:cxn ang="0">
                    <a:pos x="712726" y="3142"/>
                  </a:cxn>
                  <a:cxn ang="0">
                    <a:pos x="826469" y="1227"/>
                  </a:cxn>
                </a:cxnLst>
                <a:pathLst>
                  <a:path w="1566482" h="1566482">
                    <a:moveTo>
                      <a:pt x="826348" y="1227"/>
                    </a:moveTo>
                    <a:cubicBezTo>
                      <a:pt x="1090426" y="16035"/>
                      <a:pt x="1340623" y="164286"/>
                      <a:pt x="1474191" y="414712"/>
                    </a:cubicBezTo>
                    <a:cubicBezTo>
                      <a:pt x="1677724" y="796313"/>
                      <a:pt x="1533371" y="1270658"/>
                      <a:pt x="1151770" y="1474191"/>
                    </a:cubicBezTo>
                    <a:cubicBezTo>
                      <a:pt x="770168" y="1677723"/>
                      <a:pt x="295823" y="1533370"/>
                      <a:pt x="92291" y="1151769"/>
                    </a:cubicBezTo>
                    <a:cubicBezTo>
                      <a:pt x="-111242" y="770168"/>
                      <a:pt x="33111" y="295824"/>
                      <a:pt x="414712" y="92291"/>
                    </a:cubicBezTo>
                    <a:cubicBezTo>
                      <a:pt x="510113" y="41408"/>
                      <a:pt x="611309" y="12267"/>
                      <a:pt x="712622" y="3141"/>
                    </a:cubicBezTo>
                    <a:cubicBezTo>
                      <a:pt x="750615" y="-281"/>
                      <a:pt x="788623" y="-889"/>
                      <a:pt x="826348" y="1227"/>
                    </a:cubicBezTo>
                    <a:close/>
                  </a:path>
                </a:pathLst>
              </a:custGeom>
              <a:solidFill>
                <a:schemeClr val="bg1">
                  <a:alpha val="98038"/>
                </a:schemeClr>
              </a:solidFill>
              <a:ln w="9525">
                <a:noFill/>
              </a:ln>
              <a:effectLst>
                <a:outerShdw dist="38100" dir="2699999" algn="ctr" rotWithShape="0">
                  <a:srgbClr val="000000">
                    <a:alpha val="39000"/>
                  </a:srgbClr>
                </a:outerShdw>
              </a:effectLst>
            </p:spPr>
            <p:txBody>
              <a:bodyPr/>
              <a:p>
                <a:endParaRPr lang="zh-CN" altLang="en-US"/>
              </a:p>
            </p:txBody>
          </p:sp>
          <p:sp>
            <p:nvSpPr>
              <p:cNvPr id="14373" name="任意多边形 23"/>
              <p:cNvSpPr/>
              <p:nvPr/>
            </p:nvSpPr>
            <p:spPr>
              <a:xfrm>
                <a:off x="4973156" y="838274"/>
                <a:ext cx="1566710" cy="1565413"/>
              </a:xfrm>
              <a:custGeom>
                <a:avLst/>
                <a:gdLst/>
                <a:ahLst/>
                <a:cxnLst>
                  <a:cxn ang="0">
                    <a:pos x="797253" y="111"/>
                  </a:cxn>
                  <a:cxn ang="0">
                    <a:pos x="1232708" y="141660"/>
                  </a:cxn>
                  <a:cxn ang="0">
                    <a:pos x="1424933" y="1231688"/>
                  </a:cxn>
                  <a:cxn ang="0">
                    <a:pos x="334001" y="1423754"/>
                  </a:cxn>
                  <a:cxn ang="0">
                    <a:pos x="141777" y="333725"/>
                  </a:cxn>
                  <a:cxn ang="0">
                    <a:pos x="797253" y="111"/>
                  </a:cxn>
                </a:cxnLst>
                <a:pathLst>
                  <a:path w="1566306" h="1566307">
                    <a:moveTo>
                      <a:pt x="797047" y="111"/>
                    </a:moveTo>
                    <a:cubicBezTo>
                      <a:pt x="947856" y="2650"/>
                      <a:pt x="1099549" y="48701"/>
                      <a:pt x="1232390" y="141741"/>
                    </a:cubicBezTo>
                    <a:cubicBezTo>
                      <a:pt x="1586633" y="389848"/>
                      <a:pt x="1672673" y="878149"/>
                      <a:pt x="1424566" y="1232391"/>
                    </a:cubicBezTo>
                    <a:cubicBezTo>
                      <a:pt x="1176459" y="1586634"/>
                      <a:pt x="688158" y="1672674"/>
                      <a:pt x="333915" y="1424567"/>
                    </a:cubicBezTo>
                    <a:cubicBezTo>
                      <a:pt x="-20327" y="1176460"/>
                      <a:pt x="-106367" y="688159"/>
                      <a:pt x="141740" y="333916"/>
                    </a:cubicBezTo>
                    <a:cubicBezTo>
                      <a:pt x="296807" y="112515"/>
                      <a:pt x="545699" y="-4120"/>
                      <a:pt x="797047" y="111"/>
                    </a:cubicBezTo>
                    <a:close/>
                  </a:path>
                </a:pathLst>
              </a:custGeom>
              <a:solidFill>
                <a:schemeClr val="bg1">
                  <a:alpha val="98038"/>
                </a:schemeClr>
              </a:solidFill>
              <a:ln w="9525">
                <a:noFill/>
              </a:ln>
              <a:effectLst>
                <a:outerShdw dist="38100" dir="2699999" algn="ctr" rotWithShape="0">
                  <a:srgbClr val="000000">
                    <a:alpha val="39000"/>
                  </a:srgbClr>
                </a:outerShdw>
              </a:effectLst>
            </p:spPr>
            <p:txBody>
              <a:bodyPr/>
              <a:p>
                <a:endParaRPr lang="zh-CN" altLang="en-US"/>
              </a:p>
            </p:txBody>
          </p:sp>
          <p:sp>
            <p:nvSpPr>
              <p:cNvPr id="4" name="文本框 20"/>
              <p:cNvSpPr/>
              <p:nvPr/>
            </p:nvSpPr>
            <p:spPr>
              <a:xfrm>
                <a:off x="4150275" y="175911"/>
                <a:ext cx="400011" cy="398497"/>
              </a:xfrm>
              <a:custGeom>
                <a:avLst/>
                <a:gdLst>
                  <a:gd name="txL" fmla="*/ 0 w 399080"/>
                  <a:gd name="txT" fmla="*/ 0 h 399080"/>
                  <a:gd name="txR" fmla="*/ 399080 w 399080"/>
                  <a:gd name="txB" fmla="*/ 399080 h 399080"/>
                </a:gdLst>
                <a:ahLst/>
                <a:cxnLst>
                  <a:cxn ang="0">
                    <a:pos x="165688" y="3036"/>
                  </a:cxn>
                  <a:cxn ang="0">
                    <a:pos x="315468" y="36009"/>
                  </a:cxn>
                  <a:cxn ang="0">
                    <a:pos x="364662" y="313085"/>
                  </a:cxn>
                  <a:cxn ang="0">
                    <a:pos x="85476" y="361907"/>
                  </a:cxn>
                  <a:cxn ang="0">
                    <a:pos x="36282" y="84831"/>
                  </a:cxn>
                  <a:cxn ang="0">
                    <a:pos x="165688" y="3036"/>
                  </a:cxn>
                </a:cxnLst>
                <a:rect l="txL" t="txT" r="txR" b="txB"/>
                <a:pathLst>
                  <a:path w="399080" h="399080">
                    <a:moveTo>
                      <a:pt x="164917" y="3044"/>
                    </a:moveTo>
                    <a:cubicBezTo>
                      <a:pt x="215204" y="-5816"/>
                      <a:pt x="268872" y="4507"/>
                      <a:pt x="314001" y="36115"/>
                    </a:cubicBezTo>
                    <a:cubicBezTo>
                      <a:pt x="404260" y="99330"/>
                      <a:pt x="426182" y="223744"/>
                      <a:pt x="362966" y="314002"/>
                    </a:cubicBezTo>
                    <a:cubicBezTo>
                      <a:pt x="299750" y="404260"/>
                      <a:pt x="175337" y="426182"/>
                      <a:pt x="85079" y="362966"/>
                    </a:cubicBezTo>
                    <a:cubicBezTo>
                      <a:pt x="-5179" y="299751"/>
                      <a:pt x="-27101" y="175337"/>
                      <a:pt x="36114" y="85079"/>
                    </a:cubicBezTo>
                    <a:cubicBezTo>
                      <a:pt x="67722" y="39950"/>
                      <a:pt x="114629" y="11905"/>
                      <a:pt x="164917" y="3044"/>
                    </a:cubicBezTo>
                    <a:close/>
                  </a:path>
                </a:pathLst>
              </a:custGeom>
              <a:gradFill rotWithShape="1">
                <a:gsLst>
                  <a:gs pos="0">
                    <a:srgbClr val="D9D9D9"/>
                  </a:gs>
                  <a:gs pos="100000">
                    <a:srgbClr val="FFFFFF"/>
                  </a:gs>
                </a:gsLst>
                <a:lin ang="5400000" scaled="1"/>
                <a:tileRect/>
              </a:gradFill>
              <a:ln w="25400" cap="flat" cmpd="sng">
                <a:solidFill>
                  <a:srgbClr val="FFFFFF"/>
                </a:solidFill>
                <a:prstDash val="solid"/>
                <a:miter/>
                <a:headEnd type="none" w="med" len="med"/>
                <a:tailEnd type="none" w="med" len="med"/>
              </a:ln>
              <a:effectLst>
                <a:outerShdw dist="63500" dir="5400000" algn="ctr" rotWithShape="0">
                  <a:srgbClr val="7F7F7F">
                    <a:alpha val="5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en-US" altLang="zh-CN" sz="1800" dirty="0">
                    <a:solidFill>
                      <a:srgbClr val="595959"/>
                    </a:solidFill>
                    <a:latin typeface="Arial" panose="020B0604020202020204" pitchFamily="34" charset="0"/>
                    <a:sym typeface="+mn-lt"/>
                  </a:rPr>
                  <a:t>5</a:t>
                </a:r>
                <a:endParaRPr lang="en-US" altLang="zh-CN" sz="1800" dirty="0">
                  <a:solidFill>
                    <a:srgbClr val="595959"/>
                  </a:solidFill>
                  <a:latin typeface="Arial" panose="020B0604020202020204" pitchFamily="34" charset="0"/>
                  <a:sym typeface="+mn-lt"/>
                </a:endParaRPr>
              </a:p>
            </p:txBody>
          </p:sp>
          <p:sp>
            <p:nvSpPr>
              <p:cNvPr id="5" name="任意多边形 23"/>
              <p:cNvSpPr/>
              <p:nvPr/>
            </p:nvSpPr>
            <p:spPr>
              <a:xfrm>
                <a:off x="4937599" y="871297"/>
                <a:ext cx="1566710" cy="1565413"/>
              </a:xfrm>
              <a:custGeom>
                <a:avLst/>
                <a:gdLst/>
                <a:ahLst/>
                <a:cxnLst>
                  <a:cxn ang="0">
                    <a:pos x="797253" y="111"/>
                  </a:cxn>
                  <a:cxn ang="0">
                    <a:pos x="1232708" y="141660"/>
                  </a:cxn>
                  <a:cxn ang="0">
                    <a:pos x="1424933" y="1231688"/>
                  </a:cxn>
                  <a:cxn ang="0">
                    <a:pos x="334001" y="1423754"/>
                  </a:cxn>
                  <a:cxn ang="0">
                    <a:pos x="141777" y="333725"/>
                  </a:cxn>
                  <a:cxn ang="0">
                    <a:pos x="797253" y="111"/>
                  </a:cxn>
                </a:cxnLst>
                <a:pathLst>
                  <a:path w="1566306" h="1566307">
                    <a:moveTo>
                      <a:pt x="797047" y="111"/>
                    </a:moveTo>
                    <a:cubicBezTo>
                      <a:pt x="947856" y="2650"/>
                      <a:pt x="1099549" y="48701"/>
                      <a:pt x="1232390" y="141741"/>
                    </a:cubicBezTo>
                    <a:cubicBezTo>
                      <a:pt x="1586633" y="389848"/>
                      <a:pt x="1672673" y="878149"/>
                      <a:pt x="1424566" y="1232391"/>
                    </a:cubicBezTo>
                    <a:cubicBezTo>
                      <a:pt x="1176459" y="1586634"/>
                      <a:pt x="688158" y="1672674"/>
                      <a:pt x="333915" y="1424567"/>
                    </a:cubicBezTo>
                    <a:cubicBezTo>
                      <a:pt x="-20327" y="1176460"/>
                      <a:pt x="-106367" y="688159"/>
                      <a:pt x="141740" y="333916"/>
                    </a:cubicBezTo>
                    <a:cubicBezTo>
                      <a:pt x="296807" y="112515"/>
                      <a:pt x="545699" y="-4120"/>
                      <a:pt x="797047" y="111"/>
                    </a:cubicBezTo>
                    <a:close/>
                  </a:path>
                </a:pathLst>
              </a:custGeom>
              <a:solidFill>
                <a:schemeClr val="bg1">
                  <a:alpha val="98038"/>
                </a:schemeClr>
              </a:solidFill>
              <a:ln w="9525">
                <a:noFill/>
              </a:ln>
              <a:effectLst>
                <a:outerShdw dist="38100" dir="2699999" algn="ctr" rotWithShape="0">
                  <a:srgbClr val="000000">
                    <a:alpha val="39000"/>
                  </a:srgbClr>
                </a:outerShdw>
              </a:effectLst>
            </p:spPr>
            <p:txBody>
              <a:bodyPr/>
              <a:p>
                <a:endParaRPr lang="zh-CN" altLang="en-US"/>
              </a:p>
            </p:txBody>
          </p:sp>
        </p:grpSp>
        <p:sp>
          <p:nvSpPr>
            <p:cNvPr id="14340" name="文本框 25"/>
            <p:cNvSpPr txBox="1"/>
            <p:nvPr/>
          </p:nvSpPr>
          <p:spPr>
            <a:xfrm>
              <a:off x="3738" y="8083"/>
              <a:ext cx="1584" cy="628"/>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zh-CN" altLang="en-US" sz="2000" b="1" dirty="0">
                  <a:solidFill>
                    <a:srgbClr val="404040"/>
                  </a:solidFill>
                  <a:sym typeface="+mn-lt"/>
                </a:rPr>
                <a:t>科技</a:t>
              </a:r>
              <a:r>
                <a:rPr lang="zh-CN" altLang="en-US" sz="2000" b="1" dirty="0">
                  <a:solidFill>
                    <a:srgbClr val="404040"/>
                  </a:solidFill>
                  <a:sym typeface="+mn-lt"/>
                </a:rPr>
                <a:t>类</a:t>
              </a:r>
              <a:r>
                <a:rPr lang="en-US" altLang="zh-CN" sz="2000" b="1" dirty="0">
                  <a:solidFill>
                    <a:srgbClr val="404040"/>
                  </a:solidFill>
                  <a:sym typeface="+mn-lt"/>
                </a:rPr>
                <a:t> </a:t>
              </a:r>
              <a:endParaRPr lang="zh-CN" altLang="en-US" sz="2000" b="1" dirty="0">
                <a:solidFill>
                  <a:srgbClr val="404040"/>
                </a:solidFill>
                <a:sym typeface="+mn-lt"/>
              </a:endParaRPr>
            </a:p>
          </p:txBody>
        </p:sp>
        <p:sp>
          <p:nvSpPr>
            <p:cNvPr id="14341" name="文本框 26"/>
            <p:cNvSpPr txBox="1"/>
            <p:nvPr/>
          </p:nvSpPr>
          <p:spPr>
            <a:xfrm>
              <a:off x="6512" y="8972"/>
              <a:ext cx="1584" cy="628"/>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zh-CN" altLang="en-US" sz="2000" b="1" dirty="0">
                  <a:solidFill>
                    <a:srgbClr val="404040"/>
                  </a:solidFill>
                  <a:sym typeface="+mn-lt"/>
                </a:rPr>
                <a:t>汽车</a:t>
              </a:r>
              <a:r>
                <a:rPr lang="zh-CN" altLang="en-US" sz="2000" b="1" dirty="0">
                  <a:solidFill>
                    <a:srgbClr val="404040"/>
                  </a:solidFill>
                  <a:sym typeface="+mn-lt"/>
                </a:rPr>
                <a:t>类</a:t>
              </a:r>
              <a:r>
                <a:rPr lang="en-US" altLang="zh-CN" sz="2000" b="1" dirty="0">
                  <a:solidFill>
                    <a:srgbClr val="404040"/>
                  </a:solidFill>
                  <a:sym typeface="+mn-lt"/>
                </a:rPr>
                <a:t> </a:t>
              </a:r>
              <a:endParaRPr lang="zh-CN" altLang="en-US" sz="2000" b="1" dirty="0">
                <a:solidFill>
                  <a:srgbClr val="404040"/>
                </a:solidFill>
                <a:sym typeface="+mn-lt"/>
              </a:endParaRPr>
            </a:p>
          </p:txBody>
        </p:sp>
        <p:sp>
          <p:nvSpPr>
            <p:cNvPr id="14342" name="文本框 27"/>
            <p:cNvSpPr txBox="1"/>
            <p:nvPr/>
          </p:nvSpPr>
          <p:spPr>
            <a:xfrm>
              <a:off x="9161" y="8670"/>
              <a:ext cx="1584" cy="628"/>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zh-CN" altLang="en-US" sz="2000" b="1" dirty="0">
                  <a:solidFill>
                    <a:srgbClr val="404040"/>
                  </a:solidFill>
                  <a:sym typeface="+mn-lt"/>
                </a:rPr>
                <a:t>房产</a:t>
              </a:r>
              <a:r>
                <a:rPr lang="zh-CN" altLang="en-US" sz="2000" b="1" dirty="0">
                  <a:solidFill>
                    <a:srgbClr val="404040"/>
                  </a:solidFill>
                  <a:sym typeface="+mn-lt"/>
                </a:rPr>
                <a:t>类</a:t>
              </a:r>
              <a:r>
                <a:rPr lang="en-US" altLang="zh-CN" sz="2000" b="1" dirty="0">
                  <a:solidFill>
                    <a:srgbClr val="404040"/>
                  </a:solidFill>
                  <a:sym typeface="+mn-lt"/>
                </a:rPr>
                <a:t> </a:t>
              </a:r>
              <a:endParaRPr lang="zh-CN" altLang="en-US" sz="2000" b="1" dirty="0">
                <a:solidFill>
                  <a:srgbClr val="404040"/>
                </a:solidFill>
                <a:sym typeface="+mn-lt"/>
              </a:endParaRPr>
            </a:p>
          </p:txBody>
        </p:sp>
        <p:sp>
          <p:nvSpPr>
            <p:cNvPr id="14343" name="文本框 28"/>
            <p:cNvSpPr txBox="1"/>
            <p:nvPr/>
          </p:nvSpPr>
          <p:spPr>
            <a:xfrm>
              <a:off x="11622" y="7423"/>
              <a:ext cx="1584" cy="628"/>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zh-CN" altLang="en-US" sz="2000" b="1" dirty="0">
                  <a:solidFill>
                    <a:srgbClr val="404040"/>
                  </a:solidFill>
                  <a:sym typeface="+mn-lt"/>
                </a:rPr>
                <a:t>体育</a:t>
              </a:r>
              <a:r>
                <a:rPr lang="zh-CN" altLang="en-US" sz="2000" b="1" dirty="0">
                  <a:solidFill>
                    <a:srgbClr val="404040"/>
                  </a:solidFill>
                  <a:sym typeface="+mn-lt"/>
                </a:rPr>
                <a:t>类</a:t>
              </a:r>
              <a:r>
                <a:rPr lang="en-US" altLang="zh-CN" sz="2000" b="1" dirty="0">
                  <a:solidFill>
                    <a:srgbClr val="404040"/>
                  </a:solidFill>
                  <a:sym typeface="+mn-lt"/>
                </a:rPr>
                <a:t> </a:t>
              </a:r>
              <a:endParaRPr lang="zh-CN" altLang="en-US" sz="2000" b="1" dirty="0">
                <a:solidFill>
                  <a:srgbClr val="404040"/>
                </a:solidFill>
                <a:sym typeface="+mn-lt"/>
              </a:endParaRPr>
            </a:p>
          </p:txBody>
        </p:sp>
        <p:sp>
          <p:nvSpPr>
            <p:cNvPr id="14344" name="Freeform 36"/>
            <p:cNvSpPr>
              <a:spLocks noEditPoints="1"/>
            </p:cNvSpPr>
            <p:nvPr/>
          </p:nvSpPr>
          <p:spPr>
            <a:xfrm>
              <a:off x="3893" y="7221"/>
              <a:ext cx="1140" cy="870"/>
            </a:xfrm>
            <a:custGeom>
              <a:avLst/>
              <a:gdLst/>
              <a:ahLst/>
              <a:cxnLst>
                <a:cxn ang="0">
                  <a:pos x="225270" y="134930"/>
                </a:cxn>
                <a:cxn ang="0">
                  <a:pos x="498630" y="129838"/>
                </a:cxn>
                <a:cxn ang="0">
                  <a:pos x="473319" y="152751"/>
                </a:cxn>
                <a:cxn ang="0">
                  <a:pos x="253112" y="157843"/>
                </a:cxn>
                <a:cxn ang="0">
                  <a:pos x="303734" y="203668"/>
                </a:cxn>
                <a:cxn ang="0">
                  <a:pos x="420166" y="198576"/>
                </a:cxn>
                <a:cxn ang="0">
                  <a:pos x="364481" y="140022"/>
                </a:cxn>
                <a:cxn ang="0">
                  <a:pos x="364481" y="208760"/>
                </a:cxn>
                <a:cxn ang="0">
                  <a:pos x="364481" y="292773"/>
                </a:cxn>
                <a:cxn ang="0">
                  <a:pos x="364481" y="208760"/>
                </a:cxn>
                <a:cxn ang="0">
                  <a:pos x="27842" y="524446"/>
                </a:cxn>
                <a:cxn ang="0">
                  <a:pos x="27842" y="552450"/>
                </a:cxn>
                <a:cxn ang="0">
                  <a:pos x="718838" y="519354"/>
                </a:cxn>
                <a:cxn ang="0">
                  <a:pos x="713776" y="450616"/>
                </a:cxn>
                <a:cxn ang="0">
                  <a:pos x="645435" y="53463"/>
                </a:cxn>
                <a:cxn ang="0">
                  <a:pos x="131618" y="0"/>
                </a:cxn>
                <a:cxn ang="0">
                  <a:pos x="78465" y="341144"/>
                </a:cxn>
                <a:cxn ang="0">
                  <a:pos x="5062" y="481166"/>
                </a:cxn>
                <a:cxn ang="0">
                  <a:pos x="696058" y="493895"/>
                </a:cxn>
                <a:cxn ang="0">
                  <a:pos x="713776" y="450616"/>
                </a:cxn>
                <a:cxn ang="0">
                  <a:pos x="124025" y="43279"/>
                </a:cxn>
                <a:cxn ang="0">
                  <a:pos x="582157" y="35642"/>
                </a:cxn>
                <a:cxn ang="0">
                  <a:pos x="607469" y="61100"/>
                </a:cxn>
                <a:cxn ang="0">
                  <a:pos x="599875" y="323323"/>
                </a:cxn>
                <a:cxn ang="0">
                  <a:pos x="141743" y="330961"/>
                </a:cxn>
                <a:cxn ang="0">
                  <a:pos x="116431" y="305502"/>
                </a:cxn>
                <a:cxn ang="0">
                  <a:pos x="108838" y="364057"/>
                </a:cxn>
                <a:cxn ang="0">
                  <a:pos x="627717" y="384424"/>
                </a:cxn>
                <a:cxn ang="0">
                  <a:pos x="108838" y="364057"/>
                </a:cxn>
                <a:cxn ang="0">
                  <a:pos x="637842" y="399699"/>
                </a:cxn>
                <a:cxn ang="0">
                  <a:pos x="73402" y="420066"/>
                </a:cxn>
                <a:cxn ang="0">
                  <a:pos x="245519" y="455708"/>
                </a:cxn>
                <a:cxn ang="0">
                  <a:pos x="63278" y="435341"/>
                </a:cxn>
                <a:cxn ang="0">
                  <a:pos x="245519" y="455708"/>
                </a:cxn>
                <a:cxn ang="0">
                  <a:pos x="470788" y="435341"/>
                </a:cxn>
                <a:cxn ang="0">
                  <a:pos x="673278" y="455708"/>
                </a:cxn>
              </a:cxnLst>
              <a:pathLst>
                <a:path w="286" h="217">
                  <a:moveTo>
                    <a:pt x="100" y="62"/>
                  </a:moveTo>
                  <a:cubicBezTo>
                    <a:pt x="89" y="53"/>
                    <a:pt x="89" y="53"/>
                    <a:pt x="89" y="53"/>
                  </a:cubicBezTo>
                  <a:cubicBezTo>
                    <a:pt x="102" y="38"/>
                    <a:pt x="122" y="28"/>
                    <a:pt x="144" y="28"/>
                  </a:cubicBezTo>
                  <a:cubicBezTo>
                    <a:pt x="165" y="28"/>
                    <a:pt x="184" y="37"/>
                    <a:pt x="197" y="51"/>
                  </a:cubicBezTo>
                  <a:cubicBezTo>
                    <a:pt x="191" y="56"/>
                    <a:pt x="191" y="56"/>
                    <a:pt x="191" y="56"/>
                  </a:cubicBezTo>
                  <a:cubicBezTo>
                    <a:pt x="187" y="60"/>
                    <a:pt x="187" y="60"/>
                    <a:pt x="187" y="60"/>
                  </a:cubicBezTo>
                  <a:cubicBezTo>
                    <a:pt x="176" y="49"/>
                    <a:pt x="161" y="41"/>
                    <a:pt x="144" y="41"/>
                  </a:cubicBezTo>
                  <a:cubicBezTo>
                    <a:pt x="126" y="41"/>
                    <a:pt x="110" y="50"/>
                    <a:pt x="100" y="62"/>
                  </a:cubicBezTo>
                  <a:close/>
                  <a:moveTo>
                    <a:pt x="110" y="71"/>
                  </a:moveTo>
                  <a:cubicBezTo>
                    <a:pt x="120" y="80"/>
                    <a:pt x="120" y="80"/>
                    <a:pt x="120" y="80"/>
                  </a:cubicBezTo>
                  <a:cubicBezTo>
                    <a:pt x="126" y="73"/>
                    <a:pt x="134" y="69"/>
                    <a:pt x="144" y="69"/>
                  </a:cubicBezTo>
                  <a:cubicBezTo>
                    <a:pt x="153" y="69"/>
                    <a:pt x="160" y="72"/>
                    <a:pt x="166" y="78"/>
                  </a:cubicBezTo>
                  <a:cubicBezTo>
                    <a:pt x="176" y="69"/>
                    <a:pt x="176" y="69"/>
                    <a:pt x="176" y="69"/>
                  </a:cubicBezTo>
                  <a:cubicBezTo>
                    <a:pt x="168" y="60"/>
                    <a:pt x="157" y="55"/>
                    <a:pt x="144" y="55"/>
                  </a:cubicBezTo>
                  <a:cubicBezTo>
                    <a:pt x="130" y="55"/>
                    <a:pt x="118" y="61"/>
                    <a:pt x="110" y="71"/>
                  </a:cubicBezTo>
                  <a:close/>
                  <a:moveTo>
                    <a:pt x="144" y="82"/>
                  </a:moveTo>
                  <a:cubicBezTo>
                    <a:pt x="135" y="82"/>
                    <a:pt x="128" y="90"/>
                    <a:pt x="128" y="99"/>
                  </a:cubicBezTo>
                  <a:cubicBezTo>
                    <a:pt x="128" y="108"/>
                    <a:pt x="135" y="115"/>
                    <a:pt x="144" y="115"/>
                  </a:cubicBezTo>
                  <a:cubicBezTo>
                    <a:pt x="153" y="115"/>
                    <a:pt x="160" y="108"/>
                    <a:pt x="160" y="99"/>
                  </a:cubicBezTo>
                  <a:cubicBezTo>
                    <a:pt x="160" y="90"/>
                    <a:pt x="153" y="82"/>
                    <a:pt x="144" y="82"/>
                  </a:cubicBezTo>
                  <a:close/>
                  <a:moveTo>
                    <a:pt x="275" y="206"/>
                  </a:moveTo>
                  <a:cubicBezTo>
                    <a:pt x="11" y="206"/>
                    <a:pt x="11" y="206"/>
                    <a:pt x="11" y="206"/>
                  </a:cubicBezTo>
                  <a:cubicBezTo>
                    <a:pt x="8" y="206"/>
                    <a:pt x="5" y="205"/>
                    <a:pt x="2" y="204"/>
                  </a:cubicBezTo>
                  <a:cubicBezTo>
                    <a:pt x="2" y="207"/>
                    <a:pt x="2" y="217"/>
                    <a:pt x="11" y="217"/>
                  </a:cubicBezTo>
                  <a:cubicBezTo>
                    <a:pt x="13" y="217"/>
                    <a:pt x="273" y="217"/>
                    <a:pt x="275" y="217"/>
                  </a:cubicBezTo>
                  <a:cubicBezTo>
                    <a:pt x="284" y="217"/>
                    <a:pt x="284" y="207"/>
                    <a:pt x="284" y="204"/>
                  </a:cubicBezTo>
                  <a:cubicBezTo>
                    <a:pt x="281" y="205"/>
                    <a:pt x="278" y="206"/>
                    <a:pt x="275" y="206"/>
                  </a:cubicBezTo>
                  <a:close/>
                  <a:moveTo>
                    <a:pt x="282" y="177"/>
                  </a:moveTo>
                  <a:cubicBezTo>
                    <a:pt x="255" y="134"/>
                    <a:pt x="255" y="134"/>
                    <a:pt x="255" y="134"/>
                  </a:cubicBezTo>
                  <a:cubicBezTo>
                    <a:pt x="255" y="21"/>
                    <a:pt x="255" y="21"/>
                    <a:pt x="255" y="21"/>
                  </a:cubicBezTo>
                  <a:cubicBezTo>
                    <a:pt x="255" y="9"/>
                    <a:pt x="245" y="0"/>
                    <a:pt x="234" y="0"/>
                  </a:cubicBezTo>
                  <a:cubicBezTo>
                    <a:pt x="52" y="0"/>
                    <a:pt x="52" y="0"/>
                    <a:pt x="52" y="0"/>
                  </a:cubicBezTo>
                  <a:cubicBezTo>
                    <a:pt x="41" y="0"/>
                    <a:pt x="31" y="9"/>
                    <a:pt x="31" y="21"/>
                  </a:cubicBezTo>
                  <a:cubicBezTo>
                    <a:pt x="31" y="134"/>
                    <a:pt x="31" y="134"/>
                    <a:pt x="31" y="134"/>
                  </a:cubicBezTo>
                  <a:cubicBezTo>
                    <a:pt x="4" y="177"/>
                    <a:pt x="4" y="177"/>
                    <a:pt x="4" y="177"/>
                  </a:cubicBezTo>
                  <a:cubicBezTo>
                    <a:pt x="1" y="181"/>
                    <a:pt x="0" y="185"/>
                    <a:pt x="2" y="189"/>
                  </a:cubicBezTo>
                  <a:cubicBezTo>
                    <a:pt x="4" y="192"/>
                    <a:pt x="7" y="194"/>
                    <a:pt x="11" y="194"/>
                  </a:cubicBezTo>
                  <a:cubicBezTo>
                    <a:pt x="275" y="194"/>
                    <a:pt x="275" y="194"/>
                    <a:pt x="275" y="194"/>
                  </a:cubicBezTo>
                  <a:cubicBezTo>
                    <a:pt x="279" y="194"/>
                    <a:pt x="283" y="192"/>
                    <a:pt x="284" y="188"/>
                  </a:cubicBezTo>
                  <a:cubicBezTo>
                    <a:pt x="286" y="184"/>
                    <a:pt x="284" y="180"/>
                    <a:pt x="282" y="177"/>
                  </a:cubicBezTo>
                  <a:close/>
                  <a:moveTo>
                    <a:pt x="46" y="24"/>
                  </a:moveTo>
                  <a:cubicBezTo>
                    <a:pt x="46" y="22"/>
                    <a:pt x="47" y="19"/>
                    <a:pt x="49" y="17"/>
                  </a:cubicBezTo>
                  <a:cubicBezTo>
                    <a:pt x="51" y="15"/>
                    <a:pt x="53" y="14"/>
                    <a:pt x="56" y="14"/>
                  </a:cubicBezTo>
                  <a:cubicBezTo>
                    <a:pt x="230" y="14"/>
                    <a:pt x="230" y="14"/>
                    <a:pt x="230" y="14"/>
                  </a:cubicBezTo>
                  <a:cubicBezTo>
                    <a:pt x="233" y="14"/>
                    <a:pt x="235" y="15"/>
                    <a:pt x="237" y="17"/>
                  </a:cubicBezTo>
                  <a:cubicBezTo>
                    <a:pt x="239" y="19"/>
                    <a:pt x="240" y="22"/>
                    <a:pt x="240" y="24"/>
                  </a:cubicBezTo>
                  <a:cubicBezTo>
                    <a:pt x="240" y="120"/>
                    <a:pt x="240" y="120"/>
                    <a:pt x="240" y="120"/>
                  </a:cubicBezTo>
                  <a:cubicBezTo>
                    <a:pt x="240" y="123"/>
                    <a:pt x="239" y="125"/>
                    <a:pt x="237" y="127"/>
                  </a:cubicBezTo>
                  <a:cubicBezTo>
                    <a:pt x="235" y="129"/>
                    <a:pt x="233" y="130"/>
                    <a:pt x="230" y="130"/>
                  </a:cubicBezTo>
                  <a:cubicBezTo>
                    <a:pt x="228" y="130"/>
                    <a:pt x="56" y="130"/>
                    <a:pt x="56" y="130"/>
                  </a:cubicBezTo>
                  <a:cubicBezTo>
                    <a:pt x="53" y="130"/>
                    <a:pt x="51" y="129"/>
                    <a:pt x="49" y="127"/>
                  </a:cubicBezTo>
                  <a:cubicBezTo>
                    <a:pt x="47" y="125"/>
                    <a:pt x="46" y="123"/>
                    <a:pt x="46" y="120"/>
                  </a:cubicBezTo>
                  <a:lnTo>
                    <a:pt x="46" y="24"/>
                  </a:lnTo>
                  <a:close/>
                  <a:moveTo>
                    <a:pt x="43" y="143"/>
                  </a:moveTo>
                  <a:cubicBezTo>
                    <a:pt x="243" y="143"/>
                    <a:pt x="243" y="143"/>
                    <a:pt x="243" y="143"/>
                  </a:cubicBezTo>
                  <a:cubicBezTo>
                    <a:pt x="248" y="151"/>
                    <a:pt x="248" y="151"/>
                    <a:pt x="248" y="151"/>
                  </a:cubicBezTo>
                  <a:cubicBezTo>
                    <a:pt x="38" y="151"/>
                    <a:pt x="38" y="151"/>
                    <a:pt x="38" y="151"/>
                  </a:cubicBezTo>
                  <a:lnTo>
                    <a:pt x="43" y="143"/>
                  </a:lnTo>
                  <a:close/>
                  <a:moveTo>
                    <a:pt x="34" y="157"/>
                  </a:moveTo>
                  <a:cubicBezTo>
                    <a:pt x="252" y="157"/>
                    <a:pt x="252" y="157"/>
                    <a:pt x="252" y="157"/>
                  </a:cubicBezTo>
                  <a:cubicBezTo>
                    <a:pt x="257" y="165"/>
                    <a:pt x="257" y="165"/>
                    <a:pt x="257" y="165"/>
                  </a:cubicBezTo>
                  <a:cubicBezTo>
                    <a:pt x="29" y="165"/>
                    <a:pt x="29" y="165"/>
                    <a:pt x="29" y="165"/>
                  </a:cubicBezTo>
                  <a:lnTo>
                    <a:pt x="34" y="157"/>
                  </a:lnTo>
                  <a:close/>
                  <a:moveTo>
                    <a:pt x="97" y="179"/>
                  </a:moveTo>
                  <a:cubicBezTo>
                    <a:pt x="20" y="179"/>
                    <a:pt x="20" y="179"/>
                    <a:pt x="20" y="179"/>
                  </a:cubicBezTo>
                  <a:cubicBezTo>
                    <a:pt x="25" y="171"/>
                    <a:pt x="25" y="171"/>
                    <a:pt x="25" y="171"/>
                  </a:cubicBezTo>
                  <a:cubicBezTo>
                    <a:pt x="100" y="171"/>
                    <a:pt x="100" y="171"/>
                    <a:pt x="100" y="171"/>
                  </a:cubicBezTo>
                  <a:lnTo>
                    <a:pt x="97" y="179"/>
                  </a:lnTo>
                  <a:close/>
                  <a:moveTo>
                    <a:pt x="189" y="179"/>
                  </a:moveTo>
                  <a:cubicBezTo>
                    <a:pt x="186" y="171"/>
                    <a:pt x="186" y="171"/>
                    <a:pt x="186" y="171"/>
                  </a:cubicBezTo>
                  <a:cubicBezTo>
                    <a:pt x="261" y="171"/>
                    <a:pt x="261" y="171"/>
                    <a:pt x="261" y="171"/>
                  </a:cubicBezTo>
                  <a:cubicBezTo>
                    <a:pt x="266" y="179"/>
                    <a:pt x="266" y="179"/>
                    <a:pt x="266" y="179"/>
                  </a:cubicBezTo>
                  <a:lnTo>
                    <a:pt x="189" y="179"/>
                  </a:lnTo>
                  <a:close/>
                </a:path>
              </a:pathLst>
            </a:custGeom>
            <a:solidFill>
              <a:srgbClr val="404040">
                <a:alpha val="100000"/>
              </a:srgbClr>
            </a:solidFill>
            <a:ln w="9525">
              <a:noFill/>
            </a:ln>
          </p:spPr>
          <p:txBody>
            <a:bodyPr/>
            <a:p>
              <a:endParaRPr lang="zh-CN" altLang="en-US"/>
            </a:p>
          </p:txBody>
        </p:sp>
        <p:pic>
          <p:nvPicPr>
            <p:cNvPr id="161" name="图片 160"/>
            <p:cNvPicPr>
              <a:picLocks noChangeAspect="1"/>
            </p:cNvPicPr>
            <p:nvPr/>
          </p:nvPicPr>
          <p:blipFill>
            <a:blip r:embed="rId3">
              <a:lum bright="18000"/>
            </a:blip>
            <a:stretch>
              <a:fillRect/>
            </a:stretch>
          </p:blipFill>
          <p:spPr>
            <a:xfrm>
              <a:off x="6512" y="7841"/>
              <a:ext cx="1337" cy="890"/>
            </a:xfrm>
            <a:prstGeom prst="rect">
              <a:avLst/>
            </a:prstGeom>
          </p:spPr>
        </p:pic>
        <p:pic>
          <p:nvPicPr>
            <p:cNvPr id="162" name="图片 161"/>
            <p:cNvPicPr>
              <a:picLocks noChangeAspect="1"/>
            </p:cNvPicPr>
            <p:nvPr/>
          </p:nvPicPr>
          <p:blipFill>
            <a:blip r:embed="rId4">
              <a:lum bright="24000"/>
            </a:blip>
            <a:stretch>
              <a:fillRect/>
            </a:stretch>
          </p:blipFill>
          <p:spPr>
            <a:xfrm>
              <a:off x="9202" y="7592"/>
              <a:ext cx="1265" cy="1162"/>
            </a:xfrm>
            <a:prstGeom prst="rect">
              <a:avLst/>
            </a:prstGeom>
          </p:spPr>
        </p:pic>
        <p:pic>
          <p:nvPicPr>
            <p:cNvPr id="165" name="图片 164"/>
            <p:cNvPicPr>
              <a:picLocks noChangeAspect="1"/>
            </p:cNvPicPr>
            <p:nvPr/>
          </p:nvPicPr>
          <p:blipFill>
            <a:blip r:embed="rId5">
              <a:lum bright="30000" contrast="6000"/>
            </a:blip>
            <a:stretch>
              <a:fillRect/>
            </a:stretch>
          </p:blipFill>
          <p:spPr>
            <a:xfrm>
              <a:off x="11705" y="6276"/>
              <a:ext cx="1325" cy="1169"/>
            </a:xfrm>
            <a:prstGeom prst="rect">
              <a:avLst/>
            </a:prstGeom>
          </p:spPr>
        </p:pic>
      </p:grpSp>
      <p:grpSp>
        <p:nvGrpSpPr>
          <p:cNvPr id="173" name="组合 172"/>
          <p:cNvGrpSpPr/>
          <p:nvPr/>
        </p:nvGrpSpPr>
        <p:grpSpPr>
          <a:xfrm rot="21000000">
            <a:off x="7774305" y="1210945"/>
            <a:ext cx="4219575" cy="1564640"/>
            <a:chOff x="11961" y="2205"/>
            <a:chExt cx="6645" cy="2464"/>
          </a:xfrm>
        </p:grpSpPr>
        <p:sp>
          <p:nvSpPr>
            <p:cNvPr id="51" name="任意多边形 23"/>
            <p:cNvSpPr/>
            <p:nvPr/>
          </p:nvSpPr>
          <p:spPr>
            <a:xfrm>
              <a:off x="16140" y="2205"/>
              <a:ext cx="2467" cy="2465"/>
            </a:xfrm>
            <a:custGeom>
              <a:avLst/>
              <a:gdLst/>
              <a:ahLst/>
              <a:cxnLst>
                <a:cxn ang="0">
                  <a:pos x="797253" y="111"/>
                </a:cxn>
                <a:cxn ang="0">
                  <a:pos x="1232708" y="141660"/>
                </a:cxn>
                <a:cxn ang="0">
                  <a:pos x="1424933" y="1231688"/>
                </a:cxn>
                <a:cxn ang="0">
                  <a:pos x="334001" y="1423754"/>
                </a:cxn>
                <a:cxn ang="0">
                  <a:pos x="141777" y="333725"/>
                </a:cxn>
                <a:cxn ang="0">
                  <a:pos x="797253" y="111"/>
                </a:cxn>
              </a:cxnLst>
              <a:pathLst>
                <a:path w="1566306" h="1566307">
                  <a:moveTo>
                    <a:pt x="797047" y="111"/>
                  </a:moveTo>
                  <a:cubicBezTo>
                    <a:pt x="947856" y="2650"/>
                    <a:pt x="1099549" y="48701"/>
                    <a:pt x="1232390" y="141741"/>
                  </a:cubicBezTo>
                  <a:cubicBezTo>
                    <a:pt x="1586633" y="389848"/>
                    <a:pt x="1672673" y="878149"/>
                    <a:pt x="1424566" y="1232391"/>
                  </a:cubicBezTo>
                  <a:cubicBezTo>
                    <a:pt x="1176459" y="1586634"/>
                    <a:pt x="688158" y="1672674"/>
                    <a:pt x="333915" y="1424567"/>
                  </a:cubicBezTo>
                  <a:cubicBezTo>
                    <a:pt x="-20327" y="1176460"/>
                    <a:pt x="-106367" y="688159"/>
                    <a:pt x="141740" y="333916"/>
                  </a:cubicBezTo>
                  <a:cubicBezTo>
                    <a:pt x="296807" y="112515"/>
                    <a:pt x="545699" y="-4120"/>
                    <a:pt x="797047" y="111"/>
                  </a:cubicBezTo>
                  <a:close/>
                </a:path>
              </a:pathLst>
            </a:custGeom>
            <a:solidFill>
              <a:schemeClr val="bg1">
                <a:alpha val="98038"/>
              </a:schemeClr>
            </a:solidFill>
            <a:ln w="9525">
              <a:noFill/>
            </a:ln>
            <a:effectLst>
              <a:outerShdw dist="38100" dir="2699999" algn="ctr" rotWithShape="0">
                <a:srgbClr val="000000">
                  <a:alpha val="39000"/>
                </a:srgbClr>
              </a:outerShdw>
            </a:effectLst>
          </p:spPr>
          <p:txBody>
            <a:bodyPr/>
            <a:p>
              <a:endParaRPr lang="zh-CN" altLang="en-US"/>
            </a:p>
          </p:txBody>
        </p:sp>
        <p:grpSp>
          <p:nvGrpSpPr>
            <p:cNvPr id="171" name="组合 170"/>
            <p:cNvGrpSpPr/>
            <p:nvPr/>
          </p:nvGrpSpPr>
          <p:grpSpPr>
            <a:xfrm>
              <a:off x="11961" y="2205"/>
              <a:ext cx="6129" cy="2138"/>
              <a:chOff x="11961" y="2205"/>
              <a:chExt cx="6129" cy="2138"/>
            </a:xfrm>
          </p:grpSpPr>
          <p:sp>
            <p:nvSpPr>
              <p:cNvPr id="170" name="椭圆 8"/>
              <p:cNvSpPr/>
              <p:nvPr/>
            </p:nvSpPr>
            <p:spPr>
              <a:xfrm rot="1540888">
                <a:off x="11961" y="2457"/>
                <a:ext cx="1077" cy="1078"/>
              </a:xfrm>
              <a:prstGeom prst="ellipse">
                <a:avLst/>
              </a:prstGeom>
              <a:gradFill rotWithShape="1">
                <a:gsLst>
                  <a:gs pos="0">
                    <a:srgbClr val="F2F2F2"/>
                  </a:gs>
                  <a:gs pos="100000">
                    <a:srgbClr val="FFFFFF"/>
                  </a:gs>
                </a:gsLst>
                <a:lin ang="5400000" scaled="1"/>
                <a:tileRect/>
              </a:gradFill>
              <a:ln w="25400" cap="flat" cmpd="sng">
                <a:solidFill>
                  <a:srgbClr val="FFFFFF"/>
                </a:solidFill>
                <a:prstDash val="solid"/>
                <a:headEnd type="none" w="med" len="med"/>
                <a:tailEnd type="none" w="med" len="med"/>
              </a:ln>
              <a:effectLst>
                <a:outerShdw dist="38100" dir="5400000"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en-US" altLang="zh-CN" sz="1300" dirty="0">
                  <a:solidFill>
                    <a:srgbClr val="FFFFFF"/>
                  </a:solidFill>
                  <a:sym typeface="+mn-lt"/>
                </a:endParaRPr>
              </a:p>
            </p:txBody>
          </p:sp>
          <p:cxnSp>
            <p:nvCxnSpPr>
              <p:cNvPr id="52" name="直接连接符 4"/>
              <p:cNvCxnSpPr>
                <a:stCxn id="51" idx="0"/>
                <a:endCxn id="54" idx="0"/>
              </p:cNvCxnSpPr>
              <p:nvPr/>
            </p:nvCxnSpPr>
            <p:spPr>
              <a:xfrm flipH="1">
                <a:off x="12444" y="2205"/>
                <a:ext cx="4952" cy="483"/>
              </a:xfrm>
              <a:prstGeom prst="line">
                <a:avLst/>
              </a:prstGeom>
              <a:ln w="19050" cap="flat" cmpd="sng">
                <a:solidFill>
                  <a:srgbClr val="BFBFBF"/>
                </a:solidFill>
                <a:prstDash val="solid"/>
                <a:headEnd type="none" w="med" len="med"/>
                <a:tailEnd type="none" w="med" len="med"/>
              </a:ln>
            </p:spPr>
          </p:cxnSp>
          <p:sp>
            <p:nvSpPr>
              <p:cNvPr id="54" name="文本框 20"/>
              <p:cNvSpPr/>
              <p:nvPr/>
            </p:nvSpPr>
            <p:spPr>
              <a:xfrm>
                <a:off x="12183" y="2683"/>
                <a:ext cx="630" cy="627"/>
              </a:xfrm>
              <a:custGeom>
                <a:avLst/>
                <a:gdLst>
                  <a:gd name="txL" fmla="*/ 0 w 399080"/>
                  <a:gd name="txT" fmla="*/ 0 h 399080"/>
                  <a:gd name="txR" fmla="*/ 399080 w 399080"/>
                  <a:gd name="txB" fmla="*/ 399080 h 399080"/>
                </a:gdLst>
                <a:ahLst/>
                <a:cxnLst>
                  <a:cxn ang="0">
                    <a:pos x="165688" y="3036"/>
                  </a:cxn>
                  <a:cxn ang="0">
                    <a:pos x="315468" y="36009"/>
                  </a:cxn>
                  <a:cxn ang="0">
                    <a:pos x="364662" y="313085"/>
                  </a:cxn>
                  <a:cxn ang="0">
                    <a:pos x="85476" y="361907"/>
                  </a:cxn>
                  <a:cxn ang="0">
                    <a:pos x="36282" y="84831"/>
                  </a:cxn>
                  <a:cxn ang="0">
                    <a:pos x="165688" y="3036"/>
                  </a:cxn>
                </a:cxnLst>
                <a:rect l="txL" t="txT" r="txR" b="txB"/>
                <a:pathLst>
                  <a:path w="399080" h="399080">
                    <a:moveTo>
                      <a:pt x="164917" y="3044"/>
                    </a:moveTo>
                    <a:cubicBezTo>
                      <a:pt x="215204" y="-5816"/>
                      <a:pt x="268872" y="4507"/>
                      <a:pt x="314001" y="36115"/>
                    </a:cubicBezTo>
                    <a:cubicBezTo>
                      <a:pt x="404260" y="99330"/>
                      <a:pt x="426182" y="223744"/>
                      <a:pt x="362966" y="314002"/>
                    </a:cubicBezTo>
                    <a:cubicBezTo>
                      <a:pt x="299750" y="404260"/>
                      <a:pt x="175337" y="426182"/>
                      <a:pt x="85079" y="362966"/>
                    </a:cubicBezTo>
                    <a:cubicBezTo>
                      <a:pt x="-5179" y="299751"/>
                      <a:pt x="-27101" y="175337"/>
                      <a:pt x="36114" y="85079"/>
                    </a:cubicBezTo>
                    <a:cubicBezTo>
                      <a:pt x="67722" y="39950"/>
                      <a:pt x="114629" y="11905"/>
                      <a:pt x="164917" y="3044"/>
                    </a:cubicBezTo>
                    <a:close/>
                  </a:path>
                </a:pathLst>
              </a:custGeom>
              <a:gradFill rotWithShape="1">
                <a:gsLst>
                  <a:gs pos="0">
                    <a:srgbClr val="D9D9D9"/>
                  </a:gs>
                  <a:gs pos="100000">
                    <a:srgbClr val="FFFFFF"/>
                  </a:gs>
                </a:gsLst>
                <a:lin ang="5400000" scaled="1"/>
                <a:tileRect/>
              </a:gradFill>
              <a:ln w="25400" cap="flat" cmpd="sng">
                <a:solidFill>
                  <a:srgbClr val="FFFFFF"/>
                </a:solidFill>
                <a:prstDash val="solid"/>
                <a:miter/>
                <a:headEnd type="none" w="med" len="med"/>
                <a:tailEnd type="none" w="med" len="med"/>
              </a:ln>
              <a:effectLst>
                <a:outerShdw dist="63500" dir="5400000" algn="ctr" rotWithShape="0">
                  <a:srgbClr val="7F7F7F">
                    <a:alpha val="5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en-US" altLang="zh-CN" sz="1800" dirty="0">
                    <a:solidFill>
                      <a:srgbClr val="595959"/>
                    </a:solidFill>
                    <a:latin typeface="Arial" panose="020B0604020202020204" pitchFamily="34" charset="0"/>
                    <a:sym typeface="+mn-lt"/>
                  </a:rPr>
                  <a:t>7</a:t>
                </a:r>
                <a:endParaRPr lang="en-US" altLang="zh-CN" sz="1800" dirty="0">
                  <a:solidFill>
                    <a:srgbClr val="595959"/>
                  </a:solidFill>
                  <a:latin typeface="Arial" panose="020B0604020202020204" pitchFamily="34" charset="0"/>
                  <a:sym typeface="+mn-lt"/>
                </a:endParaRPr>
              </a:p>
            </p:txBody>
          </p:sp>
          <p:sp>
            <p:nvSpPr>
              <p:cNvPr id="164" name="文本框 28"/>
              <p:cNvSpPr txBox="1"/>
              <p:nvPr/>
            </p:nvSpPr>
            <p:spPr>
              <a:xfrm>
                <a:off x="16506" y="3715"/>
                <a:ext cx="1584" cy="628"/>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zh-CN" altLang="en-US" sz="2000" b="1" dirty="0">
                    <a:solidFill>
                      <a:srgbClr val="404040"/>
                    </a:solidFill>
                    <a:sym typeface="+mn-lt"/>
                  </a:rPr>
                  <a:t>其它</a:t>
                </a:r>
                <a:r>
                  <a:rPr lang="zh-CN" altLang="en-US" sz="2000" b="1" dirty="0">
                    <a:solidFill>
                      <a:srgbClr val="404040"/>
                    </a:solidFill>
                    <a:sym typeface="+mn-lt"/>
                  </a:rPr>
                  <a:t>类</a:t>
                </a:r>
                <a:r>
                  <a:rPr lang="en-US" altLang="zh-CN" sz="2000" b="1" dirty="0">
                    <a:solidFill>
                      <a:srgbClr val="404040"/>
                    </a:solidFill>
                    <a:sym typeface="+mn-lt"/>
                  </a:rPr>
                  <a:t> </a:t>
                </a:r>
                <a:endParaRPr lang="zh-CN" altLang="en-US" sz="2000" b="1" dirty="0">
                  <a:solidFill>
                    <a:srgbClr val="404040"/>
                  </a:solidFill>
                  <a:sym typeface="+mn-lt"/>
                </a:endParaRPr>
              </a:p>
            </p:txBody>
          </p:sp>
          <p:pic>
            <p:nvPicPr>
              <p:cNvPr id="166" name="图片 165"/>
              <p:cNvPicPr>
                <a:picLocks noChangeAspect="1"/>
              </p:cNvPicPr>
              <p:nvPr/>
            </p:nvPicPr>
            <p:blipFill>
              <a:blip r:embed="rId6"/>
              <a:stretch>
                <a:fillRect/>
              </a:stretch>
            </p:blipFill>
            <p:spPr>
              <a:xfrm>
                <a:off x="16666" y="2394"/>
                <a:ext cx="1239" cy="1321"/>
              </a:xfrm>
              <a:prstGeom prst="rect">
                <a:avLst/>
              </a:prstGeom>
            </p:spPr>
          </p:pic>
        </p:grpSp>
      </p:grpSp>
      <p:grpSp>
        <p:nvGrpSpPr>
          <p:cNvPr id="172" name="组合 171"/>
          <p:cNvGrpSpPr/>
          <p:nvPr/>
        </p:nvGrpSpPr>
        <p:grpSpPr>
          <a:xfrm>
            <a:off x="7416800" y="2564765"/>
            <a:ext cx="3705225" cy="2258695"/>
            <a:chOff x="10926" y="3817"/>
            <a:chExt cx="5835" cy="3557"/>
          </a:xfrm>
        </p:grpSpPr>
        <p:sp>
          <p:nvSpPr>
            <p:cNvPr id="169" name="椭圆 8"/>
            <p:cNvSpPr/>
            <p:nvPr/>
          </p:nvSpPr>
          <p:spPr>
            <a:xfrm rot="1540888">
              <a:off x="10926" y="3817"/>
              <a:ext cx="1077" cy="1078"/>
            </a:xfrm>
            <a:prstGeom prst="ellipse">
              <a:avLst/>
            </a:prstGeom>
            <a:gradFill rotWithShape="1">
              <a:gsLst>
                <a:gs pos="0">
                  <a:srgbClr val="F2F2F2"/>
                </a:gs>
                <a:gs pos="100000">
                  <a:srgbClr val="FFFFFF"/>
                </a:gs>
              </a:gsLst>
              <a:lin ang="5400000" scaled="1"/>
              <a:tileRect/>
            </a:gradFill>
            <a:ln w="25400" cap="flat" cmpd="sng">
              <a:solidFill>
                <a:srgbClr val="FFFFFF"/>
              </a:solidFill>
              <a:prstDash val="solid"/>
              <a:headEnd type="none" w="med" len="med"/>
              <a:tailEnd type="none" w="med" len="med"/>
            </a:ln>
            <a:effectLst>
              <a:outerShdw dist="38100" dir="5400000"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en-US" altLang="zh-CN" sz="1300" dirty="0">
                <a:solidFill>
                  <a:srgbClr val="FFFFFF"/>
                </a:solidFill>
                <a:sym typeface="+mn-lt"/>
              </a:endParaRPr>
            </a:p>
          </p:txBody>
        </p:sp>
        <p:sp>
          <p:nvSpPr>
            <p:cNvPr id="63" name="任意多边形 23"/>
            <p:cNvSpPr/>
            <p:nvPr/>
          </p:nvSpPr>
          <p:spPr>
            <a:xfrm>
              <a:off x="14295" y="4910"/>
              <a:ext cx="2467" cy="2465"/>
            </a:xfrm>
            <a:custGeom>
              <a:avLst/>
              <a:gdLst/>
              <a:ahLst/>
              <a:cxnLst>
                <a:cxn ang="0">
                  <a:pos x="797253" y="111"/>
                </a:cxn>
                <a:cxn ang="0">
                  <a:pos x="1232708" y="141660"/>
                </a:cxn>
                <a:cxn ang="0">
                  <a:pos x="1424933" y="1231688"/>
                </a:cxn>
                <a:cxn ang="0">
                  <a:pos x="334001" y="1423754"/>
                </a:cxn>
                <a:cxn ang="0">
                  <a:pos x="141777" y="333725"/>
                </a:cxn>
                <a:cxn ang="0">
                  <a:pos x="797253" y="111"/>
                </a:cxn>
              </a:cxnLst>
              <a:pathLst>
                <a:path w="1566306" h="1566307">
                  <a:moveTo>
                    <a:pt x="797047" y="111"/>
                  </a:moveTo>
                  <a:cubicBezTo>
                    <a:pt x="947856" y="2650"/>
                    <a:pt x="1099549" y="48701"/>
                    <a:pt x="1232390" y="141741"/>
                  </a:cubicBezTo>
                  <a:cubicBezTo>
                    <a:pt x="1586633" y="389848"/>
                    <a:pt x="1672673" y="878149"/>
                    <a:pt x="1424566" y="1232391"/>
                  </a:cubicBezTo>
                  <a:cubicBezTo>
                    <a:pt x="1176459" y="1586634"/>
                    <a:pt x="688158" y="1672674"/>
                    <a:pt x="333915" y="1424567"/>
                  </a:cubicBezTo>
                  <a:cubicBezTo>
                    <a:pt x="-20327" y="1176460"/>
                    <a:pt x="-106367" y="688159"/>
                    <a:pt x="141740" y="333916"/>
                  </a:cubicBezTo>
                  <a:cubicBezTo>
                    <a:pt x="296807" y="112515"/>
                    <a:pt x="545699" y="-4120"/>
                    <a:pt x="797047" y="111"/>
                  </a:cubicBezTo>
                  <a:close/>
                </a:path>
              </a:pathLst>
            </a:custGeom>
            <a:solidFill>
              <a:schemeClr val="bg1">
                <a:alpha val="98038"/>
              </a:schemeClr>
            </a:solidFill>
            <a:ln w="9525">
              <a:noFill/>
            </a:ln>
            <a:effectLst>
              <a:outerShdw dist="38100" dir="2699999" algn="ctr" rotWithShape="0">
                <a:srgbClr val="000000">
                  <a:alpha val="39000"/>
                </a:srgbClr>
              </a:outerShdw>
            </a:effectLst>
          </p:spPr>
          <p:txBody>
            <a:bodyPr/>
            <a:p>
              <a:endParaRPr lang="zh-CN" altLang="en-US"/>
            </a:p>
          </p:txBody>
        </p:sp>
        <p:sp>
          <p:nvSpPr>
            <p:cNvPr id="64" name="文本框 20"/>
            <p:cNvSpPr/>
            <p:nvPr/>
          </p:nvSpPr>
          <p:spPr>
            <a:xfrm>
              <a:off x="11219" y="4043"/>
              <a:ext cx="630" cy="627"/>
            </a:xfrm>
            <a:custGeom>
              <a:avLst/>
              <a:gdLst>
                <a:gd name="txL" fmla="*/ 0 w 399080"/>
                <a:gd name="txT" fmla="*/ 0 h 399080"/>
                <a:gd name="txR" fmla="*/ 399080 w 399080"/>
                <a:gd name="txB" fmla="*/ 399080 h 399080"/>
              </a:gdLst>
              <a:ahLst/>
              <a:cxnLst>
                <a:cxn ang="0">
                  <a:pos x="165688" y="3036"/>
                </a:cxn>
                <a:cxn ang="0">
                  <a:pos x="315468" y="36009"/>
                </a:cxn>
                <a:cxn ang="0">
                  <a:pos x="364662" y="313085"/>
                </a:cxn>
                <a:cxn ang="0">
                  <a:pos x="85476" y="361907"/>
                </a:cxn>
                <a:cxn ang="0">
                  <a:pos x="36282" y="84831"/>
                </a:cxn>
                <a:cxn ang="0">
                  <a:pos x="165688" y="3036"/>
                </a:cxn>
              </a:cxnLst>
              <a:rect l="txL" t="txT" r="txR" b="txB"/>
              <a:pathLst>
                <a:path w="399080" h="399080">
                  <a:moveTo>
                    <a:pt x="164917" y="3044"/>
                  </a:moveTo>
                  <a:cubicBezTo>
                    <a:pt x="215204" y="-5816"/>
                    <a:pt x="268872" y="4507"/>
                    <a:pt x="314001" y="36115"/>
                  </a:cubicBezTo>
                  <a:cubicBezTo>
                    <a:pt x="404260" y="99330"/>
                    <a:pt x="426182" y="223744"/>
                    <a:pt x="362966" y="314002"/>
                  </a:cubicBezTo>
                  <a:cubicBezTo>
                    <a:pt x="299750" y="404260"/>
                    <a:pt x="175337" y="426182"/>
                    <a:pt x="85079" y="362966"/>
                  </a:cubicBezTo>
                  <a:cubicBezTo>
                    <a:pt x="-5179" y="299751"/>
                    <a:pt x="-27101" y="175337"/>
                    <a:pt x="36114" y="85079"/>
                  </a:cubicBezTo>
                  <a:cubicBezTo>
                    <a:pt x="67722" y="39950"/>
                    <a:pt x="114629" y="11905"/>
                    <a:pt x="164917" y="3044"/>
                  </a:cubicBezTo>
                  <a:close/>
                </a:path>
              </a:pathLst>
            </a:custGeom>
            <a:gradFill rotWithShape="1">
              <a:gsLst>
                <a:gs pos="0">
                  <a:srgbClr val="D9D9D9"/>
                </a:gs>
                <a:gs pos="100000">
                  <a:srgbClr val="FFFFFF"/>
                </a:gs>
              </a:gsLst>
              <a:lin ang="5400000" scaled="1"/>
              <a:tileRect/>
            </a:gradFill>
            <a:ln w="25400" cap="flat" cmpd="sng">
              <a:solidFill>
                <a:srgbClr val="FFFFFF"/>
              </a:solidFill>
              <a:prstDash val="solid"/>
              <a:miter/>
              <a:headEnd type="none" w="med" len="med"/>
              <a:tailEnd type="none" w="med" len="med"/>
            </a:ln>
            <a:effectLst>
              <a:outerShdw dist="63500" dir="5400000" algn="ctr" rotWithShape="0">
                <a:srgbClr val="7F7F7F">
                  <a:alpha val="5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en-US" altLang="zh-CN" sz="1800" dirty="0">
                  <a:solidFill>
                    <a:srgbClr val="595959"/>
                  </a:solidFill>
                  <a:latin typeface="Arial" panose="020B0604020202020204" pitchFamily="34" charset="0"/>
                  <a:sym typeface="+mn-lt"/>
                </a:rPr>
                <a:t>6</a:t>
              </a:r>
              <a:endParaRPr lang="en-US" altLang="zh-CN" sz="1800" dirty="0">
                <a:solidFill>
                  <a:srgbClr val="595959"/>
                </a:solidFill>
                <a:latin typeface="Arial" panose="020B0604020202020204" pitchFamily="34" charset="0"/>
                <a:sym typeface="+mn-lt"/>
              </a:endParaRPr>
            </a:p>
          </p:txBody>
        </p:sp>
        <p:sp>
          <p:nvSpPr>
            <p:cNvPr id="163" name="文本框 28"/>
            <p:cNvSpPr txBox="1"/>
            <p:nvPr/>
          </p:nvSpPr>
          <p:spPr>
            <a:xfrm>
              <a:off x="14736" y="6325"/>
              <a:ext cx="1584" cy="628"/>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r>
                <a:rPr lang="zh-CN" altLang="en-US" sz="2000" b="1" dirty="0">
                  <a:solidFill>
                    <a:srgbClr val="404040"/>
                  </a:solidFill>
                  <a:sym typeface="+mn-lt"/>
                </a:rPr>
                <a:t>娱乐</a:t>
              </a:r>
              <a:r>
                <a:rPr lang="zh-CN" altLang="en-US" sz="2000" b="1" dirty="0">
                  <a:solidFill>
                    <a:srgbClr val="404040"/>
                  </a:solidFill>
                  <a:sym typeface="+mn-lt"/>
                </a:rPr>
                <a:t>类</a:t>
              </a:r>
              <a:r>
                <a:rPr lang="en-US" altLang="zh-CN" sz="2000" b="1" dirty="0">
                  <a:solidFill>
                    <a:srgbClr val="404040"/>
                  </a:solidFill>
                  <a:sym typeface="+mn-lt"/>
                </a:rPr>
                <a:t> </a:t>
              </a:r>
              <a:endParaRPr lang="zh-CN" altLang="en-US" sz="2000" b="1" dirty="0">
                <a:solidFill>
                  <a:srgbClr val="404040"/>
                </a:solidFill>
                <a:sym typeface="+mn-lt"/>
              </a:endParaRPr>
            </a:p>
          </p:txBody>
        </p:sp>
        <p:pic>
          <p:nvPicPr>
            <p:cNvPr id="167" name="图片 166"/>
            <p:cNvPicPr>
              <a:picLocks noChangeAspect="1"/>
            </p:cNvPicPr>
            <p:nvPr/>
          </p:nvPicPr>
          <p:blipFill>
            <a:blip r:embed="rId7">
              <a:lum bright="18000"/>
            </a:blip>
            <a:stretch>
              <a:fillRect/>
            </a:stretch>
          </p:blipFill>
          <p:spPr>
            <a:xfrm>
              <a:off x="14820" y="5263"/>
              <a:ext cx="1320" cy="1082"/>
            </a:xfrm>
            <a:prstGeom prst="rect">
              <a:avLst/>
            </a:prstGeom>
          </p:spPr>
        </p:pic>
      </p:gr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8" name="组合 4"/>
          <p:cNvGrpSpPr/>
          <p:nvPr/>
        </p:nvGrpSpPr>
        <p:grpSpPr>
          <a:xfrm>
            <a:off x="123825" y="249936"/>
            <a:ext cx="5734050" cy="675577"/>
            <a:chOff x="0" y="-15165"/>
            <a:chExt cx="5733886" cy="675053"/>
          </a:xfrm>
        </p:grpSpPr>
        <p:sp>
          <p:nvSpPr>
            <p:cNvPr id="8199" name="任意多边形 8"/>
            <p:cNvSpPr/>
            <p:nvPr/>
          </p:nvSpPr>
          <p:spPr>
            <a:xfrm>
              <a:off x="0" y="0"/>
              <a:ext cx="5733886" cy="659888"/>
            </a:xfrm>
            <a:custGeom>
              <a:avLst/>
              <a:gdLst/>
              <a:ahLst/>
              <a:cxnLst>
                <a:cxn ang="0">
                  <a:pos x="0" y="0"/>
                </a:cxn>
                <a:cxn ang="0">
                  <a:pos x="5733886" y="0"/>
                </a:cxn>
                <a:cxn ang="0">
                  <a:pos x="5733886" y="659888"/>
                </a:cxn>
                <a:cxn ang="0">
                  <a:pos x="771226" y="659888"/>
                </a:cxn>
                <a:cxn ang="0">
                  <a:pos x="210226" y="445563"/>
                </a:cxn>
                <a:cxn ang="0">
                  <a:pos x="0" y="0"/>
                </a:cxn>
              </a:cxnLst>
              <a:pathLst>
                <a:path w="4660173" h="790171">
                  <a:moveTo>
                    <a:pt x="0" y="0"/>
                  </a:moveTo>
                  <a:lnTo>
                    <a:pt x="4660173" y="0"/>
                  </a:lnTo>
                  <a:lnTo>
                    <a:pt x="4660173" y="790171"/>
                  </a:lnTo>
                  <a:lnTo>
                    <a:pt x="626808" y="790171"/>
                  </a:lnTo>
                  <a:cubicBezTo>
                    <a:pt x="374995" y="790171"/>
                    <a:pt x="170860" y="675269"/>
                    <a:pt x="170860" y="533531"/>
                  </a:cubicBezTo>
                  <a:cubicBezTo>
                    <a:pt x="145548" y="355688"/>
                    <a:pt x="158202" y="103043"/>
                    <a:pt x="0" y="0"/>
                  </a:cubicBezTo>
                  <a:close/>
                </a:path>
              </a:pathLst>
            </a:custGeom>
            <a:solidFill>
              <a:schemeClr val="bg1">
                <a:alpha val="41176"/>
              </a:schemeClr>
            </a:solidFill>
            <a:ln w="9525">
              <a:noFill/>
            </a:ln>
            <a:effectLst>
              <a:outerShdw dist="38100" dir="2699999" algn="ctr" rotWithShape="0">
                <a:srgbClr val="000000">
                  <a:alpha val="39000"/>
                </a:srgbClr>
              </a:outerShdw>
            </a:effectLst>
          </p:spPr>
          <p:txBody>
            <a:bodyPr/>
            <a:p>
              <a:endParaRPr lang="zh-CN" altLang="en-US"/>
            </a:p>
          </p:txBody>
        </p:sp>
        <p:grpSp>
          <p:nvGrpSpPr>
            <p:cNvPr id="8200" name="任意多边形 9"/>
            <p:cNvGrpSpPr/>
            <p:nvPr/>
          </p:nvGrpSpPr>
          <p:grpSpPr>
            <a:xfrm>
              <a:off x="10287" y="-15165"/>
              <a:ext cx="4181736" cy="651766"/>
              <a:chOff x="0" y="0"/>
              <a:chExt cx="4181856" cy="652272"/>
            </a:xfrm>
          </p:grpSpPr>
          <p:pic>
            <p:nvPicPr>
              <p:cNvPr id="8202" name="任意多边形 9"/>
              <p:cNvPicPr/>
              <p:nvPr/>
            </p:nvPicPr>
            <p:blipFill>
              <a:blip r:embed="rId1"/>
              <a:stretch>
                <a:fillRect/>
              </a:stretch>
            </p:blipFill>
            <p:spPr>
              <a:xfrm>
                <a:off x="0" y="0"/>
                <a:ext cx="4181856" cy="652272"/>
              </a:xfrm>
              <a:prstGeom prst="rect">
                <a:avLst/>
              </a:prstGeom>
              <a:noFill/>
              <a:ln w="9525">
                <a:noFill/>
              </a:ln>
            </p:spPr>
          </p:pic>
          <p:sp>
            <p:nvSpPr>
              <p:cNvPr id="8203" name="Text Box 12"/>
              <p:cNvSpPr txBox="1"/>
              <p:nvPr/>
            </p:nvSpPr>
            <p:spPr>
              <a:xfrm rot="10800000">
                <a:off x="12411" y="15178"/>
                <a:ext cx="4151863" cy="622508"/>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latin typeface="宋体" panose="02010600030101010101" pitchFamily="2" charset="-122"/>
                  <a:sym typeface="Arial" panose="020B0604020202020204" pitchFamily="34" charset="0"/>
                </a:endParaRPr>
              </a:p>
            </p:txBody>
          </p:sp>
        </p:grpSp>
        <p:sp>
          <p:nvSpPr>
            <p:cNvPr id="8201" name="文本框 10"/>
            <p:cNvSpPr txBox="1"/>
            <p:nvPr/>
          </p:nvSpPr>
          <p:spPr>
            <a:xfrm>
              <a:off x="1134902" y="82860"/>
              <a:ext cx="2672004" cy="548215"/>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None/>
              </a:pPr>
              <a:r>
                <a:rPr lang="zh-CN" altLang="en-US" b="1" dirty="0" smtClean="0">
                  <a:solidFill>
                    <a:schemeClr val="bg1"/>
                  </a:solidFill>
                  <a:latin typeface="微软雅黑" panose="020B0503020204020204" pitchFamily="34" charset="-122"/>
                  <a:ea typeface="微软雅黑" panose="020B0503020204020204" pitchFamily="34" charset="-122"/>
                  <a:sym typeface="+mn-ea"/>
                </a:rPr>
                <a:t>项目概述及人员</a:t>
              </a:r>
              <a:endParaRPr lang="zh-CN" altLang="en-US" b="1" dirty="0">
                <a:solidFill>
                  <a:schemeClr val="bg1"/>
                </a:solidFill>
                <a:latin typeface="Arial" panose="020B0604020202020204" pitchFamily="34" charset="0"/>
                <a:ea typeface="Arial" panose="020B0604020202020204" pitchFamily="34" charset="0"/>
              </a:endParaRPr>
            </a:p>
          </p:txBody>
        </p:sp>
      </p:grpSp>
      <p:graphicFrame>
        <p:nvGraphicFramePr>
          <p:cNvPr id="2" name="表格 1"/>
          <p:cNvGraphicFramePr/>
          <p:nvPr/>
        </p:nvGraphicFramePr>
        <p:xfrm>
          <a:off x="1841500" y="1711960"/>
          <a:ext cx="9053830" cy="4316095"/>
        </p:xfrm>
        <a:graphic>
          <a:graphicData uri="http://schemas.openxmlformats.org/drawingml/2006/table">
            <a:tbl>
              <a:tblPr firstRow="1" bandRow="1">
                <a:tableStyleId>{5C22544A-7EE6-4342-B048-85BDC9FD1C3A}</a:tableStyleId>
              </a:tblPr>
              <a:tblGrid>
                <a:gridCol w="2101850"/>
                <a:gridCol w="3476625"/>
                <a:gridCol w="3475355"/>
              </a:tblGrid>
              <a:tr h="720090">
                <a:tc>
                  <a:txBody>
                    <a:bodyPr/>
                    <a:p>
                      <a:pPr marL="0" algn="l">
                        <a:buNone/>
                      </a:pPr>
                      <a:r>
                        <a:rPr lang="zh-CN" altLang="en-US" sz="2400" b="0" u="none">
                          <a:solidFill>
                            <a:schemeClr val="accent4">
                              <a:lumMod val="85000"/>
                              <a:lumOff val="15000"/>
                            </a:schemeClr>
                          </a:solidFill>
                          <a:latin typeface="锐字云字库魏体1.0" panose="02010604000000000000" charset="-122"/>
                          <a:ea typeface="锐字云字库魏体1.0" panose="02010604000000000000" charset="-122"/>
                          <a:cs typeface="宋体" panose="02010600030101010101" pitchFamily="2" charset="-122"/>
                        </a:rPr>
                        <a:t>姓名</a:t>
                      </a:r>
                      <a:endParaRPr lang="zh-CN" altLang="en-US" sz="2400" b="0" u="none">
                        <a:solidFill>
                          <a:schemeClr val="accent4">
                            <a:lumMod val="85000"/>
                            <a:lumOff val="15000"/>
                          </a:schemeClr>
                        </a:solidFill>
                        <a:latin typeface="锐字云字库魏体1.0" panose="02010604000000000000" charset="-122"/>
                        <a:ea typeface="锐字云字库魏体1.0" panose="02010604000000000000" charset="-122"/>
                        <a:cs typeface="宋体" panose="02010600030101010101" pitchFamily="2" charset="-122"/>
                      </a:endParaRPr>
                    </a:p>
                  </a:txBody>
                  <a:tcPr marL="0" marR="0" marT="0" marB="1" vert="horz" anchor="t"/>
                </a:tc>
                <a:tc>
                  <a:txBody>
                    <a:bodyPr/>
                    <a:p>
                      <a:pPr marL="0" algn="l">
                        <a:buNone/>
                      </a:pPr>
                      <a:r>
                        <a:rPr lang="zh-CN" altLang="en-US" sz="2400" b="0" u="none">
                          <a:solidFill>
                            <a:schemeClr val="accent4">
                              <a:lumMod val="85000"/>
                              <a:lumOff val="15000"/>
                            </a:schemeClr>
                          </a:solidFill>
                          <a:latin typeface="锐字云字库魏体1.0" panose="02010604000000000000" charset="-122"/>
                          <a:ea typeface="锐字云字库魏体1.0" panose="02010604000000000000" charset="-122"/>
                          <a:cs typeface="宋体" panose="02010600030101010101" pitchFamily="2" charset="-122"/>
                        </a:rPr>
                        <a:t>学号</a:t>
                      </a:r>
                      <a:endParaRPr lang="zh-CN" altLang="en-US" sz="2400" b="0" u="none">
                        <a:solidFill>
                          <a:schemeClr val="accent4">
                            <a:lumMod val="85000"/>
                            <a:lumOff val="15000"/>
                          </a:schemeClr>
                        </a:solidFill>
                        <a:latin typeface="锐字云字库魏体1.0" panose="02010604000000000000" charset="-122"/>
                        <a:ea typeface="锐字云字库魏体1.0" panose="02010604000000000000" charset="-122"/>
                        <a:cs typeface="宋体" panose="02010600030101010101" pitchFamily="2" charset="-122"/>
                      </a:endParaRPr>
                    </a:p>
                  </a:txBody>
                  <a:tcPr marL="0" marR="0" marT="0" marB="1" vert="horz" anchor="t"/>
                </a:tc>
                <a:tc>
                  <a:txBody>
                    <a:bodyPr/>
                    <a:p>
                      <a:pPr marL="0" algn="l">
                        <a:buNone/>
                      </a:pPr>
                      <a:r>
                        <a:rPr lang="zh-CN" altLang="en-US" sz="2400" b="0" u="none">
                          <a:solidFill>
                            <a:schemeClr val="accent4">
                              <a:lumMod val="85000"/>
                              <a:lumOff val="15000"/>
                            </a:schemeClr>
                          </a:solidFill>
                          <a:latin typeface="锐字云字库魏体1.0" panose="02010604000000000000" charset="-122"/>
                          <a:ea typeface="锐字云字库魏体1.0" panose="02010604000000000000" charset="-122"/>
                          <a:cs typeface="宋体" panose="02010600030101010101" pitchFamily="2" charset="-122"/>
                        </a:rPr>
                        <a:t>分工</a:t>
                      </a:r>
                      <a:endParaRPr lang="zh-CN" altLang="en-US" sz="2400" b="0" u="none">
                        <a:solidFill>
                          <a:schemeClr val="accent4">
                            <a:lumMod val="85000"/>
                            <a:lumOff val="15000"/>
                          </a:schemeClr>
                        </a:solidFill>
                        <a:latin typeface="锐字云字库魏体1.0" panose="02010604000000000000" charset="-122"/>
                        <a:ea typeface="锐字云字库魏体1.0" panose="02010604000000000000" charset="-122"/>
                        <a:cs typeface="宋体" panose="02010600030101010101" pitchFamily="2" charset="-122"/>
                      </a:endParaRPr>
                    </a:p>
                  </a:txBody>
                  <a:tcPr marL="0" marR="0" marT="0" marB="1" vert="horz" anchor="t"/>
                </a:tc>
              </a:tr>
              <a:tr h="718820">
                <a:tc>
                  <a:txBody>
                    <a:bodyPr/>
                    <a:p>
                      <a:pPr marL="0" indent="0" algn="l">
                        <a:buNone/>
                      </a:pPr>
                      <a:r>
                        <a:rPr lang="zh-CN" altLang="en-US" sz="2400" b="0" u="none">
                          <a:solidFill>
                            <a:schemeClr val="accent4">
                              <a:lumMod val="85000"/>
                              <a:lumOff val="15000"/>
                            </a:schemeClr>
                          </a:solidFill>
                          <a:latin typeface="锐字云字库魏体1.0" panose="02010604000000000000" charset="-122"/>
                          <a:ea typeface="锐字云字库魏体1.0" panose="02010604000000000000" charset="-122"/>
                          <a:cs typeface="宋体" panose="02010600030101010101" pitchFamily="2" charset="-122"/>
                        </a:rPr>
                        <a:t>冯云</a:t>
                      </a:r>
                      <a:endParaRPr lang="zh-CN" altLang="en-US" sz="2400" b="0" u="none">
                        <a:solidFill>
                          <a:schemeClr val="accent4">
                            <a:lumMod val="85000"/>
                            <a:lumOff val="15000"/>
                          </a:schemeClr>
                        </a:solidFill>
                        <a:latin typeface="锐字云字库魏体1.0" panose="02010604000000000000" charset="-122"/>
                        <a:ea typeface="锐字云字库魏体1.0" panose="02010604000000000000" charset="-122"/>
                        <a:cs typeface="宋体" panose="02010600030101010101" pitchFamily="2" charset="-122"/>
                      </a:endParaRPr>
                    </a:p>
                  </a:txBody>
                  <a:tcPr marL="0" marR="0" marT="0" marB="1" vert="horz" anchor="t"/>
                </a:tc>
                <a:tc>
                  <a:txBody>
                    <a:bodyPr/>
                    <a:p>
                      <a:pPr marL="0" indent="0" algn="l">
                        <a:buNone/>
                      </a:pPr>
                      <a:r>
                        <a:rPr lang="en-US" altLang="zh-CN" sz="2400" b="0" u="none">
                          <a:solidFill>
                            <a:schemeClr val="accent4">
                              <a:lumMod val="85000"/>
                              <a:lumOff val="15000"/>
                            </a:schemeClr>
                          </a:solidFill>
                          <a:latin typeface="锐字云字库魏体1.0" panose="02010604000000000000" charset="-122"/>
                          <a:ea typeface="锐字云字库魏体1.0" panose="02010604000000000000" charset="-122"/>
                          <a:cs typeface="宋体" panose="02010600030101010101" pitchFamily="2" charset="-122"/>
                        </a:rPr>
                        <a:t>201618018629135</a:t>
                      </a:r>
                      <a:endParaRPr lang="en-US" altLang="zh-CN" sz="2400" b="0" u="none">
                        <a:solidFill>
                          <a:schemeClr val="accent4">
                            <a:lumMod val="85000"/>
                            <a:lumOff val="15000"/>
                          </a:schemeClr>
                        </a:solidFill>
                        <a:latin typeface="锐字云字库魏体1.0" panose="02010604000000000000" charset="-122"/>
                        <a:ea typeface="锐字云字库魏体1.0" panose="02010604000000000000" charset="-122"/>
                        <a:cs typeface="宋体" panose="02010600030101010101" pitchFamily="2" charset="-122"/>
                      </a:endParaRPr>
                    </a:p>
                  </a:txBody>
                  <a:tcPr marL="0" marR="0" marT="0" marB="1" vert="horz" anchor="t"/>
                </a:tc>
                <a:tc>
                  <a:txBody>
                    <a:bodyPr/>
                    <a:p>
                      <a:pPr marL="0" indent="0" algn="l">
                        <a:buNone/>
                      </a:pPr>
                      <a:r>
                        <a:rPr lang="zh-CN" altLang="en-US" sz="2400" b="0" u="none">
                          <a:solidFill>
                            <a:schemeClr val="accent4">
                              <a:lumMod val="85000"/>
                              <a:lumOff val="15000"/>
                            </a:schemeClr>
                          </a:solidFill>
                          <a:latin typeface="锐字云字库魏体1.0" panose="02010604000000000000" charset="-122"/>
                          <a:ea typeface="锐字云字库魏体1.0" panose="02010604000000000000" charset="-122"/>
                          <a:cs typeface="宋体" panose="02010600030101010101" pitchFamily="2" charset="-122"/>
                        </a:rPr>
                        <a:t>爬虫编写</a:t>
                      </a:r>
                      <a:endParaRPr lang="zh-CN" altLang="en-US" sz="2400" b="0" u="none">
                        <a:solidFill>
                          <a:schemeClr val="accent4">
                            <a:lumMod val="85000"/>
                            <a:lumOff val="15000"/>
                          </a:schemeClr>
                        </a:solidFill>
                        <a:latin typeface="锐字云字库魏体1.0" panose="02010604000000000000" charset="-122"/>
                        <a:ea typeface="锐字云字库魏体1.0" panose="02010604000000000000" charset="-122"/>
                        <a:cs typeface="宋体" panose="02010600030101010101" pitchFamily="2" charset="-122"/>
                      </a:endParaRPr>
                    </a:p>
                  </a:txBody>
                  <a:tcPr marL="0" marR="0" marT="0" marB="1" vert="horz" anchor="t"/>
                </a:tc>
              </a:tr>
              <a:tr h="720090">
                <a:tc>
                  <a:txBody>
                    <a:bodyPr/>
                    <a:p>
                      <a:pPr marL="0" indent="0" algn="l">
                        <a:buNone/>
                      </a:pPr>
                      <a:r>
                        <a:rPr lang="zh-CN" altLang="en-US" sz="2400" b="0" u="none">
                          <a:solidFill>
                            <a:schemeClr val="accent4">
                              <a:lumMod val="85000"/>
                              <a:lumOff val="15000"/>
                            </a:schemeClr>
                          </a:solidFill>
                          <a:latin typeface="锐字云字库魏体1.0" panose="02010604000000000000" charset="-122"/>
                          <a:ea typeface="锐字云字库魏体1.0" panose="02010604000000000000" charset="-122"/>
                          <a:cs typeface="宋体" panose="02010600030101010101" pitchFamily="2" charset="-122"/>
                        </a:rPr>
                        <a:t>苏俊玮</a:t>
                      </a:r>
                      <a:endParaRPr lang="zh-CN" altLang="en-US" sz="2400" b="0" u="none">
                        <a:solidFill>
                          <a:schemeClr val="accent4">
                            <a:lumMod val="85000"/>
                            <a:lumOff val="15000"/>
                          </a:schemeClr>
                        </a:solidFill>
                        <a:latin typeface="锐字云字库魏体1.0" panose="02010604000000000000" charset="-122"/>
                        <a:ea typeface="锐字云字库魏体1.0" panose="02010604000000000000" charset="-122"/>
                        <a:cs typeface="宋体" panose="02010600030101010101" pitchFamily="2" charset="-122"/>
                      </a:endParaRPr>
                    </a:p>
                  </a:txBody>
                  <a:tcPr marL="0" marR="0" marT="0" marB="1" vert="horz" anchor="t"/>
                </a:tc>
                <a:tc>
                  <a:txBody>
                    <a:bodyPr/>
                    <a:p>
                      <a:pPr marL="0" indent="0" algn="l">
                        <a:buNone/>
                      </a:pPr>
                      <a:r>
                        <a:rPr lang="en-US" altLang="zh-CN" sz="2400" b="0" u="none">
                          <a:solidFill>
                            <a:schemeClr val="accent4">
                              <a:lumMod val="85000"/>
                              <a:lumOff val="15000"/>
                            </a:schemeClr>
                          </a:solidFill>
                          <a:latin typeface="锐字云字库魏体1.0" panose="02010604000000000000" charset="-122"/>
                          <a:ea typeface="锐字云字库魏体1.0" panose="02010604000000000000" charset="-122"/>
                          <a:cs typeface="宋体" panose="02010600030101010101" pitchFamily="2" charset="-122"/>
                        </a:rPr>
                        <a:t>2016E8018661180</a:t>
                      </a:r>
                      <a:endParaRPr lang="en-US" altLang="zh-CN" sz="2400" b="0" u="none">
                        <a:solidFill>
                          <a:schemeClr val="accent4">
                            <a:lumMod val="85000"/>
                            <a:lumOff val="15000"/>
                          </a:schemeClr>
                        </a:solidFill>
                        <a:latin typeface="锐字云字库魏体1.0" panose="02010604000000000000" charset="-122"/>
                        <a:ea typeface="锐字云字库魏体1.0" panose="02010604000000000000" charset="-122"/>
                        <a:cs typeface="宋体" panose="02010600030101010101" pitchFamily="2" charset="-122"/>
                      </a:endParaRPr>
                    </a:p>
                  </a:txBody>
                  <a:tcPr marL="0" marR="0" marT="0" marB="1" vert="horz" anchor="t"/>
                </a:tc>
                <a:tc>
                  <a:txBody>
                    <a:bodyPr/>
                    <a:p>
                      <a:pPr marL="0" indent="0" algn="l">
                        <a:buNone/>
                      </a:pPr>
                      <a:r>
                        <a:rPr lang="zh-CN" altLang="en-US" sz="2400" b="0" u="none">
                          <a:solidFill>
                            <a:schemeClr val="accent4">
                              <a:lumMod val="85000"/>
                              <a:lumOff val="15000"/>
                            </a:schemeClr>
                          </a:solidFill>
                          <a:latin typeface="锐字云字库魏体1.0" panose="02010604000000000000" charset="-122"/>
                          <a:ea typeface="锐字云字库魏体1.0" panose="02010604000000000000" charset="-122"/>
                          <a:cs typeface="宋体" panose="02010600030101010101" pitchFamily="2" charset="-122"/>
                        </a:rPr>
                        <a:t>界面编写</a:t>
                      </a:r>
                      <a:endParaRPr lang="zh-CN" altLang="en-US" sz="2400" b="0" u="none">
                        <a:solidFill>
                          <a:schemeClr val="accent4">
                            <a:lumMod val="85000"/>
                            <a:lumOff val="15000"/>
                          </a:schemeClr>
                        </a:solidFill>
                        <a:latin typeface="锐字云字库魏体1.0" panose="02010604000000000000" charset="-122"/>
                        <a:ea typeface="锐字云字库魏体1.0" panose="02010604000000000000" charset="-122"/>
                        <a:cs typeface="宋体" panose="02010600030101010101" pitchFamily="2" charset="-122"/>
                      </a:endParaRPr>
                    </a:p>
                  </a:txBody>
                  <a:tcPr marL="0" marR="0" marT="0" marB="1" vert="horz" anchor="t"/>
                </a:tc>
              </a:tr>
              <a:tr h="719455">
                <a:tc>
                  <a:txBody>
                    <a:bodyPr/>
                    <a:p>
                      <a:pPr marL="0" indent="0" algn="l">
                        <a:buNone/>
                      </a:pPr>
                      <a:r>
                        <a:rPr lang="zh-CN" altLang="en-US" sz="2400" b="0" u="none">
                          <a:solidFill>
                            <a:schemeClr val="accent4">
                              <a:lumMod val="85000"/>
                              <a:lumOff val="15000"/>
                            </a:schemeClr>
                          </a:solidFill>
                          <a:latin typeface="锐字云字库魏体1.0" panose="02010604000000000000" charset="-122"/>
                          <a:ea typeface="锐字云字库魏体1.0" panose="02010604000000000000" charset="-122"/>
                          <a:cs typeface="宋体" panose="02010600030101010101" pitchFamily="2" charset="-122"/>
                        </a:rPr>
                        <a:t>苏莉娅</a:t>
                      </a:r>
                      <a:endParaRPr lang="zh-CN" altLang="en-US" sz="2400" b="0" u="none">
                        <a:solidFill>
                          <a:schemeClr val="accent4">
                            <a:lumMod val="85000"/>
                            <a:lumOff val="15000"/>
                          </a:schemeClr>
                        </a:solidFill>
                        <a:latin typeface="锐字云字库魏体1.0" panose="02010604000000000000" charset="-122"/>
                        <a:ea typeface="锐字云字库魏体1.0" panose="02010604000000000000" charset="-122"/>
                        <a:cs typeface="宋体" panose="02010600030101010101" pitchFamily="2" charset="-122"/>
                      </a:endParaRPr>
                    </a:p>
                  </a:txBody>
                  <a:tcPr marL="0" marR="0" marT="0" marB="1" vert="horz" anchor="t"/>
                </a:tc>
                <a:tc>
                  <a:txBody>
                    <a:bodyPr/>
                    <a:p>
                      <a:pPr marL="0" indent="0" algn="l">
                        <a:buNone/>
                      </a:pPr>
                      <a:r>
                        <a:rPr lang="en-US" altLang="zh-CN" sz="2400" b="0" u="none">
                          <a:solidFill>
                            <a:schemeClr val="accent4">
                              <a:lumMod val="85000"/>
                              <a:lumOff val="15000"/>
                            </a:schemeClr>
                          </a:solidFill>
                          <a:latin typeface="锐字云字库魏体1.0" panose="02010604000000000000" charset="-122"/>
                          <a:ea typeface="锐字云字库魏体1.0" panose="02010604000000000000" charset="-122"/>
                          <a:cs typeface="宋体" panose="02010600030101010101" pitchFamily="2" charset="-122"/>
                        </a:rPr>
                        <a:t>201628018629065</a:t>
                      </a:r>
                      <a:endParaRPr lang="en-US" altLang="zh-CN" sz="2400" b="0" u="none">
                        <a:solidFill>
                          <a:schemeClr val="accent4">
                            <a:lumMod val="85000"/>
                            <a:lumOff val="15000"/>
                          </a:schemeClr>
                        </a:solidFill>
                        <a:latin typeface="锐字云字库魏体1.0" panose="02010604000000000000" charset="-122"/>
                        <a:ea typeface="锐字云字库魏体1.0" panose="02010604000000000000" charset="-122"/>
                        <a:cs typeface="宋体" panose="02010600030101010101" pitchFamily="2" charset="-122"/>
                      </a:endParaRPr>
                    </a:p>
                  </a:txBody>
                  <a:tcPr marL="0" marR="0" marT="0" marB="1" vert="horz" anchor="t"/>
                </a:tc>
                <a:tc>
                  <a:txBody>
                    <a:bodyPr/>
                    <a:p>
                      <a:pPr marL="0" indent="0" algn="l">
                        <a:buNone/>
                      </a:pPr>
                      <a:r>
                        <a:rPr lang="zh-CN" altLang="en-US" sz="2400" b="0" u="none">
                          <a:solidFill>
                            <a:schemeClr val="accent4">
                              <a:lumMod val="85000"/>
                              <a:lumOff val="15000"/>
                            </a:schemeClr>
                          </a:solidFill>
                          <a:latin typeface="锐字云字库魏体1.0" panose="02010604000000000000" charset="-122"/>
                          <a:ea typeface="锐字云字库魏体1.0" panose="02010604000000000000" charset="-122"/>
                          <a:cs typeface="宋体" panose="02010600030101010101" pitchFamily="2" charset="-122"/>
                        </a:rPr>
                        <a:t>分类器编写文档整理</a:t>
                      </a:r>
                      <a:endParaRPr lang="zh-CN" altLang="en-US" sz="2400" b="0" u="none">
                        <a:solidFill>
                          <a:schemeClr val="accent4">
                            <a:lumMod val="85000"/>
                            <a:lumOff val="15000"/>
                          </a:schemeClr>
                        </a:solidFill>
                        <a:latin typeface="锐字云字库魏体1.0" panose="02010604000000000000" charset="-122"/>
                        <a:ea typeface="锐字云字库魏体1.0" panose="02010604000000000000" charset="-122"/>
                        <a:cs typeface="宋体" panose="02010600030101010101" pitchFamily="2" charset="-122"/>
                      </a:endParaRPr>
                    </a:p>
                  </a:txBody>
                  <a:tcPr marL="0" marR="0" marT="0" marB="1" vert="horz" anchor="t"/>
                </a:tc>
              </a:tr>
              <a:tr h="718820">
                <a:tc>
                  <a:txBody>
                    <a:bodyPr/>
                    <a:p>
                      <a:pPr marL="0" indent="0" algn="l">
                        <a:buNone/>
                      </a:pPr>
                      <a:r>
                        <a:rPr lang="zh-CN" altLang="en-US" sz="2400" b="0" u="none">
                          <a:solidFill>
                            <a:schemeClr val="accent4">
                              <a:lumMod val="85000"/>
                              <a:lumOff val="15000"/>
                            </a:schemeClr>
                          </a:solidFill>
                          <a:latin typeface="锐字云字库魏体1.0" panose="02010604000000000000" charset="-122"/>
                          <a:ea typeface="锐字云字库魏体1.0" panose="02010604000000000000" charset="-122"/>
                          <a:cs typeface="宋体" panose="02010600030101010101" pitchFamily="2" charset="-122"/>
                        </a:rPr>
                        <a:t>尹捷</a:t>
                      </a:r>
                      <a:endParaRPr lang="zh-CN" altLang="en-US" sz="2400" b="0" u="none">
                        <a:solidFill>
                          <a:schemeClr val="accent4">
                            <a:lumMod val="85000"/>
                            <a:lumOff val="15000"/>
                          </a:schemeClr>
                        </a:solidFill>
                        <a:latin typeface="锐字云字库魏体1.0" panose="02010604000000000000" charset="-122"/>
                        <a:ea typeface="锐字云字库魏体1.0" panose="02010604000000000000" charset="-122"/>
                        <a:cs typeface="宋体" panose="02010600030101010101" pitchFamily="2" charset="-122"/>
                      </a:endParaRPr>
                    </a:p>
                  </a:txBody>
                  <a:tcPr marL="0" marR="0" marT="0" marB="1" vert="horz" anchor="t"/>
                </a:tc>
                <a:tc>
                  <a:txBody>
                    <a:bodyPr/>
                    <a:p>
                      <a:pPr marL="0" indent="0" algn="l">
                        <a:buNone/>
                      </a:pPr>
                      <a:r>
                        <a:rPr lang="en-US" altLang="zh-CN" sz="2400" b="0" u="none">
                          <a:solidFill>
                            <a:schemeClr val="accent4">
                              <a:lumMod val="85000"/>
                              <a:lumOff val="15000"/>
                            </a:schemeClr>
                          </a:solidFill>
                          <a:latin typeface="锐字云字库魏体1.0" panose="02010604000000000000" charset="-122"/>
                          <a:ea typeface="锐字云字库魏体1.0" panose="02010604000000000000" charset="-122"/>
                          <a:cs typeface="宋体" panose="02010600030101010101" pitchFamily="2" charset="-122"/>
                        </a:rPr>
                        <a:t>201628018627124</a:t>
                      </a:r>
                      <a:endParaRPr lang="en-US" altLang="zh-CN" sz="2400" b="0" u="none">
                        <a:solidFill>
                          <a:schemeClr val="accent4">
                            <a:lumMod val="85000"/>
                            <a:lumOff val="15000"/>
                          </a:schemeClr>
                        </a:solidFill>
                        <a:latin typeface="锐字云字库魏体1.0" panose="02010604000000000000" charset="-122"/>
                        <a:ea typeface="锐字云字库魏体1.0" panose="02010604000000000000" charset="-122"/>
                        <a:cs typeface="宋体" panose="02010600030101010101" pitchFamily="2" charset="-122"/>
                      </a:endParaRPr>
                    </a:p>
                  </a:txBody>
                  <a:tcPr marL="0" marR="0" marT="0" marB="1" vert="horz" anchor="t"/>
                </a:tc>
                <a:tc>
                  <a:txBody>
                    <a:bodyPr/>
                    <a:p>
                      <a:pPr marL="0" indent="0" algn="l">
                        <a:buNone/>
                      </a:pPr>
                      <a:r>
                        <a:rPr lang="zh-CN" altLang="en-US" sz="2400" b="0" u="none">
                          <a:solidFill>
                            <a:schemeClr val="accent4">
                              <a:lumMod val="85000"/>
                              <a:lumOff val="15000"/>
                            </a:schemeClr>
                          </a:solidFill>
                          <a:latin typeface="锐字云字库魏体1.0" panose="02010604000000000000" charset="-122"/>
                          <a:ea typeface="锐字云字库魏体1.0" panose="02010604000000000000" charset="-122"/>
                          <a:cs typeface="宋体" panose="02010600030101010101" pitchFamily="2" charset="-122"/>
                        </a:rPr>
                        <a:t>爬虫编写</a:t>
                      </a:r>
                      <a:r>
                        <a:rPr lang="en-US" altLang="zh-CN" sz="2400" b="0" u="none">
                          <a:solidFill>
                            <a:schemeClr val="accent4">
                              <a:lumMod val="85000"/>
                              <a:lumOff val="15000"/>
                            </a:schemeClr>
                          </a:solidFill>
                          <a:latin typeface="锐字云字库魏体1.0" panose="02010604000000000000" charset="-122"/>
                          <a:ea typeface="锐字云字库魏体1.0" panose="02010604000000000000" charset="-122"/>
                          <a:cs typeface="宋体" panose="02010600030101010101" pitchFamily="2" charset="-122"/>
                        </a:rPr>
                        <a:t>ppt</a:t>
                      </a:r>
                      <a:r>
                        <a:rPr lang="zh-CN" altLang="en-US" sz="2400" b="0" u="none">
                          <a:solidFill>
                            <a:schemeClr val="accent4">
                              <a:lumMod val="85000"/>
                              <a:lumOff val="15000"/>
                            </a:schemeClr>
                          </a:solidFill>
                          <a:latin typeface="锐字云字库魏体1.0" panose="02010604000000000000" charset="-122"/>
                          <a:ea typeface="锐字云字库魏体1.0" panose="02010604000000000000" charset="-122"/>
                          <a:cs typeface="宋体" panose="02010600030101010101" pitchFamily="2" charset="-122"/>
                        </a:rPr>
                        <a:t>整理</a:t>
                      </a:r>
                      <a:endParaRPr lang="zh-CN" altLang="en-US" sz="2400" b="0" u="none">
                        <a:solidFill>
                          <a:schemeClr val="accent4">
                            <a:lumMod val="85000"/>
                            <a:lumOff val="15000"/>
                          </a:schemeClr>
                        </a:solidFill>
                        <a:latin typeface="锐字云字库魏体1.0" panose="02010604000000000000" charset="-122"/>
                        <a:ea typeface="锐字云字库魏体1.0" panose="02010604000000000000" charset="-122"/>
                        <a:cs typeface="宋体" panose="02010600030101010101" pitchFamily="2" charset="-122"/>
                      </a:endParaRPr>
                    </a:p>
                  </a:txBody>
                  <a:tcPr marL="0" marR="0" marT="0" marB="1" vert="horz" anchor="t"/>
                </a:tc>
              </a:tr>
              <a:tr h="718820">
                <a:tc>
                  <a:txBody>
                    <a:bodyPr/>
                    <a:p>
                      <a:pPr marL="0" indent="0" algn="l">
                        <a:buNone/>
                      </a:pPr>
                      <a:r>
                        <a:rPr lang="zh-CN" altLang="en-US" sz="2400" b="0" u="none">
                          <a:solidFill>
                            <a:schemeClr val="accent4">
                              <a:lumMod val="85000"/>
                              <a:lumOff val="15000"/>
                            </a:schemeClr>
                          </a:solidFill>
                          <a:latin typeface="锐字云字库魏体1.0" panose="02010604000000000000" charset="-122"/>
                          <a:ea typeface="锐字云字库魏体1.0" panose="02010604000000000000" charset="-122"/>
                          <a:cs typeface="宋体" panose="02010600030101010101" pitchFamily="2" charset="-122"/>
                        </a:rPr>
                        <a:t>张晓欧</a:t>
                      </a:r>
                      <a:endParaRPr lang="zh-CN" altLang="en-US" sz="2400" b="0" u="none">
                        <a:solidFill>
                          <a:schemeClr val="accent4">
                            <a:lumMod val="85000"/>
                            <a:lumOff val="15000"/>
                          </a:schemeClr>
                        </a:solidFill>
                        <a:latin typeface="锐字云字库魏体1.0" panose="02010604000000000000" charset="-122"/>
                        <a:ea typeface="锐字云字库魏体1.0" panose="02010604000000000000" charset="-122"/>
                        <a:cs typeface="宋体" panose="02010600030101010101" pitchFamily="2" charset="-122"/>
                      </a:endParaRPr>
                    </a:p>
                  </a:txBody>
                  <a:tcPr marL="0" marR="0" marT="0" marB="1" vert="horz" anchor="t"/>
                </a:tc>
                <a:tc>
                  <a:txBody>
                    <a:bodyPr/>
                    <a:p>
                      <a:pPr marL="0" indent="0" algn="l">
                        <a:buNone/>
                      </a:pPr>
                      <a:r>
                        <a:rPr lang="en-US" altLang="zh-CN" sz="2400" b="0" u="none">
                          <a:solidFill>
                            <a:schemeClr val="accent4">
                              <a:lumMod val="85000"/>
                              <a:lumOff val="15000"/>
                            </a:schemeClr>
                          </a:solidFill>
                          <a:latin typeface="锐字云字库魏体1.0" panose="02010604000000000000" charset="-122"/>
                          <a:ea typeface="锐字云字库魏体1.0" panose="02010604000000000000" charset="-122"/>
                          <a:cs typeface="宋体" panose="02010600030101010101" pitchFamily="2" charset="-122"/>
                        </a:rPr>
                        <a:t>2016E</a:t>
                      </a:r>
                      <a:r>
                        <a:rPr lang="en-US" altLang="zh-CN" sz="2400" b="0" u="none">
                          <a:solidFill>
                            <a:schemeClr val="accent4">
                              <a:lumMod val="85000"/>
                              <a:lumOff val="15000"/>
                            </a:schemeClr>
                          </a:solidFill>
                          <a:latin typeface="锐字云字库魏体1.0" panose="02010604000000000000" charset="-122"/>
                          <a:ea typeface="锐字云字库魏体1.0" panose="02010604000000000000" charset="-122"/>
                          <a:cs typeface="Calibri" panose="020F0502020204030204" pitchFamily="34" charset="0"/>
                        </a:rPr>
                        <a:t>8018661198</a:t>
                      </a:r>
                      <a:endParaRPr lang="en-US" altLang="zh-CN" sz="2400" b="0" u="none">
                        <a:solidFill>
                          <a:schemeClr val="accent4">
                            <a:lumMod val="85000"/>
                            <a:lumOff val="15000"/>
                          </a:schemeClr>
                        </a:solidFill>
                        <a:latin typeface="锐字云字库魏体1.0" panose="02010604000000000000" charset="-122"/>
                        <a:ea typeface="锐字云字库魏体1.0" panose="02010604000000000000" charset="-122"/>
                        <a:cs typeface="Calibri" panose="020F0502020204030204" pitchFamily="34" charset="0"/>
                      </a:endParaRPr>
                    </a:p>
                  </a:txBody>
                  <a:tcPr marL="0" marR="0" marT="0" marB="1" vert="horz" anchor="t"/>
                </a:tc>
                <a:tc>
                  <a:txBody>
                    <a:bodyPr/>
                    <a:p>
                      <a:pPr marL="0" indent="0" algn="l">
                        <a:buNone/>
                      </a:pPr>
                      <a:r>
                        <a:rPr lang="zh-CN" altLang="en-US" sz="2400" b="0" u="none">
                          <a:solidFill>
                            <a:schemeClr val="accent4">
                              <a:lumMod val="85000"/>
                              <a:lumOff val="15000"/>
                            </a:schemeClr>
                          </a:solidFill>
                          <a:latin typeface="锐字云字库魏体1.0" panose="02010604000000000000" charset="-122"/>
                          <a:ea typeface="锐字云字库魏体1.0" panose="02010604000000000000" charset="-122"/>
                          <a:cs typeface="宋体" panose="02010600030101010101" pitchFamily="2" charset="-122"/>
                        </a:rPr>
                        <a:t>界面设计文档整理</a:t>
                      </a:r>
                      <a:endParaRPr lang="zh-CN" altLang="en-US" sz="2400" b="0" u="none">
                        <a:solidFill>
                          <a:schemeClr val="accent4">
                            <a:lumMod val="85000"/>
                            <a:lumOff val="15000"/>
                          </a:schemeClr>
                        </a:solidFill>
                        <a:latin typeface="锐字云字库魏体1.0" panose="02010604000000000000" charset="-122"/>
                        <a:ea typeface="锐字云字库魏体1.0" panose="02010604000000000000" charset="-122"/>
                        <a:cs typeface="宋体" panose="02010600030101010101" pitchFamily="2" charset="-122"/>
                      </a:endParaRPr>
                    </a:p>
                  </a:txBody>
                  <a:tcPr marL="0" marR="0" marT="0" marB="1" vert="horz" anchor="t"/>
                </a:tc>
              </a:tr>
            </a:tbl>
          </a:graphicData>
        </a:graphic>
      </p:graphicFrame>
      <p:sp>
        <p:nvSpPr>
          <p:cNvPr id="8196" name="Right Triangle 49"/>
          <p:cNvSpPr/>
          <p:nvPr/>
        </p:nvSpPr>
        <p:spPr>
          <a:xfrm rot="10800000">
            <a:off x="9195435" y="1501775"/>
            <a:ext cx="1982788" cy="2925763"/>
          </a:xfrm>
          <a:prstGeom prst="rtTriangle">
            <a:avLst/>
          </a:prstGeom>
          <a:solidFill>
            <a:srgbClr val="F2F2F2">
              <a:alpha val="21960"/>
            </a:srgb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en-US" altLang="zh-CN" sz="1800" dirty="0">
              <a:solidFill>
                <a:srgbClr val="FFFFFF"/>
              </a:solidFill>
              <a:sym typeface="+mn-lt"/>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矩形 1"/>
          <p:cNvSpPr/>
          <p:nvPr/>
        </p:nvSpPr>
        <p:spPr>
          <a:xfrm>
            <a:off x="2400300" y="2557463"/>
            <a:ext cx="1662113" cy="784225"/>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grpSp>
        <p:nvGrpSpPr>
          <p:cNvPr id="12291" name="组合 22"/>
          <p:cNvGrpSpPr/>
          <p:nvPr/>
        </p:nvGrpSpPr>
        <p:grpSpPr>
          <a:xfrm>
            <a:off x="2733675" y="3568700"/>
            <a:ext cx="7096125" cy="876300"/>
            <a:chOff x="0" y="0"/>
            <a:chExt cx="4698472" cy="580362"/>
          </a:xfrm>
        </p:grpSpPr>
        <p:sp>
          <p:nvSpPr>
            <p:cNvPr id="12294" name="矩形 3"/>
            <p:cNvSpPr/>
            <p:nvPr/>
          </p:nvSpPr>
          <p:spPr>
            <a:xfrm rot="-578807">
              <a:off x="3176461" y="166118"/>
              <a:ext cx="202865" cy="201865"/>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sp>
          <p:nvSpPr>
            <p:cNvPr id="12295" name="矩形 4"/>
            <p:cNvSpPr/>
            <p:nvPr/>
          </p:nvSpPr>
          <p:spPr>
            <a:xfrm rot="900000">
              <a:off x="3547504" y="275462"/>
              <a:ext cx="157667" cy="171375"/>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sp>
          <p:nvSpPr>
            <p:cNvPr id="12296" name="矩形 5"/>
            <p:cNvSpPr/>
            <p:nvPr/>
          </p:nvSpPr>
          <p:spPr>
            <a:xfrm rot="1632393">
              <a:off x="270136" y="345904"/>
              <a:ext cx="157667" cy="158758"/>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sp>
          <p:nvSpPr>
            <p:cNvPr id="12297" name="矩形 6"/>
            <p:cNvSpPr/>
            <p:nvPr/>
          </p:nvSpPr>
          <p:spPr>
            <a:xfrm rot="-1967607">
              <a:off x="2699256" y="206071"/>
              <a:ext cx="158718" cy="158759"/>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sp>
          <p:nvSpPr>
            <p:cNvPr id="12298" name="矩形 7"/>
            <p:cNvSpPr/>
            <p:nvPr/>
          </p:nvSpPr>
          <p:spPr>
            <a:xfrm>
              <a:off x="0" y="50466"/>
              <a:ext cx="87243" cy="87265"/>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sp>
          <p:nvSpPr>
            <p:cNvPr id="12299" name="矩形 8"/>
            <p:cNvSpPr/>
            <p:nvPr/>
          </p:nvSpPr>
          <p:spPr>
            <a:xfrm rot="-926001">
              <a:off x="4490352" y="342750"/>
              <a:ext cx="208120" cy="208173"/>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sp>
          <p:nvSpPr>
            <p:cNvPr id="12300" name="矩形 9"/>
            <p:cNvSpPr/>
            <p:nvPr/>
          </p:nvSpPr>
          <p:spPr>
            <a:xfrm>
              <a:off x="3115497" y="493098"/>
              <a:ext cx="87243" cy="87264"/>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sp>
          <p:nvSpPr>
            <p:cNvPr id="12301" name="矩形 10"/>
            <p:cNvSpPr/>
            <p:nvPr/>
          </p:nvSpPr>
          <p:spPr>
            <a:xfrm rot="762483">
              <a:off x="926030" y="328031"/>
              <a:ext cx="193405" cy="193454"/>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sp>
          <p:nvSpPr>
            <p:cNvPr id="12302" name="矩形 11"/>
            <p:cNvSpPr/>
            <p:nvPr/>
          </p:nvSpPr>
          <p:spPr>
            <a:xfrm rot="-2700000">
              <a:off x="4029426" y="103573"/>
              <a:ext cx="98830" cy="91446"/>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sp>
          <p:nvSpPr>
            <p:cNvPr id="12303" name="矩形 12"/>
            <p:cNvSpPr/>
            <p:nvPr/>
          </p:nvSpPr>
          <p:spPr>
            <a:xfrm rot="900000">
              <a:off x="1965580" y="274411"/>
              <a:ext cx="125083" cy="136679"/>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sp>
          <p:nvSpPr>
            <p:cNvPr id="12304" name="矩形 13"/>
            <p:cNvSpPr/>
            <p:nvPr/>
          </p:nvSpPr>
          <p:spPr>
            <a:xfrm rot="1800000">
              <a:off x="864014" y="72546"/>
              <a:ext cx="87243" cy="87264"/>
            </a:xfrm>
            <a:prstGeom prst="rect">
              <a:avLst/>
            </a:prstGeom>
            <a:solidFill>
              <a:schemeClr val="bg1">
                <a:alpha val="41176"/>
              </a:schemeClr>
            </a:solidFill>
            <a:ln w="9525">
              <a:noFill/>
            </a:ln>
            <a:effectLst>
              <a:outerShdw dist="38100" dir="2699999" algn="ctr" rotWithShape="0">
                <a:srgbClr val="000000">
                  <a:alpha val="39000"/>
                </a:srgbClr>
              </a:outerShdw>
            </a:effectLst>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2000" b="1" dirty="0">
                <a:solidFill>
                  <a:srgbClr val="BFBFBF"/>
                </a:solidFill>
              </a:endParaRPr>
            </a:p>
          </p:txBody>
        </p:sp>
        <p:grpSp>
          <p:nvGrpSpPr>
            <p:cNvPr id="12305" name="椭圆 14"/>
            <p:cNvGrpSpPr/>
            <p:nvPr/>
          </p:nvGrpSpPr>
          <p:grpSpPr>
            <a:xfrm>
              <a:off x="2076914" y="325339"/>
              <a:ext cx="226031" cy="213977"/>
              <a:chOff x="0" y="0"/>
              <a:chExt cx="341376" cy="323088"/>
            </a:xfrm>
          </p:grpSpPr>
          <p:pic>
            <p:nvPicPr>
              <p:cNvPr id="12321" name="椭圆 14"/>
              <p:cNvPicPr/>
              <p:nvPr/>
            </p:nvPicPr>
            <p:blipFill>
              <a:blip r:embed="rId1"/>
              <a:stretch>
                <a:fillRect/>
              </a:stretch>
            </p:blipFill>
            <p:spPr>
              <a:xfrm>
                <a:off x="0" y="0"/>
                <a:ext cx="341376" cy="323088"/>
              </a:xfrm>
              <a:prstGeom prst="rect">
                <a:avLst/>
              </a:prstGeom>
              <a:noFill/>
              <a:ln w="9525">
                <a:noFill/>
              </a:ln>
            </p:spPr>
          </p:pic>
          <p:sp>
            <p:nvSpPr>
              <p:cNvPr id="12322" name="Text Box 17"/>
              <p:cNvSpPr txBox="1"/>
              <p:nvPr/>
            </p:nvSpPr>
            <p:spPr>
              <a:xfrm>
                <a:off x="50813" y="49082"/>
                <a:ext cx="238305" cy="226461"/>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2306" name="椭圆 15"/>
            <p:cNvGrpSpPr/>
            <p:nvPr/>
          </p:nvGrpSpPr>
          <p:grpSpPr>
            <a:xfrm>
              <a:off x="1112245" y="301115"/>
              <a:ext cx="230067" cy="185716"/>
              <a:chOff x="0" y="0"/>
              <a:chExt cx="347472" cy="280416"/>
            </a:xfrm>
          </p:grpSpPr>
          <p:pic>
            <p:nvPicPr>
              <p:cNvPr id="12319" name="椭圆 15"/>
              <p:cNvPicPr/>
              <p:nvPr/>
            </p:nvPicPr>
            <p:blipFill>
              <a:blip r:embed="rId2"/>
              <a:stretch>
                <a:fillRect/>
              </a:stretch>
            </p:blipFill>
            <p:spPr>
              <a:xfrm>
                <a:off x="0" y="0"/>
                <a:ext cx="347472" cy="280416"/>
              </a:xfrm>
              <a:prstGeom prst="rect">
                <a:avLst/>
              </a:prstGeom>
              <a:noFill/>
              <a:ln w="9525">
                <a:noFill/>
              </a:ln>
            </p:spPr>
          </p:pic>
          <p:sp>
            <p:nvSpPr>
              <p:cNvPr id="12320" name="Text Box 20"/>
              <p:cNvSpPr txBox="1"/>
              <p:nvPr/>
            </p:nvSpPr>
            <p:spPr>
              <a:xfrm>
                <a:off x="52749" y="40584"/>
                <a:ext cx="245822" cy="201088"/>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2307" name="椭圆 16"/>
            <p:cNvGrpSpPr/>
            <p:nvPr/>
          </p:nvGrpSpPr>
          <p:grpSpPr>
            <a:xfrm>
              <a:off x="2448251" y="-1682"/>
              <a:ext cx="242176" cy="286648"/>
              <a:chOff x="0" y="0"/>
              <a:chExt cx="365760" cy="432816"/>
            </a:xfrm>
          </p:grpSpPr>
          <p:pic>
            <p:nvPicPr>
              <p:cNvPr id="12317" name="椭圆 16"/>
              <p:cNvPicPr/>
              <p:nvPr/>
            </p:nvPicPr>
            <p:blipFill>
              <a:blip r:embed="rId3"/>
              <a:stretch>
                <a:fillRect/>
              </a:stretch>
            </p:blipFill>
            <p:spPr>
              <a:xfrm>
                <a:off x="0" y="0"/>
                <a:ext cx="365760" cy="432816"/>
              </a:xfrm>
              <a:prstGeom prst="rect">
                <a:avLst/>
              </a:prstGeom>
              <a:noFill/>
              <a:ln w="9525">
                <a:noFill/>
              </a:ln>
            </p:spPr>
          </p:pic>
          <p:sp>
            <p:nvSpPr>
              <p:cNvPr id="12318" name="Text Box 23"/>
              <p:cNvSpPr txBox="1"/>
              <p:nvPr/>
            </p:nvSpPr>
            <p:spPr>
              <a:xfrm>
                <a:off x="54639" y="65589"/>
                <a:ext cx="259753" cy="304430"/>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2308" name="椭圆 17"/>
            <p:cNvGrpSpPr/>
            <p:nvPr/>
          </p:nvGrpSpPr>
          <p:grpSpPr>
            <a:xfrm>
              <a:off x="3251469" y="393973"/>
              <a:ext cx="169523" cy="185716"/>
              <a:chOff x="0" y="0"/>
              <a:chExt cx="256032" cy="280416"/>
            </a:xfrm>
          </p:grpSpPr>
          <p:pic>
            <p:nvPicPr>
              <p:cNvPr id="12315" name="椭圆 17"/>
              <p:cNvPicPr/>
              <p:nvPr/>
            </p:nvPicPr>
            <p:blipFill>
              <a:blip r:embed="rId4"/>
              <a:stretch>
                <a:fillRect/>
              </a:stretch>
            </p:blipFill>
            <p:spPr>
              <a:xfrm>
                <a:off x="0" y="0"/>
                <a:ext cx="256032" cy="280416"/>
              </a:xfrm>
              <a:prstGeom prst="rect">
                <a:avLst/>
              </a:prstGeom>
              <a:noFill/>
              <a:ln w="9525">
                <a:noFill/>
              </a:ln>
            </p:spPr>
          </p:pic>
          <p:sp>
            <p:nvSpPr>
              <p:cNvPr id="12316" name="Text Box 26"/>
              <p:cNvSpPr txBox="1"/>
              <p:nvPr/>
            </p:nvSpPr>
            <p:spPr>
              <a:xfrm>
                <a:off x="36097" y="38698"/>
                <a:ext cx="180958" cy="201088"/>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2309" name="椭圆 18"/>
            <p:cNvGrpSpPr/>
            <p:nvPr/>
          </p:nvGrpSpPr>
          <p:grpSpPr>
            <a:xfrm>
              <a:off x="1608706" y="111362"/>
              <a:ext cx="226031" cy="254350"/>
              <a:chOff x="0" y="0"/>
              <a:chExt cx="341376" cy="384048"/>
            </a:xfrm>
          </p:grpSpPr>
          <p:pic>
            <p:nvPicPr>
              <p:cNvPr id="12313" name="椭圆 18"/>
              <p:cNvPicPr/>
              <p:nvPr/>
            </p:nvPicPr>
            <p:blipFill>
              <a:blip r:embed="rId5"/>
              <a:stretch>
                <a:fillRect/>
              </a:stretch>
            </p:blipFill>
            <p:spPr>
              <a:xfrm>
                <a:off x="0" y="0"/>
                <a:ext cx="341376" cy="384048"/>
              </a:xfrm>
              <a:prstGeom prst="rect">
                <a:avLst/>
              </a:prstGeom>
              <a:noFill/>
              <a:ln w="9525">
                <a:noFill/>
              </a:ln>
            </p:spPr>
          </p:pic>
          <p:sp>
            <p:nvSpPr>
              <p:cNvPr id="12314" name="Text Box 29"/>
              <p:cNvSpPr txBox="1"/>
              <p:nvPr/>
            </p:nvSpPr>
            <p:spPr>
              <a:xfrm>
                <a:off x="48720" y="53724"/>
                <a:ext cx="244357" cy="271539"/>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2310" name="椭圆 19"/>
            <p:cNvGrpSpPr/>
            <p:nvPr/>
          </p:nvGrpSpPr>
          <p:grpSpPr>
            <a:xfrm>
              <a:off x="3501718" y="95213"/>
              <a:ext cx="153378" cy="173604"/>
              <a:chOff x="0" y="0"/>
              <a:chExt cx="231648" cy="262128"/>
            </a:xfrm>
          </p:grpSpPr>
          <p:pic>
            <p:nvPicPr>
              <p:cNvPr id="12311" name="椭圆 19"/>
              <p:cNvPicPr/>
              <p:nvPr/>
            </p:nvPicPr>
            <p:blipFill>
              <a:blip r:embed="rId6"/>
              <a:stretch>
                <a:fillRect/>
              </a:stretch>
            </p:blipFill>
            <p:spPr>
              <a:xfrm>
                <a:off x="0" y="0"/>
                <a:ext cx="231648" cy="262128"/>
              </a:xfrm>
              <a:prstGeom prst="rect">
                <a:avLst/>
              </a:prstGeom>
              <a:noFill/>
              <a:ln w="9525">
                <a:noFill/>
              </a:ln>
            </p:spPr>
          </p:pic>
          <p:sp>
            <p:nvSpPr>
              <p:cNvPr id="12312" name="Text Box 32"/>
              <p:cNvSpPr txBox="1"/>
              <p:nvPr/>
            </p:nvSpPr>
            <p:spPr>
              <a:xfrm>
                <a:off x="33550" y="37226"/>
                <a:ext cx="165799" cy="184240"/>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sp>
        <p:nvSpPr>
          <p:cNvPr id="12292" name="文本框 20"/>
          <p:cNvSpPr txBox="1"/>
          <p:nvPr/>
        </p:nvSpPr>
        <p:spPr>
          <a:xfrm>
            <a:off x="4413250" y="2571433"/>
            <a:ext cx="2621280" cy="874395"/>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altLang="en-US" sz="4800" b="1" dirty="0" smtClean="0">
                <a:solidFill>
                  <a:schemeClr val="bg1"/>
                </a:solidFill>
                <a:latin typeface="微软雅黑" panose="020B0503020204020204" pitchFamily="34" charset="-122"/>
                <a:ea typeface="微软雅黑" panose="020B0503020204020204" pitchFamily="34" charset="-122"/>
              </a:rPr>
              <a:t>系统设计</a:t>
            </a:r>
            <a:endParaRPr lang="zh-CN" altLang="en-US" sz="4800" b="1" dirty="0" smtClean="0">
              <a:solidFill>
                <a:schemeClr val="bg1"/>
              </a:solidFill>
              <a:latin typeface="微软雅黑" panose="020B0503020204020204" pitchFamily="34" charset="-122"/>
              <a:ea typeface="微软雅黑" panose="020B0503020204020204" pitchFamily="34" charset="-122"/>
            </a:endParaRPr>
          </a:p>
        </p:txBody>
      </p:sp>
      <p:sp>
        <p:nvSpPr>
          <p:cNvPr id="12293" name="文本框 21"/>
          <p:cNvSpPr txBox="1"/>
          <p:nvPr/>
        </p:nvSpPr>
        <p:spPr>
          <a:xfrm>
            <a:off x="2854325" y="2571750"/>
            <a:ext cx="754063" cy="769938"/>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sz="4400" b="1" dirty="0">
                <a:solidFill>
                  <a:schemeClr val="bg1"/>
                </a:solidFill>
              </a:rPr>
              <a:t>02</a:t>
            </a:r>
            <a:endParaRPr lang="zh-CN" altLang="en-US" sz="4400" b="1"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8" name="组合 4"/>
          <p:cNvGrpSpPr/>
          <p:nvPr/>
        </p:nvGrpSpPr>
        <p:grpSpPr>
          <a:xfrm>
            <a:off x="123825" y="249936"/>
            <a:ext cx="5734050" cy="675577"/>
            <a:chOff x="0" y="-15165"/>
            <a:chExt cx="5733886" cy="675053"/>
          </a:xfrm>
        </p:grpSpPr>
        <p:sp>
          <p:nvSpPr>
            <p:cNvPr id="8199" name="任意多边形 8"/>
            <p:cNvSpPr/>
            <p:nvPr/>
          </p:nvSpPr>
          <p:spPr>
            <a:xfrm>
              <a:off x="0" y="0"/>
              <a:ext cx="5733886" cy="659888"/>
            </a:xfrm>
            <a:custGeom>
              <a:avLst/>
              <a:gdLst/>
              <a:ahLst/>
              <a:cxnLst>
                <a:cxn ang="0">
                  <a:pos x="0" y="0"/>
                </a:cxn>
                <a:cxn ang="0">
                  <a:pos x="5733886" y="0"/>
                </a:cxn>
                <a:cxn ang="0">
                  <a:pos x="5733886" y="659888"/>
                </a:cxn>
                <a:cxn ang="0">
                  <a:pos x="771226" y="659888"/>
                </a:cxn>
                <a:cxn ang="0">
                  <a:pos x="210226" y="445563"/>
                </a:cxn>
                <a:cxn ang="0">
                  <a:pos x="0" y="0"/>
                </a:cxn>
              </a:cxnLst>
              <a:pathLst>
                <a:path w="4660173" h="790171">
                  <a:moveTo>
                    <a:pt x="0" y="0"/>
                  </a:moveTo>
                  <a:lnTo>
                    <a:pt x="4660173" y="0"/>
                  </a:lnTo>
                  <a:lnTo>
                    <a:pt x="4660173" y="790171"/>
                  </a:lnTo>
                  <a:lnTo>
                    <a:pt x="626808" y="790171"/>
                  </a:lnTo>
                  <a:cubicBezTo>
                    <a:pt x="374995" y="790171"/>
                    <a:pt x="170860" y="675269"/>
                    <a:pt x="170860" y="533531"/>
                  </a:cubicBezTo>
                  <a:cubicBezTo>
                    <a:pt x="145548" y="355688"/>
                    <a:pt x="158202" y="103043"/>
                    <a:pt x="0" y="0"/>
                  </a:cubicBezTo>
                  <a:close/>
                </a:path>
              </a:pathLst>
            </a:custGeom>
            <a:solidFill>
              <a:schemeClr val="bg1">
                <a:alpha val="41176"/>
              </a:schemeClr>
            </a:solidFill>
            <a:ln w="9525">
              <a:noFill/>
            </a:ln>
            <a:effectLst>
              <a:outerShdw dist="38100" dir="2699999" algn="ctr" rotWithShape="0">
                <a:srgbClr val="000000">
                  <a:alpha val="39000"/>
                </a:srgbClr>
              </a:outerShdw>
            </a:effectLst>
          </p:spPr>
          <p:txBody>
            <a:bodyPr/>
            <a:p>
              <a:endParaRPr lang="zh-CN" altLang="en-US"/>
            </a:p>
          </p:txBody>
        </p:sp>
        <p:grpSp>
          <p:nvGrpSpPr>
            <p:cNvPr id="8200" name="任意多边形 9"/>
            <p:cNvGrpSpPr/>
            <p:nvPr/>
          </p:nvGrpSpPr>
          <p:grpSpPr>
            <a:xfrm>
              <a:off x="10287" y="-15165"/>
              <a:ext cx="4181736" cy="651766"/>
              <a:chOff x="0" y="0"/>
              <a:chExt cx="4181856" cy="652272"/>
            </a:xfrm>
          </p:grpSpPr>
          <p:pic>
            <p:nvPicPr>
              <p:cNvPr id="8202" name="任意多边形 9"/>
              <p:cNvPicPr/>
              <p:nvPr/>
            </p:nvPicPr>
            <p:blipFill>
              <a:blip r:embed="rId1"/>
              <a:stretch>
                <a:fillRect/>
              </a:stretch>
            </p:blipFill>
            <p:spPr>
              <a:xfrm>
                <a:off x="0" y="0"/>
                <a:ext cx="4181856" cy="652272"/>
              </a:xfrm>
              <a:prstGeom prst="rect">
                <a:avLst/>
              </a:prstGeom>
              <a:noFill/>
              <a:ln w="9525">
                <a:noFill/>
              </a:ln>
            </p:spPr>
          </p:pic>
          <p:sp>
            <p:nvSpPr>
              <p:cNvPr id="8203" name="Text Box 12"/>
              <p:cNvSpPr txBox="1"/>
              <p:nvPr/>
            </p:nvSpPr>
            <p:spPr>
              <a:xfrm rot="10800000">
                <a:off x="12411" y="15178"/>
                <a:ext cx="4151863" cy="622508"/>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latin typeface="宋体" panose="02010600030101010101" pitchFamily="2" charset="-122"/>
                  <a:sym typeface="Arial" panose="020B0604020202020204" pitchFamily="34" charset="0"/>
                </a:endParaRPr>
              </a:p>
            </p:txBody>
          </p:sp>
        </p:grpSp>
        <p:sp>
          <p:nvSpPr>
            <p:cNvPr id="8201" name="文本框 10"/>
            <p:cNvSpPr txBox="1"/>
            <p:nvPr/>
          </p:nvSpPr>
          <p:spPr>
            <a:xfrm>
              <a:off x="1134902" y="82860"/>
              <a:ext cx="1605234" cy="548214"/>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None/>
              </a:pPr>
              <a:r>
                <a:rPr lang="zh-CN" altLang="en-US" b="1" dirty="0" smtClean="0">
                  <a:solidFill>
                    <a:schemeClr val="bg1"/>
                  </a:solidFill>
                  <a:latin typeface="微软雅黑" panose="020B0503020204020204" pitchFamily="34" charset="-122"/>
                  <a:ea typeface="微软雅黑" panose="020B0503020204020204" pitchFamily="34" charset="-122"/>
                  <a:sym typeface="+mn-ea"/>
                </a:rPr>
                <a:t>系统设计</a:t>
              </a:r>
              <a:endParaRPr lang="zh-CN" altLang="en-US" b="1" dirty="0" smtClean="0">
                <a:solidFill>
                  <a:schemeClr val="bg1"/>
                </a:solidFill>
                <a:latin typeface="微软雅黑" panose="020B0503020204020204" pitchFamily="34" charset="-122"/>
                <a:ea typeface="微软雅黑" panose="020B0503020204020204" pitchFamily="34" charset="-122"/>
                <a:sym typeface="+mn-ea"/>
              </a:endParaRPr>
            </a:p>
          </p:txBody>
        </p:sp>
      </p:grpSp>
      <p:pic>
        <p:nvPicPr>
          <p:cNvPr id="4" name="图片 4" descr="系统图"/>
          <p:cNvPicPr>
            <a:picLocks noChangeAspect="1"/>
          </p:cNvPicPr>
          <p:nvPr/>
        </p:nvPicPr>
        <p:blipFill>
          <a:blip r:embed="rId2">
            <a:lum bright="-12000"/>
          </a:blip>
          <a:stretch>
            <a:fillRect/>
          </a:stretch>
        </p:blipFill>
        <p:spPr>
          <a:xfrm>
            <a:off x="1212215" y="1174750"/>
            <a:ext cx="10173970" cy="5043805"/>
          </a:xfrm>
          <a:prstGeom prst="rect">
            <a:avLst/>
          </a:prstGeom>
          <a:ln>
            <a:solidFill>
              <a:schemeClr val="accent1"/>
            </a:solidFill>
          </a:ln>
        </p:spPr>
      </p:pic>
      <p:sp>
        <p:nvSpPr>
          <p:cNvPr id="100" name="文本框 99"/>
          <p:cNvSpPr txBox="1"/>
          <p:nvPr/>
        </p:nvSpPr>
        <p:spPr>
          <a:xfrm>
            <a:off x="3838575" y="6360160"/>
            <a:ext cx="5080000" cy="426720"/>
          </a:xfrm>
          <a:prstGeom prst="rect">
            <a:avLst/>
          </a:prstGeom>
          <a:noFill/>
          <a:ln w="9525">
            <a:noFill/>
          </a:ln>
        </p:spPr>
        <p:txBody>
          <a:bodyPr>
            <a:spAutoFit/>
          </a:bodyPr>
          <a:p>
            <a:pPr marL="0" indent="558800" algn="ct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系统总设计图</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8" name="组合 4"/>
          <p:cNvGrpSpPr/>
          <p:nvPr/>
        </p:nvGrpSpPr>
        <p:grpSpPr>
          <a:xfrm>
            <a:off x="123825" y="249936"/>
            <a:ext cx="5734050" cy="675577"/>
            <a:chOff x="0" y="-15165"/>
            <a:chExt cx="5733886" cy="675053"/>
          </a:xfrm>
        </p:grpSpPr>
        <p:sp>
          <p:nvSpPr>
            <p:cNvPr id="8199" name="任意多边形 8"/>
            <p:cNvSpPr/>
            <p:nvPr/>
          </p:nvSpPr>
          <p:spPr>
            <a:xfrm>
              <a:off x="0" y="0"/>
              <a:ext cx="5733886" cy="659888"/>
            </a:xfrm>
            <a:custGeom>
              <a:avLst/>
              <a:gdLst/>
              <a:ahLst/>
              <a:cxnLst>
                <a:cxn ang="0">
                  <a:pos x="0" y="0"/>
                </a:cxn>
                <a:cxn ang="0">
                  <a:pos x="5733886" y="0"/>
                </a:cxn>
                <a:cxn ang="0">
                  <a:pos x="5733886" y="659888"/>
                </a:cxn>
                <a:cxn ang="0">
                  <a:pos x="771226" y="659888"/>
                </a:cxn>
                <a:cxn ang="0">
                  <a:pos x="210226" y="445563"/>
                </a:cxn>
                <a:cxn ang="0">
                  <a:pos x="0" y="0"/>
                </a:cxn>
              </a:cxnLst>
              <a:pathLst>
                <a:path w="4660173" h="790171">
                  <a:moveTo>
                    <a:pt x="0" y="0"/>
                  </a:moveTo>
                  <a:lnTo>
                    <a:pt x="4660173" y="0"/>
                  </a:lnTo>
                  <a:lnTo>
                    <a:pt x="4660173" y="790171"/>
                  </a:lnTo>
                  <a:lnTo>
                    <a:pt x="626808" y="790171"/>
                  </a:lnTo>
                  <a:cubicBezTo>
                    <a:pt x="374995" y="790171"/>
                    <a:pt x="170860" y="675269"/>
                    <a:pt x="170860" y="533531"/>
                  </a:cubicBezTo>
                  <a:cubicBezTo>
                    <a:pt x="145548" y="355688"/>
                    <a:pt x="158202" y="103043"/>
                    <a:pt x="0" y="0"/>
                  </a:cubicBezTo>
                  <a:close/>
                </a:path>
              </a:pathLst>
            </a:custGeom>
            <a:solidFill>
              <a:schemeClr val="bg1">
                <a:alpha val="41176"/>
              </a:schemeClr>
            </a:solidFill>
            <a:ln w="9525">
              <a:noFill/>
            </a:ln>
            <a:effectLst>
              <a:outerShdw dist="38100" dir="2699999" algn="ctr" rotWithShape="0">
                <a:srgbClr val="000000">
                  <a:alpha val="39000"/>
                </a:srgbClr>
              </a:outerShdw>
            </a:effectLst>
          </p:spPr>
          <p:txBody>
            <a:bodyPr/>
            <a:p>
              <a:endParaRPr lang="zh-CN" altLang="en-US"/>
            </a:p>
          </p:txBody>
        </p:sp>
        <p:grpSp>
          <p:nvGrpSpPr>
            <p:cNvPr id="8200" name="任意多边形 9"/>
            <p:cNvGrpSpPr/>
            <p:nvPr/>
          </p:nvGrpSpPr>
          <p:grpSpPr>
            <a:xfrm>
              <a:off x="10287" y="-15165"/>
              <a:ext cx="4181736" cy="651766"/>
              <a:chOff x="0" y="0"/>
              <a:chExt cx="4181856" cy="652272"/>
            </a:xfrm>
          </p:grpSpPr>
          <p:pic>
            <p:nvPicPr>
              <p:cNvPr id="8202" name="任意多边形 9"/>
              <p:cNvPicPr/>
              <p:nvPr/>
            </p:nvPicPr>
            <p:blipFill>
              <a:blip r:embed="rId1"/>
              <a:stretch>
                <a:fillRect/>
              </a:stretch>
            </p:blipFill>
            <p:spPr>
              <a:xfrm>
                <a:off x="0" y="0"/>
                <a:ext cx="4181856" cy="652272"/>
              </a:xfrm>
              <a:prstGeom prst="rect">
                <a:avLst/>
              </a:prstGeom>
              <a:noFill/>
              <a:ln w="9525">
                <a:noFill/>
              </a:ln>
            </p:spPr>
          </p:pic>
          <p:sp>
            <p:nvSpPr>
              <p:cNvPr id="8203" name="Text Box 12"/>
              <p:cNvSpPr txBox="1"/>
              <p:nvPr/>
            </p:nvSpPr>
            <p:spPr>
              <a:xfrm rot="10800000">
                <a:off x="12411" y="15178"/>
                <a:ext cx="4151863" cy="622508"/>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latin typeface="宋体" panose="02010600030101010101" pitchFamily="2" charset="-122"/>
                  <a:sym typeface="Arial" panose="020B0604020202020204" pitchFamily="34" charset="0"/>
                </a:endParaRPr>
              </a:p>
            </p:txBody>
          </p:sp>
        </p:grpSp>
        <p:sp>
          <p:nvSpPr>
            <p:cNvPr id="8201" name="文本框 10"/>
            <p:cNvSpPr txBox="1"/>
            <p:nvPr/>
          </p:nvSpPr>
          <p:spPr>
            <a:xfrm>
              <a:off x="1134902" y="82860"/>
              <a:ext cx="1605234" cy="548214"/>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None/>
              </a:pPr>
              <a:r>
                <a:rPr lang="zh-CN" altLang="en-US" b="1" dirty="0" smtClean="0">
                  <a:solidFill>
                    <a:schemeClr val="bg1"/>
                  </a:solidFill>
                  <a:latin typeface="微软雅黑" panose="020B0503020204020204" pitchFamily="34" charset="-122"/>
                  <a:ea typeface="微软雅黑" panose="020B0503020204020204" pitchFamily="34" charset="-122"/>
                  <a:sym typeface="+mn-ea"/>
                </a:rPr>
                <a:t>系统设计</a:t>
              </a:r>
              <a:endParaRPr lang="zh-CN" altLang="en-US" b="1" dirty="0" smtClean="0">
                <a:solidFill>
                  <a:schemeClr val="bg1"/>
                </a:solidFill>
                <a:latin typeface="微软雅黑" panose="020B0503020204020204" pitchFamily="34" charset="-122"/>
                <a:ea typeface="微软雅黑" panose="020B0503020204020204" pitchFamily="34" charset="-122"/>
                <a:sym typeface="+mn-ea"/>
              </a:endParaRPr>
            </a:p>
          </p:txBody>
        </p:sp>
      </p:grpSp>
      <p:pic>
        <p:nvPicPr>
          <p:cNvPr id="5" name="图片 5" descr="训练过程"/>
          <p:cNvPicPr>
            <a:picLocks noChangeAspect="1"/>
          </p:cNvPicPr>
          <p:nvPr/>
        </p:nvPicPr>
        <p:blipFill>
          <a:blip r:embed="rId2">
            <a:lum bright="-12000"/>
          </a:blip>
          <a:stretch>
            <a:fillRect/>
          </a:stretch>
        </p:blipFill>
        <p:spPr>
          <a:xfrm>
            <a:off x="1213025" y="1189060"/>
            <a:ext cx="10173600" cy="4908054"/>
          </a:xfrm>
          <a:prstGeom prst="rect">
            <a:avLst/>
          </a:prstGeom>
          <a:ln>
            <a:solidFill>
              <a:schemeClr val="accent1"/>
            </a:solidFill>
          </a:ln>
        </p:spPr>
      </p:pic>
      <p:sp>
        <p:nvSpPr>
          <p:cNvPr id="100" name="文本框 99"/>
          <p:cNvSpPr txBox="1"/>
          <p:nvPr/>
        </p:nvSpPr>
        <p:spPr>
          <a:xfrm>
            <a:off x="3838575" y="6361200"/>
            <a:ext cx="5080000" cy="426720"/>
          </a:xfrm>
          <a:prstGeom prst="rect">
            <a:avLst/>
          </a:prstGeom>
          <a:noFill/>
          <a:ln w="9525">
            <a:noFill/>
          </a:ln>
        </p:spPr>
        <p:txBody>
          <a:bodyPr>
            <a:spAutoFit/>
          </a:bodyPr>
          <a:p>
            <a:pPr marL="0" indent="558800" algn="ct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分类器设计图</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8" name="组合 4"/>
          <p:cNvGrpSpPr/>
          <p:nvPr/>
        </p:nvGrpSpPr>
        <p:grpSpPr>
          <a:xfrm>
            <a:off x="123825" y="249936"/>
            <a:ext cx="5734050" cy="675577"/>
            <a:chOff x="0" y="-15165"/>
            <a:chExt cx="5733886" cy="675053"/>
          </a:xfrm>
        </p:grpSpPr>
        <p:sp>
          <p:nvSpPr>
            <p:cNvPr id="8199" name="任意多边形 8"/>
            <p:cNvSpPr/>
            <p:nvPr/>
          </p:nvSpPr>
          <p:spPr>
            <a:xfrm>
              <a:off x="0" y="0"/>
              <a:ext cx="5733886" cy="659888"/>
            </a:xfrm>
            <a:custGeom>
              <a:avLst/>
              <a:gdLst/>
              <a:ahLst/>
              <a:cxnLst>
                <a:cxn ang="0">
                  <a:pos x="0" y="0"/>
                </a:cxn>
                <a:cxn ang="0">
                  <a:pos x="5733886" y="0"/>
                </a:cxn>
                <a:cxn ang="0">
                  <a:pos x="5733886" y="659888"/>
                </a:cxn>
                <a:cxn ang="0">
                  <a:pos x="771226" y="659888"/>
                </a:cxn>
                <a:cxn ang="0">
                  <a:pos x="210226" y="445563"/>
                </a:cxn>
                <a:cxn ang="0">
                  <a:pos x="0" y="0"/>
                </a:cxn>
              </a:cxnLst>
              <a:pathLst>
                <a:path w="4660173" h="790171">
                  <a:moveTo>
                    <a:pt x="0" y="0"/>
                  </a:moveTo>
                  <a:lnTo>
                    <a:pt x="4660173" y="0"/>
                  </a:lnTo>
                  <a:lnTo>
                    <a:pt x="4660173" y="790171"/>
                  </a:lnTo>
                  <a:lnTo>
                    <a:pt x="626808" y="790171"/>
                  </a:lnTo>
                  <a:cubicBezTo>
                    <a:pt x="374995" y="790171"/>
                    <a:pt x="170860" y="675269"/>
                    <a:pt x="170860" y="533531"/>
                  </a:cubicBezTo>
                  <a:cubicBezTo>
                    <a:pt x="145548" y="355688"/>
                    <a:pt x="158202" y="103043"/>
                    <a:pt x="0" y="0"/>
                  </a:cubicBezTo>
                  <a:close/>
                </a:path>
              </a:pathLst>
            </a:custGeom>
            <a:solidFill>
              <a:schemeClr val="bg1">
                <a:alpha val="41176"/>
              </a:schemeClr>
            </a:solidFill>
            <a:ln w="9525">
              <a:noFill/>
            </a:ln>
            <a:effectLst>
              <a:outerShdw dist="38100" dir="2699999" algn="ctr" rotWithShape="0">
                <a:srgbClr val="000000">
                  <a:alpha val="39000"/>
                </a:srgbClr>
              </a:outerShdw>
            </a:effectLst>
          </p:spPr>
          <p:txBody>
            <a:bodyPr/>
            <a:p>
              <a:endParaRPr lang="zh-CN" altLang="en-US"/>
            </a:p>
          </p:txBody>
        </p:sp>
        <p:grpSp>
          <p:nvGrpSpPr>
            <p:cNvPr id="8200" name="任意多边形 9"/>
            <p:cNvGrpSpPr/>
            <p:nvPr/>
          </p:nvGrpSpPr>
          <p:grpSpPr>
            <a:xfrm>
              <a:off x="10287" y="-15165"/>
              <a:ext cx="4181736" cy="651766"/>
              <a:chOff x="0" y="0"/>
              <a:chExt cx="4181856" cy="652272"/>
            </a:xfrm>
          </p:grpSpPr>
          <p:pic>
            <p:nvPicPr>
              <p:cNvPr id="8202" name="任意多边形 9"/>
              <p:cNvPicPr/>
              <p:nvPr/>
            </p:nvPicPr>
            <p:blipFill>
              <a:blip r:embed="rId1"/>
              <a:stretch>
                <a:fillRect/>
              </a:stretch>
            </p:blipFill>
            <p:spPr>
              <a:xfrm>
                <a:off x="0" y="0"/>
                <a:ext cx="4181856" cy="652272"/>
              </a:xfrm>
              <a:prstGeom prst="rect">
                <a:avLst/>
              </a:prstGeom>
              <a:noFill/>
              <a:ln w="9525">
                <a:noFill/>
              </a:ln>
            </p:spPr>
          </p:pic>
          <p:sp>
            <p:nvSpPr>
              <p:cNvPr id="8203" name="Text Box 12"/>
              <p:cNvSpPr txBox="1"/>
              <p:nvPr/>
            </p:nvSpPr>
            <p:spPr>
              <a:xfrm rot="10800000">
                <a:off x="12411" y="15178"/>
                <a:ext cx="4151863" cy="622508"/>
              </a:xfrm>
              <a:prstGeom prst="rect">
                <a:avLst/>
              </a:prstGeom>
              <a:no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en-US" sz="1800" dirty="0">
                  <a:solidFill>
                    <a:srgbClr val="FFFFFF"/>
                  </a:solidFill>
                  <a:latin typeface="宋体" panose="02010600030101010101" pitchFamily="2" charset="-122"/>
                  <a:sym typeface="Arial" panose="020B0604020202020204" pitchFamily="34" charset="0"/>
                </a:endParaRPr>
              </a:p>
            </p:txBody>
          </p:sp>
        </p:grpSp>
        <p:sp>
          <p:nvSpPr>
            <p:cNvPr id="8201" name="文本框 10"/>
            <p:cNvSpPr txBox="1"/>
            <p:nvPr/>
          </p:nvSpPr>
          <p:spPr>
            <a:xfrm>
              <a:off x="1134902" y="82860"/>
              <a:ext cx="3337465" cy="548214"/>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l" eaLnBrk="1" hangingPunct="1">
                <a:lnSpc>
                  <a:spcPct val="100000"/>
                </a:lnSpc>
                <a:spcBef>
                  <a:spcPct val="0"/>
                </a:spcBef>
                <a:buNone/>
              </a:pPr>
              <a:r>
                <a:rPr lang="zh-CN" altLang="en-US" b="1" dirty="0" smtClean="0">
                  <a:solidFill>
                    <a:schemeClr val="bg1"/>
                  </a:solidFill>
                  <a:latin typeface="微软雅黑" panose="020B0503020204020204" pitchFamily="34" charset="-122"/>
                  <a:ea typeface="微软雅黑" panose="020B0503020204020204" pitchFamily="34" charset="-122"/>
                  <a:sym typeface="+mn-ea"/>
                </a:rPr>
                <a:t>系统设计</a:t>
              </a:r>
              <a:r>
                <a:rPr lang="en-US" altLang="zh-CN" b="1" dirty="0" smtClean="0">
                  <a:solidFill>
                    <a:schemeClr val="bg1"/>
                  </a:solidFill>
                  <a:latin typeface="微软雅黑" panose="020B0503020204020204" pitchFamily="34" charset="-122"/>
                  <a:ea typeface="微软雅黑" panose="020B0503020204020204" pitchFamily="34" charset="-122"/>
                  <a:sym typeface="+mn-ea"/>
                </a:rPr>
                <a:t>--</a:t>
              </a:r>
              <a:r>
                <a:rPr lang="zh-CN" altLang="en-US" b="1" dirty="0" smtClean="0">
                  <a:solidFill>
                    <a:schemeClr val="bg1"/>
                  </a:solidFill>
                  <a:latin typeface="微软雅黑" panose="020B0503020204020204" pitchFamily="34" charset="-122"/>
                  <a:ea typeface="微软雅黑" panose="020B0503020204020204" pitchFamily="34" charset="-122"/>
                  <a:sym typeface="+mn-ea"/>
                </a:rPr>
                <a:t>爬虫部分</a:t>
              </a:r>
              <a:endParaRPr lang="zh-CN" altLang="en-US" b="1" dirty="0" smtClean="0">
                <a:solidFill>
                  <a:schemeClr val="bg1"/>
                </a:solidFill>
                <a:latin typeface="微软雅黑" panose="020B0503020204020204" pitchFamily="34" charset="-122"/>
                <a:ea typeface="微软雅黑" panose="020B0503020204020204" pitchFamily="34" charset="-122"/>
                <a:sym typeface="+mn-ea"/>
              </a:endParaRPr>
            </a:p>
          </p:txBody>
        </p:sp>
      </p:grpSp>
      <p:sp>
        <p:nvSpPr>
          <p:cNvPr id="100" name="文本框 99"/>
          <p:cNvSpPr txBox="1"/>
          <p:nvPr/>
        </p:nvSpPr>
        <p:spPr>
          <a:xfrm>
            <a:off x="3838575" y="6329680"/>
            <a:ext cx="5080000" cy="762000"/>
          </a:xfrm>
          <a:prstGeom prst="rect">
            <a:avLst/>
          </a:prstGeom>
          <a:noFill/>
          <a:ln w="9525">
            <a:noFill/>
          </a:ln>
        </p:spPr>
        <p:txBody>
          <a:bodyPr>
            <a:spAutoFit/>
          </a:bodyPr>
          <a:p>
            <a:pPr marL="0" indent="558800" algn="ctr"/>
            <a:r>
              <a:rPr lang="en-US" altLang="zh-CN" sz="2200" b="0" u="none">
                <a:solidFill>
                  <a:schemeClr val="bg1"/>
                </a:solidFill>
                <a:latin typeface="宋体" panose="02010600030101010101" pitchFamily="2" charset="-122"/>
                <a:ea typeface="宋体" panose="02010600030101010101" pitchFamily="2" charset="-122"/>
                <a:cs typeface="宋体" panose="02010600030101010101" pitchFamily="2" charset="-122"/>
              </a:rPr>
              <a:t>S</a:t>
            </a:r>
            <a:r>
              <a:rPr lang="en-US" altLang="zh-CN" sz="2200" b="0" u="none">
                <a:solidFill>
                  <a:schemeClr val="bg1"/>
                </a:solidFill>
                <a:latin typeface="宋体" panose="02010600030101010101" pitchFamily="2" charset="-122"/>
                <a:ea typeface="宋体" panose="02010600030101010101" pitchFamily="2" charset="-122"/>
                <a:cs typeface="宋体" panose="02010600030101010101" pitchFamily="2" charset="-122"/>
              </a:rPr>
              <a:t>crapy</a:t>
            </a:r>
            <a:r>
              <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rPr>
              <a:t>整体架构</a:t>
            </a: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a:p>
            <a:pPr marL="0" indent="558800" algn="ctr"/>
            <a:endParaRPr lang="zh-CN" altLang="en-US" sz="2200" b="0" u="none">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pic>
        <p:nvPicPr>
          <p:cNvPr id="17" name="图片 2"/>
          <p:cNvPicPr>
            <a:picLocks noChangeAspect="1"/>
          </p:cNvPicPr>
          <p:nvPr/>
        </p:nvPicPr>
        <p:blipFill>
          <a:blip r:embed="rId2"/>
          <a:stretch>
            <a:fillRect/>
          </a:stretch>
        </p:blipFill>
        <p:spPr>
          <a:xfrm>
            <a:off x="2128520" y="1106170"/>
            <a:ext cx="8763000" cy="4898390"/>
          </a:xfrm>
          <a:prstGeom prst="rect">
            <a:avLst/>
          </a:prstGeom>
          <a:noFill/>
          <a:ln w="9525">
            <a:solidFill>
              <a:schemeClr val="accent1"/>
            </a:solidFill>
          </a:ln>
        </p:spPr>
      </p:pic>
    </p:spTree>
  </p:cSld>
  <p:clrMapOvr>
    <a:masterClrMapping/>
  </p:clrMapOvr>
  <p:transition spd="slow"/>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2585</Words>
  <Application>WPS 演示</Application>
  <PresentationFormat>宽屏</PresentationFormat>
  <Paragraphs>279</Paragraphs>
  <Slides>31</Slides>
  <Notes>1</Notes>
  <HiddenSlides>0</HiddenSlides>
  <MMClips>0</MMClips>
  <ScaleCrop>false</ScaleCrop>
  <HeadingPairs>
    <vt:vector size="8" baseType="variant">
      <vt:variant>
        <vt:lpstr>已用的字体</vt:lpstr>
      </vt:variant>
      <vt:variant>
        <vt:i4>14</vt:i4>
      </vt:variant>
      <vt:variant>
        <vt:lpstr>主题</vt:lpstr>
      </vt:variant>
      <vt:variant>
        <vt:i4>3</vt:i4>
      </vt:variant>
      <vt:variant>
        <vt:lpstr>嵌入 OLE 服务器</vt:lpstr>
      </vt:variant>
      <vt:variant>
        <vt:i4>1</vt:i4>
      </vt:variant>
      <vt:variant>
        <vt:lpstr>幻灯片标题</vt:lpstr>
      </vt:variant>
      <vt:variant>
        <vt:i4>31</vt:i4>
      </vt:variant>
    </vt:vector>
  </HeadingPairs>
  <TitlesOfParts>
    <vt:vector size="49" baseType="lpstr">
      <vt:lpstr>Arial</vt:lpstr>
      <vt:lpstr>宋体</vt:lpstr>
      <vt:lpstr>Wingdings</vt:lpstr>
      <vt:lpstr>Calibri</vt:lpstr>
      <vt:lpstr>Calibri Light</vt:lpstr>
      <vt:lpstr>微软雅黑</vt:lpstr>
      <vt:lpstr>+mn-lt</vt:lpstr>
      <vt:lpstr>Arial Black</vt:lpstr>
      <vt:lpstr>汉仪菱心体简</vt:lpstr>
      <vt:lpstr>+mn-lt</vt:lpstr>
      <vt:lpstr>Segoe Print</vt:lpstr>
      <vt:lpstr>锐字云字库魏体1.0</vt:lpstr>
      <vt:lpstr>Times New Roman</vt:lpstr>
      <vt:lpstr>Wingdings</vt:lpstr>
      <vt:lpstr>Office 主题</vt:lpstr>
      <vt:lpstr>1_Office 主题</vt:lpstr>
      <vt:lpstr>2_Office 主题</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liang eva</dc:creator>
  <cp:lastModifiedBy>iie</cp:lastModifiedBy>
  <cp:revision>31</cp:revision>
  <dcterms:created xsi:type="dcterms:W3CDTF">2014-12-25T08:15:02Z</dcterms:created>
  <dcterms:modified xsi:type="dcterms:W3CDTF">2016-12-26T06:31:08Z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