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66" r:id="rId2"/>
    <p:sldId id="262" r:id="rId3"/>
    <p:sldId id="268" r:id="rId4"/>
    <p:sldId id="269" r:id="rId5"/>
    <p:sldId id="270" r:id="rId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5969" autoAdjust="0"/>
  </p:normalViewPr>
  <p:slideViewPr>
    <p:cSldViewPr snapToGrid="0" snapToObjects="1">
      <p:cViewPr varScale="1">
        <p:scale>
          <a:sx n="139" d="100"/>
          <a:sy n="139" d="100"/>
        </p:scale>
        <p:origin x="176" y="68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6D32-3F26-4A60-B79B-32791D3BB2C9}" type="datetimeFigureOut">
              <a:rPr lang="es-CO" smtClean="0"/>
              <a:t>16/07/25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95FE-B573-405B-994F-FAFC230626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9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C620-E659-49B0-9EFB-BB66AA813A77}" type="datetime1">
              <a:rPr lang="es-ES" smtClean="0"/>
              <a:t>16/7/25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68595"/>
            <a:ext cx="8229600" cy="694634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7E6E-80CA-4637-84D1-CB00AA43C9A5}" type="datetime1">
              <a:rPr lang="es-ES" smtClean="0"/>
              <a:t>16/7/25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256" y="18054"/>
            <a:ext cx="2133600" cy="273844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s-ES" dirty="0"/>
              <a:t>Página </a:t>
            </a:r>
            <a:fld id="{90BC2BA4-81C0-F544-BD72-C8CB9DA7C802}" type="slidenum">
              <a:rPr lang="es-ES" smtClean="0"/>
              <a:pPr/>
              <a:t>‹Nº›</a:t>
            </a:fld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299790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1174649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04BB-03C1-49D0-8ADB-9D0B173DA53B}" type="datetime1">
              <a:rPr lang="es-ES" smtClean="0"/>
              <a:t>16/7/25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A97A-0D3F-47CA-A347-054B7FE5852E}" type="datetime1">
              <a:rPr lang="es-ES" smtClean="0"/>
              <a:t>16/7/25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D78991F-287D-0639-B3A9-25B72B76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8795-6BD1-4429-BD75-9B388C62CDEE}" type="datetime1">
              <a:rPr lang="es-ES" smtClean="0"/>
              <a:t>16/7/25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B2016B63-56CA-91C8-8D94-3736CC5D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A773-67CF-4861-89BB-2127413ABA21}" type="datetime1">
              <a:rPr lang="es-ES" smtClean="0"/>
              <a:t>16/7/25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D5BEC-1B11-157D-6B6B-7EC9DA38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DB17-4F6B-498B-894E-4985DAFC70C1}" type="datetime1">
              <a:rPr lang="es-ES" smtClean="0"/>
              <a:t>16/7/25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9E16D5E-FC12-627C-C32C-2D79CE9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5D58-D3C6-4A98-BBED-E11D62DD4FB7}" type="datetime1">
              <a:rPr lang="es-ES" smtClean="0"/>
              <a:t>16/7/25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7E0BABE-B629-4063-8894-C3E90357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C981-BD54-46FE-919F-B5B29C8804F4}" type="datetime1">
              <a:rPr lang="es-ES" smtClean="0"/>
              <a:t>16/7/25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8F88F565-A7F0-7C19-A7F7-953C972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786" y="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90BC2BA4-81C0-F544-BD72-C8CB9DA7C8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311887"/>
            <a:ext cx="8229600" cy="75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0C37-EE32-4163-B0FE-3AD7FB21F6FB}" type="datetime1">
              <a:rPr lang="es-ES" smtClean="0"/>
              <a:t>16/7/25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52368" y="1077762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i="1" dirty="0" err="1">
                <a:solidFill>
                  <a:schemeClr val="accent1"/>
                </a:solidFill>
                <a:latin typeface="Ancizar Serif"/>
                <a:cs typeface="Ancizar Serif"/>
              </a:rPr>
              <a:t>Chatbot</a:t>
            </a:r>
            <a:r>
              <a:rPr lang="es-ES" sz="4000" dirty="0">
                <a:solidFill>
                  <a:schemeClr val="accent1"/>
                </a:solidFill>
                <a:latin typeface="Ancizar Serif"/>
                <a:cs typeface="Ancizar Serif"/>
              </a:rPr>
              <a:t> para productos de crédito en Colombia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4" y="2533120"/>
            <a:ext cx="5810117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796652" y="2074212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5"/>
                </a:solidFill>
                <a:latin typeface="Ancizar Sans"/>
                <a:cs typeface="Ancizar Sans"/>
              </a:rPr>
              <a:t>Equipo 3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3216232"/>
            <a:ext cx="6201268" cy="727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Ancizar Serif"/>
                <a:cs typeface="Ancizar Serif"/>
              </a:rPr>
              <a:t>Lili Johanna Gallego Arias</a:t>
            </a:r>
          </a:p>
          <a:p>
            <a:r>
              <a:rPr lang="es-ES" sz="1800" dirty="0">
                <a:latin typeface="Ancizar Serif"/>
                <a:cs typeface="Ancizar Serif"/>
              </a:rPr>
              <a:t>Sebastián Restrepo Betancur</a:t>
            </a:r>
          </a:p>
          <a:p>
            <a:r>
              <a:rPr lang="es-ES" sz="1800" dirty="0">
                <a:latin typeface="Ancizar Serif"/>
                <a:cs typeface="Ancizar Serif"/>
              </a:rPr>
              <a:t>Simón Cuartas Rendón</a:t>
            </a:r>
          </a:p>
          <a:p>
            <a:endParaRPr lang="es-ES" sz="1050" dirty="0">
              <a:solidFill>
                <a:schemeClr val="accent1"/>
              </a:solidFill>
              <a:latin typeface="Ancizar Serif"/>
              <a:cs typeface="Ancizar Serif"/>
            </a:endParaRPr>
          </a:p>
          <a:p>
            <a:r>
              <a:rPr lang="es-ES" sz="1800" dirty="0">
                <a:solidFill>
                  <a:schemeClr val="accent1"/>
                </a:solidFill>
                <a:latin typeface="Ancizar Serif"/>
                <a:cs typeface="Ancizar Serif"/>
              </a:rPr>
              <a:t>Sistemas Inteligentes</a:t>
            </a:r>
          </a:p>
          <a:p>
            <a:r>
              <a:rPr lang="es-ES" sz="1800" dirty="0">
                <a:solidFill>
                  <a:schemeClr val="accent1"/>
                </a:solidFill>
                <a:latin typeface="Ancizar Serif"/>
                <a:cs typeface="Ancizar Serif"/>
              </a:rPr>
              <a:t>Facultad de Minas</a:t>
            </a:r>
          </a:p>
          <a:p>
            <a:r>
              <a:rPr lang="es-ES" sz="1800" dirty="0">
                <a:solidFill>
                  <a:schemeClr val="accent1"/>
                </a:solidFill>
                <a:latin typeface="Ancizar Serif"/>
                <a:cs typeface="Ancizar Serif"/>
              </a:rPr>
              <a:t>2025-1S</a:t>
            </a: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¿Por qué realizamos este </a:t>
            </a:r>
            <a:r>
              <a:rPr lang="es-ES" sz="2200" i="1" dirty="0" err="1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chatbot</a:t>
            </a:r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?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6" y="846761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Problema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Facultad de Minas</a:t>
            </a:r>
            <a:endParaRPr lang="en-US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accent1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 </a:t>
            </a:r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Medellín</a:t>
            </a:r>
            <a:endParaRPr lang="es-CO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7B9ECD-82A0-7270-769D-FD421875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2/5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D0EADA-63E4-591E-025E-860C0F5038D2}"/>
              </a:ext>
            </a:extLst>
          </p:cNvPr>
          <p:cNvSpPr txBox="1"/>
          <p:nvPr/>
        </p:nvSpPr>
        <p:spPr>
          <a:xfrm>
            <a:off x="477376" y="1156895"/>
            <a:ext cx="362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En Colombia existen decenas entidades financieras que ofrecen diferentes productos por los que cobran diversas </a:t>
            </a:r>
            <a:r>
              <a:rPr lang="es-CO" b="1" dirty="0"/>
              <a:t>tasas de interés</a:t>
            </a:r>
            <a:r>
              <a:rPr lang="es-CO" dirty="0"/>
              <a:t>. Esto lleva a que las personas se interroguen: </a:t>
            </a:r>
            <a:r>
              <a:rPr lang="es-CO" b="1" dirty="0"/>
              <a:t>¿en qué entidad me conviene más adquirir un producto de crédito?</a:t>
            </a:r>
            <a:endParaRPr lang="es-CO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B90128A-1E5B-89FD-B92F-A5535DCADEAE}"/>
              </a:ext>
            </a:extLst>
          </p:cNvPr>
          <p:cNvCxnSpPr>
            <a:cxnSpLocks/>
          </p:cNvCxnSpPr>
          <p:nvPr/>
        </p:nvCxnSpPr>
        <p:spPr>
          <a:xfrm>
            <a:off x="564994" y="1075120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4D819F28-2300-3170-395C-D8CEE1EB7FD1}"/>
              </a:ext>
            </a:extLst>
          </p:cNvPr>
          <p:cNvSpPr txBox="1">
            <a:spLocks/>
          </p:cNvSpPr>
          <p:nvPr/>
        </p:nvSpPr>
        <p:spPr>
          <a:xfrm>
            <a:off x="477376" y="2670306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Justificación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1039CB7-BFB6-077B-93E3-1DEDA707D68F}"/>
              </a:ext>
            </a:extLst>
          </p:cNvPr>
          <p:cNvSpPr txBox="1"/>
          <p:nvPr/>
        </p:nvSpPr>
        <p:spPr>
          <a:xfrm>
            <a:off x="477376" y="2980440"/>
            <a:ext cx="3623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Brindar a los consumidores un </a:t>
            </a:r>
            <a:r>
              <a:rPr lang="es-CO" i="1" dirty="0" err="1"/>
              <a:t>chatbot</a:t>
            </a:r>
            <a:r>
              <a:rPr lang="es-CO" dirty="0"/>
              <a:t> con el que, de manera sencilla, puedan indagar en qué entidad les resulta más conveniente obtener un producto.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5A88C61-333B-BDAA-797B-D13C2D738740}"/>
              </a:ext>
            </a:extLst>
          </p:cNvPr>
          <p:cNvCxnSpPr>
            <a:cxnSpLocks/>
          </p:cNvCxnSpPr>
          <p:nvPr/>
        </p:nvCxnSpPr>
        <p:spPr>
          <a:xfrm>
            <a:off x="564994" y="2898665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66409C3A-51FE-1D82-D66D-8B7FD86F21DD}"/>
              </a:ext>
            </a:extLst>
          </p:cNvPr>
          <p:cNvSpPr txBox="1">
            <a:spLocks/>
          </p:cNvSpPr>
          <p:nvPr/>
        </p:nvSpPr>
        <p:spPr>
          <a:xfrm>
            <a:off x="4572000" y="846761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Metodología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8959DE9-FEC7-43F8-3CED-59CA9F2C090F}"/>
              </a:ext>
            </a:extLst>
          </p:cNvPr>
          <p:cNvCxnSpPr>
            <a:cxnSpLocks/>
          </p:cNvCxnSpPr>
          <p:nvPr/>
        </p:nvCxnSpPr>
        <p:spPr>
          <a:xfrm>
            <a:off x="4659618" y="1075120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EF89F5E-05F3-A063-02E6-D19F39DF146C}"/>
              </a:ext>
            </a:extLst>
          </p:cNvPr>
          <p:cNvSpPr txBox="1"/>
          <p:nvPr/>
        </p:nvSpPr>
        <p:spPr>
          <a:xfrm>
            <a:off x="4657394" y="2142412"/>
            <a:ext cx="36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Recolección de información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807C010-2F47-7E7D-720D-4EAD114B73F3}"/>
              </a:ext>
            </a:extLst>
          </p:cNvPr>
          <p:cNvSpPr txBox="1"/>
          <p:nvPr/>
        </p:nvSpPr>
        <p:spPr>
          <a:xfrm>
            <a:off x="4657394" y="2627467"/>
            <a:ext cx="36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Transformación de la información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EE642F1-69C9-6264-ABD9-09431B939804}"/>
              </a:ext>
            </a:extLst>
          </p:cNvPr>
          <p:cNvSpPr txBox="1"/>
          <p:nvPr/>
        </p:nvSpPr>
        <p:spPr>
          <a:xfrm>
            <a:off x="4657394" y="3106595"/>
            <a:ext cx="36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Entrenamiento de los modelos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C69A21-A088-2FD2-7EAA-9E9CE055DEE1}"/>
              </a:ext>
            </a:extLst>
          </p:cNvPr>
          <p:cNvSpPr txBox="1"/>
          <p:nvPr/>
        </p:nvSpPr>
        <p:spPr>
          <a:xfrm>
            <a:off x="4657394" y="1161998"/>
            <a:ext cx="36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Revisión sistemática de literatura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175021D-95E3-FA69-4024-541786B6C9D3}"/>
              </a:ext>
            </a:extLst>
          </p:cNvPr>
          <p:cNvSpPr txBox="1"/>
          <p:nvPr/>
        </p:nvSpPr>
        <p:spPr>
          <a:xfrm>
            <a:off x="4657394" y="1654616"/>
            <a:ext cx="36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Entendimiento del fundamento teórico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1CF54D9-36C9-2B39-4653-783BD4756569}"/>
              </a:ext>
            </a:extLst>
          </p:cNvPr>
          <p:cNvSpPr txBox="1"/>
          <p:nvPr/>
        </p:nvSpPr>
        <p:spPr>
          <a:xfrm>
            <a:off x="4661204" y="3599213"/>
            <a:ext cx="36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Ensayo de los modelos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66B041B-BA92-DF56-748A-347FB585DE3F}"/>
              </a:ext>
            </a:extLst>
          </p:cNvPr>
          <p:cNvSpPr txBox="1"/>
          <p:nvPr/>
        </p:nvSpPr>
        <p:spPr>
          <a:xfrm>
            <a:off x="4657394" y="4084268"/>
            <a:ext cx="362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dirty="0"/>
              <a:t>Construcción de aplicación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A31963B0-BA04-EFBA-94FC-C5F1A014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00" y="1141502"/>
            <a:ext cx="360000" cy="360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84CD2861-5695-8A3E-E0E3-024C48C5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00" y="1634037"/>
            <a:ext cx="360000" cy="360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CA3B1A8-CD5E-72DA-7C05-CCB244A3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900" y="2062240"/>
            <a:ext cx="360000" cy="360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9F2DCF7-E910-074B-C5FF-ED6B92A92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900" y="2573146"/>
            <a:ext cx="360000" cy="36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DCEF3B1-83D2-F7C6-A81C-B46C36CC9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900" y="3056103"/>
            <a:ext cx="360000" cy="36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B0753FFD-6FE2-5E45-49AB-B2F5D3DF2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900" y="3464864"/>
            <a:ext cx="360000" cy="360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80C9519B-5313-A5D2-4503-0E2FE85DA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900" y="398150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50EDD-430E-C493-2DE0-C279F6F50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B4BB46F-4082-35C6-77A1-77971BFB9449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Fundamento teórico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12ADCA-0276-BB16-B266-3AE149DAB4F3}"/>
              </a:ext>
            </a:extLst>
          </p:cNvPr>
          <p:cNvSpPr txBox="1">
            <a:spLocks/>
          </p:cNvSpPr>
          <p:nvPr/>
        </p:nvSpPr>
        <p:spPr>
          <a:xfrm>
            <a:off x="477376" y="846761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 err="1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Chatbots</a:t>
            </a:r>
            <a:endParaRPr lang="es-ES" sz="1400" spc="300" dirty="0">
              <a:solidFill>
                <a:schemeClr val="accent1"/>
              </a:solidFill>
              <a:latin typeface="Ancizar Sans" panose="020B0602040300000003" pitchFamily="34" charset="0"/>
              <a:cs typeface="Ancizar Serif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DF4440-DC40-D4F8-F056-931BA6EC75D0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Facultad de Minas</a:t>
            </a:r>
            <a:endParaRPr lang="en-US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accent1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 </a:t>
            </a:r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Medellín</a:t>
            </a:r>
            <a:endParaRPr lang="es-CO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6C077E0-35F2-6D90-332B-627590D4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3/5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007B420-8228-05CB-C59B-4192596D6C41}"/>
              </a:ext>
            </a:extLst>
          </p:cNvPr>
          <p:cNvCxnSpPr>
            <a:cxnSpLocks/>
          </p:cNvCxnSpPr>
          <p:nvPr/>
        </p:nvCxnSpPr>
        <p:spPr>
          <a:xfrm>
            <a:off x="564994" y="1075120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9D9006-C619-C014-44E9-D28D9C2D56E7}"/>
              </a:ext>
            </a:extLst>
          </p:cNvPr>
          <p:cNvSpPr txBox="1"/>
          <p:nvPr/>
        </p:nvSpPr>
        <p:spPr>
          <a:xfrm>
            <a:off x="477376" y="1156895"/>
            <a:ext cx="36238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r>
              <a:rPr lang="es-CO" dirty="0"/>
              <a:t>En la actualidad, los </a:t>
            </a:r>
            <a:r>
              <a:rPr lang="es-CO" i="1" dirty="0" err="1"/>
              <a:t>chatbots</a:t>
            </a:r>
            <a:r>
              <a:rPr lang="es-CO" dirty="0"/>
              <a:t> emplean grandes modelos de lenguaje (</a:t>
            </a:r>
            <a:r>
              <a:rPr lang="es-CO" b="1" dirty="0" err="1"/>
              <a:t>LLMs</a:t>
            </a:r>
            <a:r>
              <a:rPr lang="es-CO" dirty="0"/>
              <a:t>) para generar respuestas </a:t>
            </a:r>
            <a:r>
              <a:rPr lang="es-CO" b="1" dirty="0"/>
              <a:t>coherentes, contextuales </a:t>
            </a:r>
            <a:r>
              <a:rPr lang="es-CO" dirty="0"/>
              <a:t>y precisas [1] [2].</a:t>
            </a:r>
          </a:p>
          <a:p>
            <a:endParaRPr lang="es-CO" dirty="0"/>
          </a:p>
          <a:p>
            <a:r>
              <a:rPr lang="es-CO" b="1" i="1" dirty="0"/>
              <a:t>Ejemplos.</a:t>
            </a:r>
          </a:p>
          <a:p>
            <a:pPr marL="742950" lvl="1" indent="-285750">
              <a:buFontTx/>
              <a:buChar char="-"/>
            </a:pPr>
            <a:r>
              <a:rPr lang="es-CO" sz="1400" dirty="0"/>
              <a:t>GPT-4 [2]</a:t>
            </a:r>
          </a:p>
          <a:p>
            <a:pPr marL="742950" lvl="1" indent="-285750">
              <a:buFontTx/>
              <a:buChar char="-"/>
            </a:pPr>
            <a:r>
              <a:rPr lang="es-CO" sz="1400" dirty="0" err="1"/>
              <a:t>BloombergGPT</a:t>
            </a:r>
            <a:r>
              <a:rPr lang="es-CO" sz="1400" dirty="0"/>
              <a:t> [3]</a:t>
            </a:r>
            <a:endParaRPr lang="es-CO" dirty="0"/>
          </a:p>
          <a:p>
            <a:endParaRPr lang="es-CO" dirty="0"/>
          </a:p>
          <a:p>
            <a:r>
              <a:rPr lang="es-CO" dirty="0"/>
              <a:t>Estos </a:t>
            </a:r>
            <a:r>
              <a:rPr lang="es-CO" i="1" dirty="0" err="1"/>
              <a:t>chatbots</a:t>
            </a:r>
            <a:r>
              <a:rPr lang="es-CO" dirty="0"/>
              <a:t> se basan en </a:t>
            </a:r>
            <a:r>
              <a:rPr lang="es-CO" b="1" dirty="0"/>
              <a:t>redes neuronales profundas</a:t>
            </a:r>
            <a:r>
              <a:rPr lang="es-CO" dirty="0"/>
              <a:t> que usan la tecnología de </a:t>
            </a:r>
            <a:r>
              <a:rPr lang="es-CO" b="1" i="1" dirty="0" err="1"/>
              <a:t>transformers</a:t>
            </a:r>
            <a:r>
              <a:rPr lang="es-CO" b="1" i="1" dirty="0"/>
              <a:t>.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1DB189A-20FF-F648-ADC3-E309AA899143}"/>
              </a:ext>
            </a:extLst>
          </p:cNvPr>
          <p:cNvSpPr txBox="1">
            <a:spLocks/>
          </p:cNvSpPr>
          <p:nvPr/>
        </p:nvSpPr>
        <p:spPr>
          <a:xfrm>
            <a:off x="4572000" y="846761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Transformers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C202BCB-A32E-0697-3E3E-9C23B5CAAD8F}"/>
              </a:ext>
            </a:extLst>
          </p:cNvPr>
          <p:cNvCxnSpPr>
            <a:cxnSpLocks/>
          </p:cNvCxnSpPr>
          <p:nvPr/>
        </p:nvCxnSpPr>
        <p:spPr>
          <a:xfrm>
            <a:off x="4659618" y="1075120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42E580-3468-60EE-62B0-7C7E3AD80972}"/>
              </a:ext>
            </a:extLst>
          </p:cNvPr>
          <p:cNvSpPr txBox="1"/>
          <p:nvPr/>
        </p:nvSpPr>
        <p:spPr>
          <a:xfrm>
            <a:off x="4572000" y="1156895"/>
            <a:ext cx="3623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r>
              <a:rPr lang="es-CO" dirty="0"/>
              <a:t>Utilizan un </a:t>
            </a:r>
            <a:r>
              <a:rPr lang="es-CO" b="1" dirty="0"/>
              <a:t>mecanismo de autoatención</a:t>
            </a:r>
            <a:r>
              <a:rPr lang="es-CO" dirty="0"/>
              <a:t> que permite aprender de secuencias de entrada para </a:t>
            </a:r>
            <a:r>
              <a:rPr lang="es-CO" i="1" dirty="0"/>
              <a:t>transformarlas </a:t>
            </a:r>
            <a:r>
              <a:rPr lang="es-CO" dirty="0"/>
              <a:t>en </a:t>
            </a:r>
            <a:r>
              <a:rPr lang="es-CO" b="1" dirty="0"/>
              <a:t>secuencias de salida </a:t>
            </a:r>
            <a:r>
              <a:rPr lang="es-CO" dirty="0"/>
              <a:t>[4]</a:t>
            </a:r>
            <a:r>
              <a:rPr lang="es-CO" b="1" dirty="0"/>
              <a:t>.</a:t>
            </a:r>
          </a:p>
          <a:p>
            <a:r>
              <a:rPr lang="es-CO" dirty="0"/>
              <a:t>Esto habilita una mejor </a:t>
            </a:r>
            <a:r>
              <a:rPr lang="es-CO" b="1" dirty="0"/>
              <a:t>contextualización de la información.</a:t>
            </a:r>
          </a:p>
          <a:p>
            <a:r>
              <a:rPr lang="es-CO" dirty="0"/>
              <a:t>En este proceso hay </a:t>
            </a:r>
            <a:r>
              <a:rPr lang="es-CO" b="1" i="1" dirty="0" err="1"/>
              <a:t>embeddings</a:t>
            </a:r>
            <a:r>
              <a:rPr lang="es-CO" dirty="0"/>
              <a:t> que permiten traducir el lenguaje natural en vectores matemáticos inteligibles por los computadores.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4035161-33A0-01B6-0734-EF638F8A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98" y="3598532"/>
            <a:ext cx="902926" cy="90292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0AF0F2A-E3A9-AD83-F8C1-5FF749BEFA1E}"/>
              </a:ext>
            </a:extLst>
          </p:cNvPr>
          <p:cNvSpPr txBox="1"/>
          <p:nvPr/>
        </p:nvSpPr>
        <p:spPr>
          <a:xfrm>
            <a:off x="477376" y="4112730"/>
            <a:ext cx="681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sz="700" dirty="0"/>
              <a:t>[1] T. Brown et. al., “</a:t>
            </a:r>
            <a:r>
              <a:rPr lang="es-CO" sz="700" dirty="0" err="1"/>
              <a:t>Language</a:t>
            </a:r>
            <a:r>
              <a:rPr lang="es-CO" sz="700" dirty="0"/>
              <a:t> </a:t>
            </a:r>
            <a:r>
              <a:rPr lang="es-CO" sz="700" dirty="0" err="1"/>
              <a:t>models</a:t>
            </a:r>
            <a:r>
              <a:rPr lang="es-CO" sz="700" dirty="0"/>
              <a:t> are </a:t>
            </a:r>
            <a:r>
              <a:rPr lang="es-CO" sz="700" dirty="0" err="1"/>
              <a:t>few-shot</a:t>
            </a:r>
            <a:r>
              <a:rPr lang="es-CO" sz="700" dirty="0"/>
              <a:t> </a:t>
            </a:r>
            <a:r>
              <a:rPr lang="es-CO" sz="700" dirty="0" err="1"/>
              <a:t>learners</a:t>
            </a:r>
            <a:r>
              <a:rPr lang="es-CO" sz="700" dirty="0"/>
              <a:t>”, </a:t>
            </a:r>
            <a:r>
              <a:rPr lang="es-CO" sz="700" dirty="0" err="1"/>
              <a:t>arXiv</a:t>
            </a:r>
            <a:r>
              <a:rPr lang="es-CO" sz="700" dirty="0"/>
              <a:t> (Cornell </a:t>
            </a:r>
            <a:r>
              <a:rPr lang="es-CO" sz="700" dirty="0" err="1"/>
              <a:t>University</a:t>
            </a:r>
            <a:r>
              <a:rPr lang="es-CO" sz="700" dirty="0"/>
              <a:t>), vol. 4, 2020, </a:t>
            </a:r>
            <a:r>
              <a:rPr lang="es-CO" sz="700" dirty="0" err="1"/>
              <a:t>doi</a:t>
            </a:r>
            <a:r>
              <a:rPr lang="es-CO" sz="700" dirty="0"/>
              <a:t>:  https://</a:t>
            </a:r>
            <a:r>
              <a:rPr lang="es-CO" sz="700" dirty="0" err="1"/>
              <a:t>doi.org</a:t>
            </a:r>
            <a:r>
              <a:rPr lang="es-CO" sz="700" dirty="0"/>
              <a:t>/10.48550/arxiv.2005.14165.</a:t>
            </a:r>
          </a:p>
          <a:p>
            <a:pPr marL="0" indent="0">
              <a:buNone/>
            </a:pPr>
            <a:r>
              <a:rPr lang="es-CO" sz="700" dirty="0"/>
              <a:t>[2] </a:t>
            </a:r>
            <a:r>
              <a:rPr lang="es-CO" sz="700" dirty="0" err="1"/>
              <a:t>OpenAI</a:t>
            </a:r>
            <a:r>
              <a:rPr lang="es-CO" sz="700" dirty="0"/>
              <a:t>, “GPT-4 </a:t>
            </a:r>
            <a:r>
              <a:rPr lang="es-CO" sz="700" dirty="0" err="1"/>
              <a:t>Technical</a:t>
            </a:r>
            <a:r>
              <a:rPr lang="es-CO" sz="700" dirty="0"/>
              <a:t> </a:t>
            </a:r>
            <a:r>
              <a:rPr lang="es-CO" sz="700" dirty="0" err="1"/>
              <a:t>Report</a:t>
            </a:r>
            <a:r>
              <a:rPr lang="es-CO" sz="700" dirty="0"/>
              <a:t>”, </a:t>
            </a:r>
            <a:r>
              <a:rPr lang="es-CO" sz="700" dirty="0" err="1"/>
              <a:t>arXiv</a:t>
            </a:r>
            <a:r>
              <a:rPr lang="es-CO" sz="700" dirty="0"/>
              <a:t> (Cornell </a:t>
            </a:r>
            <a:r>
              <a:rPr lang="es-CO" sz="700" dirty="0" err="1"/>
              <a:t>University</a:t>
            </a:r>
            <a:r>
              <a:rPr lang="es-CO" sz="700" dirty="0"/>
              <a:t>), 2023, </a:t>
            </a:r>
            <a:r>
              <a:rPr lang="es-CO" sz="700" dirty="0" err="1"/>
              <a:t>doi</a:t>
            </a:r>
            <a:r>
              <a:rPr lang="es-CO" sz="700" dirty="0"/>
              <a:t>: https://</a:t>
            </a:r>
            <a:r>
              <a:rPr lang="es-CO" sz="700" dirty="0" err="1"/>
              <a:t>doi.org</a:t>
            </a:r>
            <a:r>
              <a:rPr lang="es-CO" sz="700" dirty="0"/>
              <a:t>/10.48550/arxiv.2303.08774. </a:t>
            </a:r>
          </a:p>
          <a:p>
            <a:pPr marL="0" indent="0">
              <a:buNone/>
            </a:pPr>
            <a:r>
              <a:rPr lang="es-CO" sz="700" dirty="0"/>
              <a:t>[3] S. Wu et al., “</a:t>
            </a:r>
            <a:r>
              <a:rPr lang="es-CO" sz="700" dirty="0" err="1"/>
              <a:t>BloombergGPT</a:t>
            </a:r>
            <a:r>
              <a:rPr lang="es-CO" sz="700" dirty="0"/>
              <a:t>: a </a:t>
            </a:r>
            <a:r>
              <a:rPr lang="es-CO" sz="700" dirty="0" err="1"/>
              <a:t>large</a:t>
            </a:r>
            <a:r>
              <a:rPr lang="es-CO" sz="700" dirty="0"/>
              <a:t> </a:t>
            </a:r>
            <a:r>
              <a:rPr lang="es-CO" sz="700" dirty="0" err="1"/>
              <a:t>language</a:t>
            </a:r>
            <a:r>
              <a:rPr lang="es-CO" sz="700" dirty="0"/>
              <a:t> </a:t>
            </a:r>
            <a:r>
              <a:rPr lang="es-CO" sz="700" dirty="0" err="1"/>
              <a:t>model</a:t>
            </a:r>
            <a:r>
              <a:rPr lang="es-CO" sz="700" dirty="0"/>
              <a:t> </a:t>
            </a:r>
            <a:r>
              <a:rPr lang="es-CO" sz="700" dirty="0" err="1"/>
              <a:t>for</a:t>
            </a:r>
            <a:r>
              <a:rPr lang="es-CO" sz="700" dirty="0"/>
              <a:t> </a:t>
            </a:r>
            <a:r>
              <a:rPr lang="es-CO" sz="700" dirty="0" err="1"/>
              <a:t>finance</a:t>
            </a:r>
            <a:r>
              <a:rPr lang="es-CO" sz="700" dirty="0"/>
              <a:t>,” </a:t>
            </a:r>
            <a:r>
              <a:rPr lang="es-CO" sz="700" dirty="0" err="1"/>
              <a:t>arXiv</a:t>
            </a:r>
            <a:r>
              <a:rPr lang="es-CO" sz="700" dirty="0"/>
              <a:t>, 2023, </a:t>
            </a:r>
            <a:r>
              <a:rPr lang="es-CO" sz="700" dirty="0" err="1"/>
              <a:t>doi</a:t>
            </a:r>
            <a:r>
              <a:rPr lang="es-CO" sz="700" dirty="0"/>
              <a:t>: https://</a:t>
            </a:r>
            <a:r>
              <a:rPr lang="es-CO" sz="700" dirty="0" err="1"/>
              <a:t>doi.org</a:t>
            </a:r>
            <a:r>
              <a:rPr lang="es-CO" sz="700" dirty="0"/>
              <a:t>/10.48550/arxiv.2303.17564.</a:t>
            </a:r>
          </a:p>
          <a:p>
            <a:pPr marL="0" indent="0">
              <a:buNone/>
            </a:pPr>
            <a:r>
              <a:rPr lang="es-CO" sz="700" dirty="0"/>
              <a:t>[4] A. </a:t>
            </a:r>
            <a:r>
              <a:rPr lang="es-CO" sz="700" dirty="0" err="1"/>
              <a:t>Vaswani</a:t>
            </a:r>
            <a:r>
              <a:rPr lang="es-CO" sz="700" dirty="0"/>
              <a:t> et al., “</a:t>
            </a:r>
            <a:r>
              <a:rPr lang="es-CO" sz="700" dirty="0" err="1"/>
              <a:t>Attention</a:t>
            </a:r>
            <a:r>
              <a:rPr lang="es-CO" sz="700" dirty="0"/>
              <a:t> </a:t>
            </a:r>
            <a:r>
              <a:rPr lang="es-CO" sz="700" dirty="0" err="1"/>
              <a:t>Is</a:t>
            </a:r>
            <a:r>
              <a:rPr lang="es-CO" sz="700" dirty="0"/>
              <a:t> </a:t>
            </a:r>
            <a:r>
              <a:rPr lang="es-CO" sz="700" dirty="0" err="1"/>
              <a:t>All</a:t>
            </a:r>
            <a:r>
              <a:rPr lang="es-CO" sz="700" dirty="0"/>
              <a:t> </a:t>
            </a:r>
            <a:r>
              <a:rPr lang="es-CO" sz="700" dirty="0" err="1"/>
              <a:t>You</a:t>
            </a:r>
            <a:r>
              <a:rPr lang="es-CO" sz="700" dirty="0"/>
              <a:t> </a:t>
            </a:r>
            <a:r>
              <a:rPr lang="es-CO" sz="700" dirty="0" err="1"/>
              <a:t>Need</a:t>
            </a:r>
            <a:r>
              <a:rPr lang="es-CO" sz="700" dirty="0"/>
              <a:t>,” </a:t>
            </a:r>
            <a:r>
              <a:rPr lang="es-CO" sz="700" dirty="0" err="1"/>
              <a:t>arXiv.org</a:t>
            </a:r>
            <a:r>
              <a:rPr lang="es-CO" sz="700" dirty="0"/>
              <a:t>, </a:t>
            </a:r>
            <a:r>
              <a:rPr lang="es-CO" sz="700" dirty="0" err="1"/>
              <a:t>Dec</a:t>
            </a:r>
            <a:r>
              <a:rPr lang="es-CO" sz="700" dirty="0"/>
              <a:t>. 05, 2017. https://</a:t>
            </a:r>
            <a:r>
              <a:rPr lang="es-CO" sz="700" dirty="0" err="1"/>
              <a:t>arxiv.org</a:t>
            </a:r>
            <a:r>
              <a:rPr lang="es-CO" sz="700" dirty="0"/>
              <a:t>/</a:t>
            </a:r>
            <a:r>
              <a:rPr lang="es-CO" sz="700" dirty="0" err="1"/>
              <a:t>abs</a:t>
            </a:r>
            <a:r>
              <a:rPr lang="es-CO" sz="700" dirty="0"/>
              <a:t>/1706.03762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22758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56500-277F-20D1-FECA-1E82932DF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180511-D947-7BD2-E265-F822BC607E82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Fundamento teórico y uso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A00C954-AC03-7A59-9B1B-CDC6AA461402}"/>
              </a:ext>
            </a:extLst>
          </p:cNvPr>
          <p:cNvSpPr txBox="1">
            <a:spLocks/>
          </p:cNvSpPr>
          <p:nvPr/>
        </p:nvSpPr>
        <p:spPr>
          <a:xfrm>
            <a:off x="477376" y="846761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Agentes, agentes y RAG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15AC05-A544-2431-1B2E-DFF28A449A52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Facultad de Minas</a:t>
            </a:r>
            <a:endParaRPr lang="en-US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accent1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 </a:t>
            </a:r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Medellín</a:t>
            </a:r>
            <a:endParaRPr lang="es-CO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C204CD9-7DC8-5159-5513-0515BD08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4/5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017A801-C207-BBE0-B907-2C51386EA989}"/>
              </a:ext>
            </a:extLst>
          </p:cNvPr>
          <p:cNvCxnSpPr>
            <a:cxnSpLocks/>
          </p:cNvCxnSpPr>
          <p:nvPr/>
        </p:nvCxnSpPr>
        <p:spPr>
          <a:xfrm>
            <a:off x="564994" y="1075120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16E2CE4-8A8F-3532-B48F-8C786F06E096}"/>
              </a:ext>
            </a:extLst>
          </p:cNvPr>
          <p:cNvSpPr txBox="1"/>
          <p:nvPr/>
        </p:nvSpPr>
        <p:spPr>
          <a:xfrm>
            <a:off x="477376" y="1156895"/>
            <a:ext cx="36238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r>
              <a:rPr lang="es-CO" b="1" dirty="0"/>
              <a:t>Agentes conversacionales. </a:t>
            </a:r>
            <a:r>
              <a:rPr lang="es-CO" dirty="0"/>
              <a:t>Permiten realizar tareas específicas a través de un diálogo estructurado [5] [6]</a:t>
            </a:r>
          </a:p>
          <a:p>
            <a:r>
              <a:rPr lang="es-CO" b="1" dirty="0"/>
              <a:t>Contexto. </a:t>
            </a:r>
            <a:r>
              <a:rPr lang="es-CO" dirty="0"/>
              <a:t>Usando </a:t>
            </a:r>
            <a:r>
              <a:rPr lang="es-CO" i="1" dirty="0"/>
              <a:t>ventanas de contexto</a:t>
            </a:r>
            <a:r>
              <a:rPr lang="es-CO" dirty="0"/>
              <a:t> es posible mantener coherencia en conversaciones extensas [7] </a:t>
            </a:r>
          </a:p>
          <a:p>
            <a:r>
              <a:rPr lang="es-CO" b="1" dirty="0"/>
              <a:t>RAG. </a:t>
            </a:r>
            <a:r>
              <a:rPr lang="es-CO" dirty="0"/>
              <a:t>El método combina modelos generativos con sistemas de recuperación de información. Así, se pueden crear </a:t>
            </a:r>
            <a:r>
              <a:rPr lang="es-CO" i="1" dirty="0" err="1"/>
              <a:t>chatbots</a:t>
            </a:r>
            <a:r>
              <a:rPr lang="es-CO" dirty="0"/>
              <a:t> que usan documentos externos para responder. [8]</a:t>
            </a:r>
            <a:endParaRPr lang="es-CO" b="1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5987E7A-E546-D473-E132-156BBD46106F}"/>
              </a:ext>
            </a:extLst>
          </p:cNvPr>
          <p:cNvSpPr txBox="1">
            <a:spLocks/>
          </p:cNvSpPr>
          <p:nvPr/>
        </p:nvSpPr>
        <p:spPr>
          <a:xfrm>
            <a:off x="4572000" y="846761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Uso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E5204C9-DC72-8F8E-1F21-4DCC8FC36B27}"/>
              </a:ext>
            </a:extLst>
          </p:cNvPr>
          <p:cNvCxnSpPr>
            <a:cxnSpLocks/>
          </p:cNvCxnSpPr>
          <p:nvPr/>
        </p:nvCxnSpPr>
        <p:spPr>
          <a:xfrm>
            <a:off x="4659618" y="1075120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7CA17D-EFDC-76CE-9099-911FBA92A8B1}"/>
              </a:ext>
            </a:extLst>
          </p:cNvPr>
          <p:cNvSpPr txBox="1"/>
          <p:nvPr/>
        </p:nvSpPr>
        <p:spPr>
          <a:xfrm>
            <a:off x="4572000" y="1156895"/>
            <a:ext cx="362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57AD686-5513-97C5-4F64-334BD6530668}"/>
              </a:ext>
            </a:extLst>
          </p:cNvPr>
          <p:cNvSpPr txBox="1"/>
          <p:nvPr/>
        </p:nvSpPr>
        <p:spPr>
          <a:xfrm>
            <a:off x="477376" y="3984714"/>
            <a:ext cx="858432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r>
              <a:rPr lang="es-CO" sz="700" dirty="0"/>
              <a:t>[5] J. Gao, M. </a:t>
            </a:r>
            <a:r>
              <a:rPr lang="es-CO" sz="700" dirty="0" err="1"/>
              <a:t>Galley</a:t>
            </a:r>
            <a:r>
              <a:rPr lang="es-CO" sz="700" dirty="0"/>
              <a:t>, and L. Li, “Neural </a:t>
            </a:r>
            <a:r>
              <a:rPr lang="es-CO" sz="700" dirty="0" err="1"/>
              <a:t>Approaches</a:t>
            </a:r>
            <a:r>
              <a:rPr lang="es-CO" sz="700" dirty="0"/>
              <a:t> </a:t>
            </a:r>
            <a:r>
              <a:rPr lang="es-CO" sz="700" dirty="0" err="1"/>
              <a:t>to</a:t>
            </a:r>
            <a:r>
              <a:rPr lang="es-CO" sz="700" dirty="0"/>
              <a:t> </a:t>
            </a:r>
            <a:r>
              <a:rPr lang="es-CO" sz="700" dirty="0" err="1"/>
              <a:t>Conversational</a:t>
            </a:r>
            <a:r>
              <a:rPr lang="es-CO" sz="700" dirty="0"/>
              <a:t> AI,” </a:t>
            </a:r>
            <a:r>
              <a:rPr lang="es-CO" sz="700" dirty="0" err="1"/>
              <a:t>arXiv</a:t>
            </a:r>
            <a:r>
              <a:rPr lang="es-CO" sz="700" dirty="0"/>
              <a:t> (Cornell </a:t>
            </a:r>
            <a:r>
              <a:rPr lang="es-CO" sz="700" dirty="0" err="1"/>
              <a:t>University</a:t>
            </a:r>
            <a:r>
              <a:rPr lang="es-CO" sz="700" dirty="0"/>
              <a:t>), Sep. 2018, </a:t>
            </a:r>
            <a:r>
              <a:rPr lang="es-CO" sz="700" dirty="0" err="1"/>
              <a:t>doi</a:t>
            </a:r>
            <a:r>
              <a:rPr lang="es-CO" sz="700" dirty="0"/>
              <a:t>: https://</a:t>
            </a:r>
            <a:r>
              <a:rPr lang="es-CO" sz="700" dirty="0" err="1"/>
              <a:t>doi.org</a:t>
            </a:r>
            <a:r>
              <a:rPr lang="es-CO" sz="700" dirty="0"/>
              <a:t>/10.48550/arxiv.1809.08267.</a:t>
            </a:r>
          </a:p>
          <a:p>
            <a:pPr marL="0" indent="0">
              <a:buNone/>
            </a:pPr>
            <a:r>
              <a:rPr lang="es-CO" sz="700" dirty="0"/>
              <a:t>[6] M. Huang, X. Zhu, and J. Gao, “</a:t>
            </a:r>
            <a:r>
              <a:rPr lang="es-CO" sz="700" dirty="0" err="1"/>
              <a:t>Challenges</a:t>
            </a:r>
            <a:r>
              <a:rPr lang="es-CO" sz="700" dirty="0"/>
              <a:t> in </a:t>
            </a:r>
            <a:r>
              <a:rPr lang="es-CO" sz="700" dirty="0" err="1"/>
              <a:t>Building</a:t>
            </a:r>
            <a:r>
              <a:rPr lang="es-CO" sz="700" dirty="0"/>
              <a:t> </a:t>
            </a:r>
            <a:r>
              <a:rPr lang="es-CO" sz="700" dirty="0" err="1"/>
              <a:t>Intelligent</a:t>
            </a:r>
            <a:r>
              <a:rPr lang="es-CO" sz="700" dirty="0"/>
              <a:t> Open-</a:t>
            </a:r>
            <a:r>
              <a:rPr lang="es-CO" sz="700" dirty="0" err="1"/>
              <a:t>domain</a:t>
            </a:r>
            <a:r>
              <a:rPr lang="es-CO" sz="700" dirty="0"/>
              <a:t> </a:t>
            </a:r>
            <a:r>
              <a:rPr lang="es-CO" sz="700" dirty="0" err="1"/>
              <a:t>Dialog</a:t>
            </a:r>
            <a:r>
              <a:rPr lang="es-CO" sz="700" dirty="0"/>
              <a:t> </a:t>
            </a:r>
            <a:r>
              <a:rPr lang="es-CO" sz="700" dirty="0" err="1"/>
              <a:t>Systems</a:t>
            </a:r>
            <a:r>
              <a:rPr lang="es-CO" sz="700" dirty="0"/>
              <a:t>,” </a:t>
            </a:r>
            <a:r>
              <a:rPr lang="es-CO" sz="700" dirty="0" err="1"/>
              <a:t>arXiv</a:t>
            </a:r>
            <a:r>
              <a:rPr lang="es-CO" sz="700" dirty="0"/>
              <a:t> (Cornell </a:t>
            </a:r>
            <a:r>
              <a:rPr lang="es-CO" sz="700" dirty="0" err="1"/>
              <a:t>University</a:t>
            </a:r>
            <a:r>
              <a:rPr lang="es-CO" sz="700" dirty="0"/>
              <a:t>), Jan. 2019, </a:t>
            </a:r>
            <a:r>
              <a:rPr lang="es-CO" sz="700" dirty="0" err="1"/>
              <a:t>doi</a:t>
            </a:r>
            <a:r>
              <a:rPr lang="es-CO" sz="700" dirty="0"/>
              <a:t>: https://</a:t>
            </a:r>
            <a:r>
              <a:rPr lang="es-CO" sz="700" dirty="0" err="1"/>
              <a:t>doi.org</a:t>
            </a:r>
            <a:r>
              <a:rPr lang="es-CO" sz="700" dirty="0"/>
              <a:t>/10.48550/arxiv.1905.05709.</a:t>
            </a:r>
          </a:p>
          <a:p>
            <a:pPr marL="0" indent="0">
              <a:buNone/>
            </a:pPr>
            <a:r>
              <a:rPr lang="es-CO" sz="700" dirty="0"/>
              <a:t>[7] Z. </a:t>
            </a:r>
            <a:r>
              <a:rPr lang="es-CO" sz="700" dirty="0" err="1"/>
              <a:t>Dai</a:t>
            </a:r>
            <a:r>
              <a:rPr lang="es-CO" sz="700" dirty="0"/>
              <a:t>, Z. Yang, Y. Yang, J. Carbonell, Q. V. Le, and R. </a:t>
            </a:r>
            <a:r>
              <a:rPr lang="es-CO" sz="700" dirty="0" err="1"/>
              <a:t>Salakhutdinov</a:t>
            </a:r>
            <a:r>
              <a:rPr lang="es-CO" sz="700" dirty="0"/>
              <a:t>, “</a:t>
            </a:r>
            <a:r>
              <a:rPr lang="es-CO" sz="700" dirty="0" err="1"/>
              <a:t>Transformer</a:t>
            </a:r>
            <a:r>
              <a:rPr lang="es-CO" sz="700" dirty="0"/>
              <a:t>-XL: </a:t>
            </a:r>
            <a:r>
              <a:rPr lang="es-CO" sz="700" dirty="0" err="1"/>
              <a:t>Attentive</a:t>
            </a:r>
            <a:r>
              <a:rPr lang="es-CO" sz="700" dirty="0"/>
              <a:t> </a:t>
            </a:r>
            <a:r>
              <a:rPr lang="es-CO" sz="700" dirty="0" err="1"/>
              <a:t>Language</a:t>
            </a:r>
            <a:r>
              <a:rPr lang="es-CO" sz="700" dirty="0"/>
              <a:t> </a:t>
            </a:r>
            <a:r>
              <a:rPr lang="es-CO" sz="700" dirty="0" err="1"/>
              <a:t>Models</a:t>
            </a:r>
            <a:r>
              <a:rPr lang="es-CO" sz="700" dirty="0"/>
              <a:t> </a:t>
            </a:r>
            <a:r>
              <a:rPr lang="es-CO" sz="700" dirty="0" err="1"/>
              <a:t>Beyond</a:t>
            </a:r>
            <a:r>
              <a:rPr lang="es-CO" sz="700" dirty="0"/>
              <a:t> a </a:t>
            </a:r>
            <a:r>
              <a:rPr lang="es-CO" sz="700" dirty="0" err="1"/>
              <a:t>Fixed-Length</a:t>
            </a:r>
            <a:r>
              <a:rPr lang="es-CO" sz="700" dirty="0"/>
              <a:t> </a:t>
            </a:r>
            <a:r>
              <a:rPr lang="es-CO" sz="700" dirty="0" err="1"/>
              <a:t>Context</a:t>
            </a:r>
            <a:r>
              <a:rPr lang="es-CO" sz="700" dirty="0"/>
              <a:t>,” </a:t>
            </a:r>
            <a:r>
              <a:rPr lang="es-CO" sz="700" dirty="0" err="1"/>
              <a:t>arxiv.org</a:t>
            </a:r>
            <a:r>
              <a:rPr lang="es-CO" sz="700" dirty="0"/>
              <a:t>, Jan. 2019, </a:t>
            </a:r>
            <a:r>
              <a:rPr lang="es-CO" sz="700" dirty="0" err="1"/>
              <a:t>doi</a:t>
            </a:r>
            <a:r>
              <a:rPr lang="es-CO" sz="700" dirty="0"/>
              <a:t>: https://</a:t>
            </a:r>
            <a:r>
              <a:rPr lang="es-CO" sz="700" dirty="0" err="1"/>
              <a:t>doi.org</a:t>
            </a:r>
            <a:r>
              <a:rPr lang="es-CO" sz="700" dirty="0"/>
              <a:t>/10.48550/arXiv.1901.02860.</a:t>
            </a:r>
          </a:p>
          <a:p>
            <a:pPr marL="0" indent="0">
              <a:buNone/>
            </a:pPr>
            <a:r>
              <a:rPr lang="es-CO" sz="700" dirty="0"/>
              <a:t>[8] P. Lewis et al., “</a:t>
            </a:r>
            <a:r>
              <a:rPr lang="es-CO" sz="700" dirty="0" err="1"/>
              <a:t>Retrieval-Augmented</a:t>
            </a:r>
            <a:r>
              <a:rPr lang="es-CO" sz="700" dirty="0"/>
              <a:t> </a:t>
            </a:r>
            <a:r>
              <a:rPr lang="es-CO" sz="700" dirty="0" err="1"/>
              <a:t>Generation</a:t>
            </a:r>
            <a:r>
              <a:rPr lang="es-CO" sz="700" dirty="0"/>
              <a:t> </a:t>
            </a:r>
            <a:r>
              <a:rPr lang="es-CO" sz="700" dirty="0" err="1"/>
              <a:t>for</a:t>
            </a:r>
            <a:r>
              <a:rPr lang="es-CO" sz="700" dirty="0"/>
              <a:t> </a:t>
            </a:r>
            <a:r>
              <a:rPr lang="es-CO" sz="700" dirty="0" err="1"/>
              <a:t>Knowledge</a:t>
            </a:r>
            <a:r>
              <a:rPr lang="es-CO" sz="700" dirty="0"/>
              <a:t>-Intensive NLP </a:t>
            </a:r>
            <a:r>
              <a:rPr lang="es-CO" sz="700" dirty="0" err="1"/>
              <a:t>Tasks</a:t>
            </a:r>
            <a:r>
              <a:rPr lang="es-CO" sz="700" dirty="0"/>
              <a:t>,” </a:t>
            </a:r>
            <a:r>
              <a:rPr lang="es-CO" sz="700" dirty="0" err="1"/>
              <a:t>arXiv.org</a:t>
            </a:r>
            <a:r>
              <a:rPr lang="es-CO" sz="700" dirty="0"/>
              <a:t>, 2021. </a:t>
            </a:r>
            <a:r>
              <a:rPr lang="es-CO" sz="700" dirty="0" err="1"/>
              <a:t>doi</a:t>
            </a:r>
            <a:r>
              <a:rPr lang="es-CO" sz="700" dirty="0"/>
              <a:t>: https://</a:t>
            </a:r>
            <a:r>
              <a:rPr lang="es-CO" sz="700" dirty="0" err="1"/>
              <a:t>doi.org</a:t>
            </a:r>
            <a:r>
              <a:rPr lang="es-CO" sz="700" dirty="0"/>
              <a:t>/10.48550/arXiv.2005.11401</a:t>
            </a:r>
          </a:p>
          <a:p>
            <a:pPr marL="0" indent="0">
              <a:buNone/>
            </a:pPr>
            <a:r>
              <a:rPr lang="es-CO" sz="700" dirty="0"/>
              <a:t>[9] </a:t>
            </a:r>
            <a:r>
              <a:rPr lang="es-CO" sz="700" dirty="0" err="1"/>
              <a:t>Datos.gov.co</a:t>
            </a:r>
            <a:r>
              <a:rPr lang="es-CO" sz="700" dirty="0"/>
              <a:t>, 2018. https://</a:t>
            </a:r>
            <a:r>
              <a:rPr lang="es-CO" sz="700" dirty="0" err="1"/>
              <a:t>www.datos.gov.co</a:t>
            </a:r>
            <a:r>
              <a:rPr lang="es-CO" sz="700" dirty="0"/>
              <a:t>/</a:t>
            </a:r>
            <a:r>
              <a:rPr lang="es-CO" sz="700" dirty="0" err="1"/>
              <a:t>Econom</a:t>
            </a:r>
            <a:r>
              <a:rPr lang="es-CO" sz="700" dirty="0"/>
              <a:t>-a-y-Finanzas/Tasas-de-inter-s-activas-por-tipo-de-</a:t>
            </a:r>
            <a:r>
              <a:rPr lang="es-CO" sz="700" dirty="0" err="1"/>
              <a:t>cr</a:t>
            </a:r>
            <a:r>
              <a:rPr lang="es-CO" sz="700" dirty="0"/>
              <a:t>-dito-</a:t>
            </a:r>
            <a:r>
              <a:rPr lang="es-CO" sz="700" dirty="0" err="1"/>
              <a:t>Hist</a:t>
            </a:r>
            <a:r>
              <a:rPr lang="es-CO" sz="700" dirty="0"/>
              <a:t>-/w9zh-vetq/</a:t>
            </a:r>
            <a:r>
              <a:rPr lang="es-CO" sz="700" dirty="0" err="1"/>
              <a:t>about_data</a:t>
            </a:r>
            <a:r>
              <a:rPr lang="es-CO" sz="700" dirty="0"/>
              <a:t> (</a:t>
            </a:r>
            <a:r>
              <a:rPr lang="es-CO" sz="700" dirty="0" err="1"/>
              <a:t>accessed</a:t>
            </a:r>
            <a:r>
              <a:rPr lang="es-CO" sz="700" dirty="0"/>
              <a:t> Jul. 12, 2025).</a:t>
            </a:r>
            <a:endParaRPr lang="es-CO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E40324-E390-4506-5BBE-2B888269DAE2}"/>
              </a:ext>
            </a:extLst>
          </p:cNvPr>
          <p:cNvSpPr txBox="1"/>
          <p:nvPr/>
        </p:nvSpPr>
        <p:spPr>
          <a:xfrm>
            <a:off x="4659618" y="1161497"/>
            <a:ext cx="40070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r>
              <a:rPr lang="es-CO" b="1" i="1" dirty="0"/>
              <a:t>Datos tabulares. </a:t>
            </a:r>
            <a:r>
              <a:rPr lang="es-CO" dirty="0"/>
              <a:t>[9]</a:t>
            </a:r>
          </a:p>
          <a:p>
            <a:pPr marL="742950" lvl="1" indent="-285750">
              <a:buFontTx/>
              <a:buChar char="-"/>
            </a:pPr>
            <a:r>
              <a:rPr lang="es-CO" sz="1400" dirty="0"/>
              <a:t>Se agrupan los datos en función de dimensiones de interés.</a:t>
            </a:r>
          </a:p>
          <a:p>
            <a:pPr marL="742950" lvl="1" indent="-285750">
              <a:buFontTx/>
              <a:buChar char="-"/>
            </a:pPr>
            <a:r>
              <a:rPr lang="es-CO" sz="1400" dirty="0"/>
              <a:t>Se usa </a:t>
            </a:r>
            <a:r>
              <a:rPr lang="es-CO" sz="1050" dirty="0">
                <a:latin typeface="Osaka" panose="020B0600000000000000" pitchFamily="34" charset="-128"/>
                <a:ea typeface="Osaka" panose="020B0600000000000000" pitchFamily="34" charset="-128"/>
              </a:rPr>
              <a:t>mistral</a:t>
            </a:r>
            <a:r>
              <a:rPr lang="es-CO" sz="1400" dirty="0"/>
              <a:t> de </a:t>
            </a:r>
            <a:r>
              <a:rPr lang="es-CO" sz="1000" dirty="0" err="1">
                <a:latin typeface="Osaka" panose="020B0600000000000000" pitchFamily="34" charset="-128"/>
                <a:ea typeface="Osaka" panose="020B0600000000000000" pitchFamily="34" charset="-128"/>
              </a:rPr>
              <a:t>Ollama</a:t>
            </a:r>
            <a:r>
              <a:rPr lang="es-CO" sz="1400" dirty="0"/>
              <a:t>.</a:t>
            </a:r>
            <a:endParaRPr lang="es-CO" dirty="0"/>
          </a:p>
          <a:p>
            <a:endParaRPr lang="es-CO" b="1" i="1" dirty="0"/>
          </a:p>
          <a:p>
            <a:r>
              <a:rPr lang="es-CO" b="1" i="1" dirty="0"/>
              <a:t>Resumen de información.</a:t>
            </a:r>
          </a:p>
          <a:p>
            <a:pPr marL="742950" lvl="1" indent="-285750">
              <a:buFontTx/>
              <a:buChar char="-"/>
            </a:pPr>
            <a:r>
              <a:rPr lang="es-CO" sz="1400" dirty="0"/>
              <a:t>Se entrega la base a </a:t>
            </a:r>
            <a:r>
              <a:rPr lang="es-CO" sz="1400" dirty="0" err="1"/>
              <a:t>Grok</a:t>
            </a:r>
            <a:r>
              <a:rPr lang="es-CO" sz="1400" dirty="0"/>
              <a:t> para que genera un informe en </a:t>
            </a:r>
            <a:r>
              <a:rPr lang="es-CO" sz="1400" dirty="0" err="1"/>
              <a:t>pdf</a:t>
            </a:r>
            <a:r>
              <a:rPr lang="es-CO" sz="1400" dirty="0"/>
              <a:t> de las tasas de interés.</a:t>
            </a:r>
          </a:p>
          <a:p>
            <a:pPr marL="742950" lvl="1" indent="-285750">
              <a:buFontTx/>
              <a:buChar char="-"/>
            </a:pPr>
            <a:r>
              <a:rPr lang="es-CO" sz="1400" dirty="0"/>
              <a:t>Se usa </a:t>
            </a:r>
            <a:r>
              <a:rPr lang="es-CO" sz="1050" dirty="0">
                <a:latin typeface="Osaka" panose="020B0600000000000000" pitchFamily="34" charset="-128"/>
                <a:ea typeface="Osaka" panose="020B0600000000000000" pitchFamily="34" charset="-128"/>
              </a:rPr>
              <a:t>paraphrase-multilingual-mpnet-base-v2</a:t>
            </a:r>
            <a:r>
              <a:rPr lang="es-CO" sz="1100" dirty="0"/>
              <a:t> </a:t>
            </a:r>
            <a:r>
              <a:rPr lang="es-CO" sz="1400" dirty="0"/>
              <a:t>como </a:t>
            </a:r>
            <a:r>
              <a:rPr lang="es-CO" sz="1400" i="1" dirty="0" err="1"/>
              <a:t>embedding</a:t>
            </a:r>
            <a:r>
              <a:rPr lang="es-CO" sz="1400" dirty="0"/>
              <a:t> y para la generación de texto: </a:t>
            </a:r>
            <a:r>
              <a:rPr lang="es-CO" sz="1050" dirty="0">
                <a:latin typeface="Osaka" panose="020B0600000000000000" pitchFamily="34" charset="-128"/>
                <a:ea typeface="Osaka" panose="020B0600000000000000" pitchFamily="34" charset="-128"/>
              </a:rPr>
              <a:t>flan-t5-large</a:t>
            </a:r>
            <a:r>
              <a:rPr lang="es-CO" sz="1400" dirty="0"/>
              <a:t> de Google.</a:t>
            </a:r>
          </a:p>
        </p:txBody>
      </p:sp>
    </p:spTree>
    <p:extLst>
      <p:ext uri="{BB962C8B-B14F-4D97-AF65-F5344CB8AC3E}">
        <p14:creationId xmlns:p14="http://schemas.microsoft.com/office/powerpoint/2010/main" val="176139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5471-2B11-CAB2-CE0E-FD14DEA9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AB28D7A-C033-BC5A-9EAB-5025866DEF3B}"/>
              </a:ext>
            </a:extLst>
          </p:cNvPr>
          <p:cNvSpPr txBox="1">
            <a:spLocks/>
          </p:cNvSpPr>
          <p:nvPr/>
        </p:nvSpPr>
        <p:spPr>
          <a:xfrm>
            <a:off x="477376" y="302401"/>
            <a:ext cx="6609810" cy="56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200" dirty="0">
                <a:solidFill>
                  <a:schemeClr val="accent1"/>
                </a:solidFill>
                <a:latin typeface="Ancizar Serif Extrabold" panose="020A0902070300000003" pitchFamily="18" charset="0"/>
                <a:cs typeface="Ancizar Sans Extrabold"/>
              </a:rPr>
              <a:t>Aplicación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E8BF81-48C5-2D9E-C3C0-2CA01DF71814}"/>
              </a:ext>
            </a:extLst>
          </p:cNvPr>
          <p:cNvSpPr txBox="1"/>
          <p:nvPr/>
        </p:nvSpPr>
        <p:spPr>
          <a:xfrm>
            <a:off x="259080" y="472059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Facultad de Minas</a:t>
            </a:r>
            <a:endParaRPr lang="en-US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chemeClr val="accent1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 </a:t>
            </a:r>
            <a:r>
              <a:rPr lang="es-ES" sz="900" i="1" dirty="0">
                <a:solidFill>
                  <a:schemeClr val="accent1"/>
                </a:solidFill>
                <a:latin typeface="Ancizar Sans" panose="020B0602040300000003" pitchFamily="34" charset="0"/>
              </a:rPr>
              <a:t>Medellín</a:t>
            </a:r>
            <a:endParaRPr lang="es-CO" sz="900" i="1" dirty="0">
              <a:solidFill>
                <a:schemeClr val="accent1"/>
              </a:solidFill>
              <a:latin typeface="Ancizar Sans" panose="020B0602040300000003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5822C4-8B6A-5F4E-A57D-0FD20029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5/5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3B4F193-F769-32A2-F4F9-E0E7CA2BE7CE}"/>
              </a:ext>
            </a:extLst>
          </p:cNvPr>
          <p:cNvSpPr txBox="1"/>
          <p:nvPr/>
        </p:nvSpPr>
        <p:spPr>
          <a:xfrm>
            <a:off x="477375" y="1156895"/>
            <a:ext cx="37092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r>
              <a:rPr lang="es-CO" dirty="0"/>
              <a:t>La aplicación le permite al usuario elegir cuál de los dos modelos usar.</a:t>
            </a:r>
          </a:p>
          <a:p>
            <a:r>
              <a:rPr lang="es-CO" dirty="0"/>
              <a:t>El usuario puede hacer preguntas del estilo:</a:t>
            </a:r>
          </a:p>
          <a:p>
            <a:pPr lvl="1"/>
            <a:r>
              <a:rPr lang="es-CO" i="1" dirty="0"/>
              <a:t>¿Con qué banco puedo obtener el mejor crédito de libre inversión para persona natural?</a:t>
            </a:r>
          </a:p>
          <a:p>
            <a:pPr lvl="1"/>
            <a:endParaRPr lang="es-CO" i="1" dirty="0"/>
          </a:p>
          <a:p>
            <a:pPr lvl="1"/>
            <a:r>
              <a:rPr lang="es-CO" i="1" dirty="0"/>
              <a:t>¿En dónde puedo obtener mejor rentabilidad?</a:t>
            </a:r>
          </a:p>
          <a:p>
            <a:pPr lvl="1"/>
            <a:endParaRPr lang="es-CO" i="1" dirty="0"/>
          </a:p>
          <a:p>
            <a:pPr lvl="1"/>
            <a:r>
              <a:rPr lang="es-CO" i="1" dirty="0"/>
              <a:t>Comparar bancos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6D8FBB-0846-F853-E7CB-76CCA44FBCDC}"/>
              </a:ext>
            </a:extLst>
          </p:cNvPr>
          <p:cNvSpPr txBox="1"/>
          <p:nvPr/>
        </p:nvSpPr>
        <p:spPr>
          <a:xfrm>
            <a:off x="4572000" y="1156895"/>
            <a:ext cx="362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Wingdings" panose="05000000000000000000" pitchFamily="2" charset="2"/>
              <a:buChar char="§"/>
              <a:defRPr sz="1400">
                <a:latin typeface="Ancizar Sans Light" panose="020B0502040300000003" pitchFamily="34" charset="0"/>
                <a:cs typeface="Ancizar Serif"/>
              </a:defRPr>
            </a:lvl1pPr>
          </a:lstStyle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093CBCC-813C-D102-0D88-33EAA4D42B06}"/>
              </a:ext>
            </a:extLst>
          </p:cNvPr>
          <p:cNvSpPr txBox="1">
            <a:spLocks/>
          </p:cNvSpPr>
          <p:nvPr/>
        </p:nvSpPr>
        <p:spPr>
          <a:xfrm>
            <a:off x="477376" y="846761"/>
            <a:ext cx="3116580" cy="181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chemeClr val="accent1"/>
                </a:solidFill>
                <a:latin typeface="Ancizar Sans" panose="020B0602040300000003" pitchFamily="34" charset="0"/>
                <a:cs typeface="Ancizar Serif"/>
              </a:rPr>
              <a:t>Interacción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3F19644-EA2A-A5FC-30E8-4B3A0327274D}"/>
              </a:ext>
            </a:extLst>
          </p:cNvPr>
          <p:cNvCxnSpPr>
            <a:cxnSpLocks/>
          </p:cNvCxnSpPr>
          <p:nvPr/>
        </p:nvCxnSpPr>
        <p:spPr>
          <a:xfrm>
            <a:off x="564994" y="1075120"/>
            <a:ext cx="3621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27BFA20B-8542-FC18-2A0C-95478AFA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976" y="1194075"/>
            <a:ext cx="4453825" cy="32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9988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UNAL 2024">
      <a:dk1>
        <a:srgbClr val="29272D"/>
      </a:dk1>
      <a:lt1>
        <a:srgbClr val="F7F5F2"/>
      </a:lt1>
      <a:dk2>
        <a:srgbClr val="481F63"/>
      </a:dk2>
      <a:lt2>
        <a:srgbClr val="F8ECCD"/>
      </a:lt2>
      <a:accent1>
        <a:srgbClr val="620C78"/>
      </a:accent1>
      <a:accent2>
        <a:srgbClr val="FFB93E"/>
      </a:accent2>
      <a:accent3>
        <a:srgbClr val="06784F"/>
      </a:accent3>
      <a:accent4>
        <a:srgbClr val="14C486"/>
      </a:accent4>
      <a:accent5>
        <a:srgbClr val="9F00C4"/>
      </a:accent5>
      <a:accent6>
        <a:srgbClr val="F79646"/>
      </a:accent6>
      <a:hlink>
        <a:srgbClr val="14C486"/>
      </a:hlink>
      <a:folHlink>
        <a:srgbClr val="9F00C4"/>
      </a:folHlink>
    </a:clrScheme>
    <a:fontScheme name="OCE">
      <a:majorFont>
        <a:latin typeface="Ancizar Serif Extrabold"/>
        <a:ea typeface=""/>
        <a:cs typeface=""/>
      </a:majorFont>
      <a:minorFont>
        <a:latin typeface="Anciza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822</Words>
  <Application>Microsoft Macintosh PowerPoint</Application>
  <PresentationFormat>Presentación en pantalla (16:9)</PresentationFormat>
  <Paragraphs>78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Osaka</vt:lpstr>
      <vt:lpstr>Ancizar Sans</vt:lpstr>
      <vt:lpstr>Ancizar Sans Light</vt:lpstr>
      <vt:lpstr>Ancizar Serif</vt:lpstr>
      <vt:lpstr>Ancizar Serif Extrabold</vt:lpstr>
      <vt:lpstr>Aptos</vt:lpstr>
      <vt:lpstr>Arial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</dc:creator>
  <cp:lastModifiedBy>Simón Cuartas Rendón</cp:lastModifiedBy>
  <cp:revision>10</cp:revision>
  <dcterms:created xsi:type="dcterms:W3CDTF">2024-06-25T17:03:54Z</dcterms:created>
  <dcterms:modified xsi:type="dcterms:W3CDTF">2025-07-18T02:04:29Z</dcterms:modified>
</cp:coreProperties>
</file>