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8"/>
  </p:notesMasterIdLst>
  <p:sldIdLst>
    <p:sldId id="1864" r:id="rId5"/>
    <p:sldId id="1846" r:id="rId6"/>
    <p:sldId id="1845" r:id="rId7"/>
    <p:sldId id="1848" r:id="rId8"/>
    <p:sldId id="1849" r:id="rId9"/>
    <p:sldId id="1852" r:id="rId10"/>
    <p:sldId id="1865" r:id="rId11"/>
    <p:sldId id="1867" r:id="rId12"/>
    <p:sldId id="1869" r:id="rId13"/>
    <p:sldId id="1870" r:id="rId14"/>
    <p:sldId id="1868" r:id="rId15"/>
    <p:sldId id="1871" r:id="rId16"/>
    <p:sldId id="1859"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130A3-4D16-45D3-94DD-C68CCBB88029}" v="1" dt="2022-05-03T19:16:05.5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24" autoAdjust="0"/>
  </p:normalViewPr>
  <p:slideViewPr>
    <p:cSldViewPr snapToGrid="0">
      <p:cViewPr varScale="1">
        <p:scale>
          <a:sx n="86" d="100"/>
          <a:sy n="86" d="100"/>
        </p:scale>
        <p:origin x="562" y="58"/>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veta.bartholomew@outlook.com" userId="c5411ee940e2fe7f" providerId="LiveId" clId="{7E2130A3-4D16-45D3-94DD-C68CCBB88029}"/>
    <pc:docChg chg="delSld modSld">
      <pc:chgData name="sveta.bartholomew@outlook.com" userId="c5411ee940e2fe7f" providerId="LiveId" clId="{7E2130A3-4D16-45D3-94DD-C68CCBB88029}" dt="2022-05-04T14:22:25.751" v="20" actId="47"/>
      <pc:docMkLst>
        <pc:docMk/>
      </pc:docMkLst>
      <pc:sldChg chg="modSp mod">
        <pc:chgData name="sveta.bartholomew@outlook.com" userId="c5411ee940e2fe7f" providerId="LiveId" clId="{7E2130A3-4D16-45D3-94DD-C68CCBB88029}" dt="2022-05-03T14:23:16.995" v="18" actId="20577"/>
        <pc:sldMkLst>
          <pc:docMk/>
          <pc:sldMk cId="461669259" sldId="1846"/>
        </pc:sldMkLst>
        <pc:spChg chg="mod">
          <ac:chgData name="sveta.bartholomew@outlook.com" userId="c5411ee940e2fe7f" providerId="LiveId" clId="{7E2130A3-4D16-45D3-94DD-C68CCBB88029}" dt="2022-05-03T14:23:16.995" v="18" actId="20577"/>
          <ac:spMkLst>
            <pc:docMk/>
            <pc:sldMk cId="461669259" sldId="1846"/>
            <ac:spMk id="2" creationId="{3F36812B-2065-4A2B-B59B-8957022687BC}"/>
          </ac:spMkLst>
        </pc:spChg>
      </pc:sldChg>
      <pc:sldChg chg="modSp del">
        <pc:chgData name="sveta.bartholomew@outlook.com" userId="c5411ee940e2fe7f" providerId="LiveId" clId="{7E2130A3-4D16-45D3-94DD-C68CCBB88029}" dt="2022-05-04T14:22:25.751" v="20" actId="47"/>
        <pc:sldMkLst>
          <pc:docMk/>
          <pc:sldMk cId="2192041017" sldId="1872"/>
        </pc:sldMkLst>
        <pc:spChg chg="mod">
          <ac:chgData name="sveta.bartholomew@outlook.com" userId="c5411ee940e2fe7f" providerId="LiveId" clId="{7E2130A3-4D16-45D3-94DD-C68CCBB88029}" dt="2022-05-03T19:16:05.507" v="19" actId="20578"/>
          <ac:spMkLst>
            <pc:docMk/>
            <pc:sldMk cId="2192041017" sldId="1872"/>
            <ac:spMk id="10" creationId="{4CD137E4-49DD-215A-267F-1309EAF44D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220101" cy="1325563"/>
          </a:xfrm>
        </p:spPr>
        <p:txBody>
          <a:bodyPr anchor="ctr">
            <a:noAutofit/>
          </a:bodyPr>
          <a:lstStyle/>
          <a:p>
            <a:r>
              <a:rPr lang="en-US" altLang="en-US" dirty="0">
                <a:solidFill>
                  <a:schemeClr val="accent2"/>
                </a:solidFill>
              </a:rPr>
              <a:t>LIS751 Final Project</a:t>
            </a:r>
            <a:br>
              <a:rPr lang="en-US" altLang="en-US" dirty="0">
                <a:solidFill>
                  <a:schemeClr val="accent2"/>
                </a:solidFill>
              </a:rPr>
            </a:br>
            <a:r>
              <a:rPr lang="en-US" altLang="en-US" dirty="0">
                <a:solidFill>
                  <a:schemeClr val="accent2"/>
                </a:solidFill>
              </a:rPr>
              <a:t>Sveta Bartholomew</a:t>
            </a:r>
            <a:endParaRPr lang="en-US" altLang="en-US"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8FDA-24A8-4FCB-8A8F-84E49F932BF4}"/>
              </a:ext>
            </a:extLst>
          </p:cNvPr>
          <p:cNvSpPr>
            <a:spLocks noGrp="1"/>
          </p:cNvSpPr>
          <p:nvPr>
            <p:ph type="title"/>
          </p:nvPr>
        </p:nvSpPr>
        <p:spPr>
          <a:xfrm>
            <a:off x="372863" y="213064"/>
            <a:ext cx="10009750" cy="666810"/>
          </a:xfrm>
        </p:spPr>
        <p:txBody>
          <a:bodyPr/>
          <a:lstStyle/>
          <a:p>
            <a:r>
              <a:rPr lang="en-US" dirty="0"/>
              <a:t>Security and Privacy: Integration of Views</a:t>
            </a:r>
          </a:p>
        </p:txBody>
      </p:sp>
      <p:sp>
        <p:nvSpPr>
          <p:cNvPr id="3" name="Text Placeholder 2">
            <a:extLst>
              <a:ext uri="{FF2B5EF4-FFF2-40B4-BE49-F238E27FC236}">
                <a16:creationId xmlns:a16="http://schemas.microsoft.com/office/drawing/2014/main" id="{FC26A4F4-4AEF-4644-8BCA-4BA2D5976CF6}"/>
              </a:ext>
            </a:extLst>
          </p:cNvPr>
          <p:cNvSpPr>
            <a:spLocks noGrp="1"/>
          </p:cNvSpPr>
          <p:nvPr>
            <p:ph type="body" sz="quarter" idx="12"/>
          </p:nvPr>
        </p:nvSpPr>
        <p:spPr>
          <a:xfrm>
            <a:off x="6777185" y="1722267"/>
            <a:ext cx="4612865" cy="2325949"/>
          </a:xfrm>
        </p:spPr>
        <p:txBody>
          <a:bodyPr/>
          <a:lstStyle/>
          <a:p>
            <a:pPr marL="0" marR="0" algn="l">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VIEW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EditorsPerPublication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AS</a:t>
            </a:r>
          </a:p>
          <a:p>
            <a:pPr marL="0" marR="0" algn="l">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p.PublicationName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CONCAT(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e.EditorLastName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e.EditorFirstName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EditorName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e.EditorEmail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Publications AS p</a:t>
            </a:r>
          </a:p>
          <a:p>
            <a:pPr marL="0" marR="0" algn="l">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INNER JOIN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EditorPublications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ep 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p.PublicationID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ep.PublicationID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INNER JOIN Editors AS e 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e.EditorID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ep.EditorID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pic>
        <p:nvPicPr>
          <p:cNvPr id="5" name="Picture 4" descr="Diagram&#10;&#10;Description automatically generated">
            <a:extLst>
              <a:ext uri="{FF2B5EF4-FFF2-40B4-BE49-F238E27FC236}">
                <a16:creationId xmlns:a16="http://schemas.microsoft.com/office/drawing/2014/main" id="{FC1D28F7-E4BB-4F48-885C-D1FC54DB5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7" y="1359556"/>
            <a:ext cx="6616456" cy="3967046"/>
          </a:xfrm>
          <a:prstGeom prst="rect">
            <a:avLst/>
          </a:prstGeom>
        </p:spPr>
      </p:pic>
    </p:spTree>
    <p:extLst>
      <p:ext uri="{BB962C8B-B14F-4D97-AF65-F5344CB8AC3E}">
        <p14:creationId xmlns:p14="http://schemas.microsoft.com/office/powerpoint/2010/main" val="218531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1574C2C-2232-FEF5-2DE5-C82F2214DD19}"/>
              </a:ext>
            </a:extLst>
          </p:cNvPr>
          <p:cNvSpPr>
            <a:spLocks noGrp="1"/>
          </p:cNvSpPr>
          <p:nvPr>
            <p:ph type="title"/>
          </p:nvPr>
        </p:nvSpPr>
        <p:spPr>
          <a:xfrm>
            <a:off x="4705166" y="271593"/>
            <a:ext cx="6220101" cy="6209106"/>
          </a:xfrm>
        </p:spPr>
        <p:txBody>
          <a:bodyPr/>
          <a:lstStyle/>
          <a:p>
            <a:r>
              <a:rPr lang="en-US" dirty="0"/>
              <a:t>SQL Queries:</a:t>
            </a:r>
            <a:br>
              <a:rPr lang="en-US" dirty="0"/>
            </a:br>
            <a:br>
              <a:rPr lang="en-US" dirty="0"/>
            </a:br>
            <a:r>
              <a:rPr lang="en-US" sz="1800" dirty="0">
                <a:latin typeface="Calibri" panose="020F0502020204030204" pitchFamily="34" charset="0"/>
                <a:cs typeface="Calibri" panose="020F0502020204030204" pitchFamily="34" charset="0"/>
              </a:rPr>
              <a:t>(1) </a:t>
            </a:r>
            <a:r>
              <a:rPr lang="en-US" sz="1800" dirty="0">
                <a:effectLst/>
                <a:latin typeface="Calibri" panose="020F0502020204030204" pitchFamily="34" charset="0"/>
                <a:ea typeface="Calibri" panose="020F0502020204030204" pitchFamily="34" charset="0"/>
                <a:cs typeface="Calibri" panose="020F0502020204030204" pitchFamily="34" charset="0"/>
              </a:rPr>
              <a:t>I want to know the information on Editors (their names and email addresses) and how many publications they review. I would like to limit my search to the editors who lead 5 or more publications at once. </a:t>
            </a:r>
            <a:br>
              <a:rPr lang="en-US" sz="1200" b="0" dirty="0">
                <a:effectLst/>
                <a:latin typeface="+mn-lt"/>
                <a:ea typeface="Calibri" panose="020F0502020204030204" pitchFamily="34" charset="0"/>
                <a:cs typeface="Times New Roman" panose="02020603050405020304" pitchFamily="18" charset="0"/>
              </a:rPr>
            </a:br>
            <a:br>
              <a:rPr lang="en-US" sz="1200" b="0" dirty="0">
                <a:effectLst/>
                <a:latin typeface="+mn-lt"/>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(2) I need information on posts, publications these posts appear in and names and description of members who wrote them.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 want to know what publication has the most posts.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(4)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Who wrote the greatest number of posts?</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br>
              <a:rPr lang="en-US" sz="1800" b="1"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(5) Names and Emails of members who pay yearly subscription fee.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677949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0CC0EEB-C8B7-2CF4-1D54-F4872A94E2A0}"/>
              </a:ext>
            </a:extLst>
          </p:cNvPr>
          <p:cNvSpPr>
            <a:spLocks noGrp="1"/>
          </p:cNvSpPr>
          <p:nvPr>
            <p:ph type="title"/>
          </p:nvPr>
        </p:nvSpPr>
        <p:spPr>
          <a:xfrm>
            <a:off x="1525301" y="1995467"/>
            <a:ext cx="9141397" cy="615553"/>
          </a:xfrm>
        </p:spPr>
        <p:txBody>
          <a:bodyPr/>
          <a:lstStyle/>
          <a:p>
            <a:r>
              <a:rPr lang="en-US" dirty="0"/>
              <a:t>PHP/HTML page:</a:t>
            </a:r>
          </a:p>
        </p:txBody>
      </p:sp>
      <p:sp>
        <p:nvSpPr>
          <p:cNvPr id="10" name="Text Placeholder 2">
            <a:extLst>
              <a:ext uri="{FF2B5EF4-FFF2-40B4-BE49-F238E27FC236}">
                <a16:creationId xmlns:a16="http://schemas.microsoft.com/office/drawing/2014/main" id="{4CD137E4-49DD-215A-267F-1309EAF44D4E}"/>
              </a:ext>
            </a:extLst>
          </p:cNvPr>
          <p:cNvSpPr>
            <a:spLocks noGrp="1"/>
          </p:cNvSpPr>
          <p:nvPr>
            <p:ph type="body" sz="quarter" idx="12"/>
          </p:nvPr>
        </p:nvSpPr>
        <p:spPr>
          <a:xfrm>
            <a:off x="2196307" y="3260705"/>
            <a:ext cx="7799387" cy="1534757"/>
          </a:xfrm>
        </p:spPr>
        <p:txBody>
          <a:bodyPr/>
          <a:lstStyle/>
          <a:p>
            <a:r>
              <a:rPr lang="en-US" dirty="0"/>
              <a:t>https://orson.ischool.wisc.edu/~badger1/lis751Project/search.php</a:t>
            </a:r>
          </a:p>
        </p:txBody>
      </p:sp>
    </p:spTree>
    <p:extLst>
      <p:ext uri="{BB962C8B-B14F-4D97-AF65-F5344CB8AC3E}">
        <p14:creationId xmlns:p14="http://schemas.microsoft.com/office/powerpoint/2010/main" val="128950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995467"/>
            <a:ext cx="9141397" cy="615553"/>
          </a:xfrm>
        </p:spPr>
        <p:txBody>
          <a:bodyPr/>
          <a:lstStyle/>
          <a:p>
            <a:r>
              <a:rPr lang="en-US" dirty="0"/>
              <a:t>Questions </a:t>
            </a:r>
            <a:r>
              <a:rPr lang="en-US" dirty="0">
                <a:solidFill>
                  <a:schemeClr val="accent2"/>
                </a:solidFill>
              </a:rPr>
              <a:t>&amp;</a:t>
            </a:r>
            <a:r>
              <a:rPr lang="en-US" dirty="0"/>
              <a:t>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96307" y="3260705"/>
            <a:ext cx="7799387" cy="1534757"/>
          </a:xfrm>
        </p:spPr>
        <p:txBody>
          <a:bodyPr/>
          <a:lstStyle/>
          <a:p>
            <a:endParaRPr lang="en-US" dirty="0"/>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a:t>Introduction</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276600"/>
          </a:xfrm>
        </p:spPr>
        <p:txBody>
          <a:bodyPr/>
          <a:lstStyle/>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My database is loosely based on a blogging and digital publishing website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Medium.com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Medium.com is an extensive publishing platform where over 100 million readers come to find insightful and dynamic thinking. </a:t>
            </a:r>
          </a:p>
          <a:p>
            <a:pPr lvl="1"/>
            <a:endParaRPr lang="en-US" altLang="en-US" dirty="0">
              <a:latin typeface="Calibri" panose="020F0502020204030204" pitchFamily="34" charset="0"/>
              <a:cs typeface="Times New Roman" panose="02020603050405020304" pitchFamily="18" charset="0"/>
            </a:endParaRPr>
          </a:p>
          <a:p>
            <a:pPr marL="0" lvl="1"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principle behind my database architecture: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any member of the platform can become an author of a post,</a:t>
            </a:r>
          </a:p>
          <a:p>
            <a:pPr lvl="1"/>
            <a:r>
              <a:rPr lang="en-US" dirty="0">
                <a:latin typeface="Calibri" panose="020F0502020204030204" pitchFamily="34" charset="0"/>
                <a:ea typeface="Calibri" panose="020F0502020204030204" pitchFamily="34" charset="0"/>
                <a:cs typeface="Times New Roman" panose="02020603050405020304" pitchFamily="18" charset="0"/>
              </a:rPr>
              <a:t>b</a:t>
            </a:r>
            <a:r>
              <a:rPr lang="en-US" sz="1800" dirty="0">
                <a:effectLst/>
                <a:latin typeface="Calibri" panose="020F0502020204030204" pitchFamily="34" charset="0"/>
                <a:ea typeface="Calibri" panose="020F0502020204030204" pitchFamily="34" charset="0"/>
                <a:cs typeface="Times New Roman" panose="02020603050405020304" pitchFamily="18" charset="0"/>
              </a:rPr>
              <a:t>efore publishing, an author selects publication name (if it has one) where the story is going to be featured in,</a:t>
            </a:r>
          </a:p>
          <a:p>
            <a:pPr lvl="1"/>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platform </a:t>
            </a:r>
            <a:r>
              <a:rPr lang="en-US" sz="1800">
                <a:effectLst/>
                <a:latin typeface="Calibri" panose="020F0502020204030204" pitchFamily="34" charset="0"/>
                <a:ea typeface="Calibri" panose="020F0502020204030204" pitchFamily="34" charset="0"/>
                <a:cs typeface="Times New Roman" panose="02020603050405020304" pitchFamily="18" charset="0"/>
              </a:rPr>
              <a:t>also </a:t>
            </a:r>
            <a:r>
              <a:rPr lang="en-US">
                <a:latin typeface="Calibri" panose="020F0502020204030204" pitchFamily="34" charset="0"/>
                <a:ea typeface="Calibri" panose="020F0502020204030204" pitchFamily="34" charset="0"/>
                <a:cs typeface="Times New Roman" panose="02020603050405020304" pitchFamily="18" charset="0"/>
              </a:rPr>
              <a:t>employs</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editors who moderate content and make sure members follow the guidelines.</a:t>
            </a:r>
          </a:p>
          <a:p>
            <a:pPr lvl="1"/>
            <a:endParaRPr lang="en-US" altLang="en-US"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534757"/>
          </a:xfrm>
        </p:spPr>
        <p:txBody>
          <a:bodyPr/>
          <a:lstStyle/>
          <a:p>
            <a:r>
              <a:rPr lang="en-US" dirty="0"/>
              <a:t>Give a brief overview of wat you’ll cover in your presentation. </a:t>
            </a:r>
          </a:p>
          <a:p>
            <a:endParaRPr lang="en-US" dirty="0"/>
          </a:p>
        </p:txBody>
      </p:sp>
      <p:sp>
        <p:nvSpPr>
          <p:cNvPr id="3" name="Title 2">
            <a:extLst>
              <a:ext uri="{FF2B5EF4-FFF2-40B4-BE49-F238E27FC236}">
                <a16:creationId xmlns:a16="http://schemas.microsoft.com/office/drawing/2014/main" id="{D790620D-C7FB-4678-9648-4E529D23BA09}"/>
              </a:ext>
            </a:extLst>
          </p:cNvPr>
          <p:cNvSpPr>
            <a:spLocks noGrp="1"/>
          </p:cNvSpPr>
          <p:nvPr>
            <p:ph type="title"/>
          </p:nvPr>
        </p:nvSpPr>
        <p:spPr/>
        <p:txBody>
          <a:bodyPr/>
          <a:lstStyle/>
          <a:p>
            <a:endParaRPr lang="en-US" dirty="0"/>
          </a:p>
        </p:txBody>
      </p:sp>
      <p:pic>
        <p:nvPicPr>
          <p:cNvPr id="9" name="Picture 8">
            <a:extLst>
              <a:ext uri="{FF2B5EF4-FFF2-40B4-BE49-F238E27FC236}">
                <a16:creationId xmlns:a16="http://schemas.microsoft.com/office/drawing/2014/main" id="{5E72D920-86DF-4EB9-BC84-B61F4EC2A1E2}"/>
              </a:ext>
            </a:extLst>
          </p:cNvPr>
          <p:cNvPicPr>
            <a:picLocks noChangeAspect="1"/>
          </p:cNvPicPr>
          <p:nvPr/>
        </p:nvPicPr>
        <p:blipFill>
          <a:blip r:embed="rId3"/>
          <a:stretch>
            <a:fillRect/>
          </a:stretch>
        </p:blipFill>
        <p:spPr>
          <a:xfrm>
            <a:off x="0" y="142430"/>
            <a:ext cx="12192000" cy="6573140"/>
          </a:xfrm>
          <a:prstGeom prst="rect">
            <a:avLst/>
          </a:prstGeom>
        </p:spPr>
      </p:pic>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Mission Statement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54602" y="1432562"/>
            <a:ext cx="10675397" cy="1212984"/>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purpose of the Medium.com website database is to maintain the data we generate, and to supply information that supports the publishing services we provide to our writing members and browsing services we provide to our reading audience.</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250000"/>
              </a:lnSpc>
            </a:pPr>
            <a:r>
              <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Objectives: </a:t>
            </a:r>
          </a:p>
          <a:p>
            <a:pPr marL="342900" marR="0" lvl="0" indent="-342900">
              <a:lnSpc>
                <a:spcPct val="115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Maintain complete membership information.</a:t>
            </a:r>
          </a:p>
          <a:p>
            <a:pPr marL="342900" marR="0" lvl="0" indent="-342900">
              <a:lnSpc>
                <a:spcPct val="115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Keep track of all posts published.</a:t>
            </a:r>
          </a:p>
          <a:p>
            <a:pPr marL="342900" marR="0" lvl="0" indent="-342900">
              <a:lnSpc>
                <a:spcPct val="115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Maintain information on our editors.</a:t>
            </a:r>
          </a:p>
          <a:p>
            <a:pPr marL="342900" marR="0" lvl="0" indent="-342900">
              <a:lnSpc>
                <a:spcPct val="115000"/>
              </a:lnSpc>
              <a:spcBef>
                <a:spcPts val="0"/>
              </a:spcBef>
              <a:spcAft>
                <a:spcPts val="8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Maintain information on publications. </a:t>
            </a:r>
          </a:p>
          <a:p>
            <a:endParaRPr lang="en-US" altLang="en-US" sz="2000" dirty="0"/>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0" y="3986074"/>
            <a:ext cx="5565945" cy="1287262"/>
          </a:xfrm>
        </p:spPr>
        <p:txBody>
          <a:bodyPr>
            <a:normAutofit fontScale="90000"/>
          </a:bodyPr>
          <a:lstStyle/>
          <a:p>
            <a:r>
              <a:rPr lang="en-US" dirty="0"/>
              <a:t>Conceptual Design </a:t>
            </a:r>
            <a:br>
              <a:rPr lang="en-US" dirty="0"/>
            </a:br>
            <a:r>
              <a:rPr lang="en-US" dirty="0"/>
              <a:t>ER diagram</a:t>
            </a:r>
            <a:br>
              <a:rPr lang="en-US" dirty="0"/>
            </a:br>
            <a:endParaRPr lang="en-US" dirty="0"/>
          </a:p>
        </p:txBody>
      </p:sp>
      <p:pic>
        <p:nvPicPr>
          <p:cNvPr id="4" name="Picture 3" descr="Diagram&#10;&#10;Description automatically generated">
            <a:extLst>
              <a:ext uri="{FF2B5EF4-FFF2-40B4-BE49-F238E27FC236}">
                <a16:creationId xmlns:a16="http://schemas.microsoft.com/office/drawing/2014/main" id="{810CCD0C-7981-434A-BA54-D883737CF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45" y="-25013"/>
            <a:ext cx="5886249" cy="6883013"/>
          </a:xfrm>
          <a:prstGeom prst="rect">
            <a:avLst/>
          </a:prstGeom>
        </p:spPr>
      </p:pic>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3167" y="2372842"/>
            <a:ext cx="5334000" cy="1189038"/>
          </a:xfrm>
        </p:spPr>
        <p:txBody>
          <a:bodyPr/>
          <a:lstStyle/>
          <a:p>
            <a:r>
              <a:rPr lang="en-US" dirty="0"/>
              <a:t>Logical Design</a:t>
            </a:r>
          </a:p>
        </p:txBody>
      </p:sp>
      <p:sp>
        <p:nvSpPr>
          <p:cNvPr id="11" name="Picture Placeholder 10" descr="Picture placeholder ">
            <a:extLst>
              <a:ext uri="{FF2B5EF4-FFF2-40B4-BE49-F238E27FC236}">
                <a16:creationId xmlns:a16="http://schemas.microsoft.com/office/drawing/2014/main" id="{229B5893-9C63-4A8B-9F6D-2E2196787524}"/>
              </a:ext>
            </a:extLst>
          </p:cNvPr>
          <p:cNvSpPr>
            <a:spLocks noGrp="1"/>
          </p:cNvSpPr>
          <p:nvPr>
            <p:ph type="pic" sz="quarter" idx="14"/>
          </p:nvPr>
        </p:nvSpPr>
        <p:spPr/>
      </p:sp>
      <p:sp>
        <p:nvSpPr>
          <p:cNvPr id="10" name="Picture Placeholder 9" descr="Picture placeholder ">
            <a:extLst>
              <a:ext uri="{FF2B5EF4-FFF2-40B4-BE49-F238E27FC236}">
                <a16:creationId xmlns:a16="http://schemas.microsoft.com/office/drawing/2014/main" id="{9C1B6A7C-1173-4555-9906-3D9C841F03C4}"/>
              </a:ext>
            </a:extLst>
          </p:cNvPr>
          <p:cNvSpPr>
            <a:spLocks noGrp="1"/>
          </p:cNvSpPr>
          <p:nvPr>
            <p:ph type="pic" sz="quarter" idx="13"/>
          </p:nvPr>
        </p:nvSpPr>
        <p:spPr/>
      </p:sp>
      <p:pic>
        <p:nvPicPr>
          <p:cNvPr id="6" name="Picture 5" descr="Table&#10;&#10;Description automatically generated">
            <a:extLst>
              <a:ext uri="{FF2B5EF4-FFF2-40B4-BE49-F238E27FC236}">
                <a16:creationId xmlns:a16="http://schemas.microsoft.com/office/drawing/2014/main" id="{AEAF5000-0422-4C01-891E-B41095DF5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456" y="21497"/>
            <a:ext cx="7617855" cy="58917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5199742" y="715961"/>
            <a:ext cx="6477000" cy="1189037"/>
          </a:xfrm>
        </p:spPr>
        <p:txBody>
          <a:bodyPr anchor="t">
            <a:normAutofit/>
          </a:bodyPr>
          <a:lstStyle/>
          <a:p>
            <a:r>
              <a:rPr lang="en-US" dirty="0"/>
              <a:t>Business Rule</a:t>
            </a:r>
          </a:p>
        </p:txBody>
      </p:sp>
      <p:sp>
        <p:nvSpPr>
          <p:cNvPr id="13" name="Text Placeholder 2">
            <a:extLst>
              <a:ext uri="{FF2B5EF4-FFF2-40B4-BE49-F238E27FC236}">
                <a16:creationId xmlns:a16="http://schemas.microsoft.com/office/drawing/2014/main" id="{7E24E01A-225E-3671-0955-6AB09A1708F4}"/>
              </a:ext>
            </a:extLst>
          </p:cNvPr>
          <p:cNvSpPr>
            <a:spLocks noGrp="1"/>
          </p:cNvSpPr>
          <p:nvPr>
            <p:ph type="body" sz="quarter" idx="11"/>
          </p:nvPr>
        </p:nvSpPr>
        <p:spPr>
          <a:xfrm>
            <a:off x="5199743" y="1905000"/>
            <a:ext cx="6477000" cy="3276600"/>
          </a:xfrm>
        </p:spPr>
        <p:txBody>
          <a:bodyPr>
            <a:normAutofit/>
          </a:bodyPr>
          <a:lstStyle/>
          <a:p>
            <a:endParaRPr lang="en-US" dirty="0"/>
          </a:p>
          <a:p>
            <a:endParaRPr lang="en-US" dirty="0"/>
          </a:p>
          <a:p>
            <a:endParaRPr lang="en-US" dirty="0"/>
          </a:p>
          <a:p>
            <a:endParaRPr lang="en-US" dirty="0"/>
          </a:p>
          <a:p>
            <a:endParaRPr lang="en-US" dirty="0"/>
          </a:p>
          <a:p>
            <a:endParaRPr lang="en-US" dirty="0"/>
          </a:p>
        </p:txBody>
      </p:sp>
      <p:graphicFrame>
        <p:nvGraphicFramePr>
          <p:cNvPr id="7" name="Table 6">
            <a:extLst>
              <a:ext uri="{FF2B5EF4-FFF2-40B4-BE49-F238E27FC236}">
                <a16:creationId xmlns:a16="http://schemas.microsoft.com/office/drawing/2014/main" id="{3A30E982-511A-4F7D-A4E2-9C01998A8E17}"/>
              </a:ext>
            </a:extLst>
          </p:cNvPr>
          <p:cNvGraphicFramePr>
            <a:graphicFrameLocks noGrp="1"/>
          </p:cNvGraphicFramePr>
          <p:nvPr>
            <p:extLst>
              <p:ext uri="{D42A27DB-BD31-4B8C-83A1-F6EECF244321}">
                <p14:modId xmlns:p14="http://schemas.microsoft.com/office/powerpoint/2010/main" val="2279648123"/>
              </p:ext>
            </p:extLst>
          </p:nvPr>
        </p:nvGraphicFramePr>
        <p:xfrm>
          <a:off x="5343525" y="1787176"/>
          <a:ext cx="6063342" cy="4556474"/>
        </p:xfrm>
        <a:graphic>
          <a:graphicData uri="http://schemas.openxmlformats.org/drawingml/2006/table">
            <a:tbl>
              <a:tblPr firstRow="1" firstCol="1" bandRow="1">
                <a:tableStyleId>{5C22544A-7EE6-4342-B048-85BDC9FD1C3A}</a:tableStyleId>
              </a:tblPr>
              <a:tblGrid>
                <a:gridCol w="6063342">
                  <a:extLst>
                    <a:ext uri="{9D8B030D-6E8A-4147-A177-3AD203B41FA5}">
                      <a16:colId xmlns:a16="http://schemas.microsoft.com/office/drawing/2014/main" val="4260394139"/>
                    </a:ext>
                  </a:extLst>
                </a:gridCol>
              </a:tblGrid>
              <a:tr h="1197579">
                <a:tc>
                  <a:txBody>
                    <a:bodyPr/>
                    <a:lstStyle/>
                    <a:p>
                      <a:pPr marL="0" marR="0">
                        <a:lnSpc>
                          <a:spcPct val="107000"/>
                        </a:lnSpc>
                        <a:spcBef>
                          <a:spcPts val="0"/>
                        </a:spcBef>
                        <a:spcAft>
                          <a:spcPts val="0"/>
                        </a:spcAft>
                      </a:pPr>
                      <a:r>
                        <a:rPr lang="en-US" sz="1200">
                          <a:effectLst/>
                        </a:rPr>
                        <a:t>Rule Information</a:t>
                      </a:r>
                      <a:endParaRPr lang="en-US" sz="1100">
                        <a:effectLst/>
                      </a:endParaRPr>
                    </a:p>
                    <a:p>
                      <a:pPr marL="457200" marR="0">
                        <a:lnSpc>
                          <a:spcPct val="107000"/>
                        </a:lnSpc>
                        <a:spcBef>
                          <a:spcPts val="0"/>
                        </a:spcBef>
                        <a:spcAft>
                          <a:spcPts val="0"/>
                        </a:spcAft>
                      </a:pPr>
                      <a:r>
                        <a:rPr lang="en-US" sz="1100">
                          <a:effectLst/>
                        </a:rPr>
                        <a:t>Rule Statement: Each Editor can have no more than 10 publications.</a:t>
                      </a:r>
                    </a:p>
                    <a:p>
                      <a:pPr marL="457200" marR="0">
                        <a:lnSpc>
                          <a:spcPct val="107000"/>
                        </a:lnSpc>
                        <a:spcBef>
                          <a:spcPts val="0"/>
                        </a:spcBef>
                        <a:spcAft>
                          <a:spcPts val="0"/>
                        </a:spcAft>
                      </a:pPr>
                      <a:r>
                        <a:rPr lang="en-US" sz="1100">
                          <a:effectLst/>
                        </a:rPr>
                        <a:t>Constraint: A single record in Editors table can be associated with up to 10 records in EditorPublications table.</a:t>
                      </a:r>
                    </a:p>
                    <a:p>
                      <a:pPr marL="457200" marR="0">
                        <a:lnSpc>
                          <a:spcPct val="107000"/>
                        </a:lnSpc>
                        <a:spcBef>
                          <a:spcPts val="0"/>
                        </a:spcBef>
                        <a:spcAft>
                          <a:spcPts val="0"/>
                        </a:spcAft>
                      </a:pPr>
                      <a:r>
                        <a:rPr lang="en-US" sz="1200">
                          <a:effectLst/>
                        </a:rPr>
                        <a:t>Type:   ☒Database Oriented            Category: </a:t>
                      </a:r>
                      <a:r>
                        <a:rPr lang="zh-CN" sz="1200">
                          <a:effectLst/>
                        </a:rPr>
                        <a:t>☐</a:t>
                      </a:r>
                      <a:r>
                        <a:rPr lang="en-US" sz="1200">
                          <a:effectLst/>
                        </a:rPr>
                        <a:t>Field Specific           </a:t>
                      </a:r>
                      <a:endParaRPr lang="en-US" sz="1100">
                        <a:effectLst/>
                      </a:endParaRPr>
                    </a:p>
                    <a:p>
                      <a:pPr marL="457200" marR="0">
                        <a:lnSpc>
                          <a:spcPct val="107000"/>
                        </a:lnSpc>
                        <a:spcBef>
                          <a:spcPts val="0"/>
                        </a:spcBef>
                        <a:spcAft>
                          <a:spcPts val="0"/>
                        </a:spcAft>
                      </a:pPr>
                      <a:r>
                        <a:rPr lang="en-US" sz="1200">
                          <a:effectLst/>
                        </a:rPr>
                        <a:t>             </a:t>
                      </a:r>
                      <a:r>
                        <a:rPr lang="zh-CN" sz="1200">
                          <a:effectLst/>
                        </a:rPr>
                        <a:t>☐</a:t>
                      </a:r>
                      <a:r>
                        <a:rPr lang="en-US" sz="1200">
                          <a:effectLst/>
                        </a:rPr>
                        <a:t>Application Oriented                           ☒Relationship Specific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8803569"/>
                  </a:ext>
                </a:extLst>
              </a:tr>
              <a:tr h="794864">
                <a:tc>
                  <a:txBody>
                    <a:bodyPr/>
                    <a:lstStyle/>
                    <a:p>
                      <a:pPr marL="0" marR="0">
                        <a:lnSpc>
                          <a:spcPct val="107000"/>
                        </a:lnSpc>
                        <a:spcBef>
                          <a:spcPts val="0"/>
                        </a:spcBef>
                        <a:spcAft>
                          <a:spcPts val="0"/>
                        </a:spcAft>
                      </a:pPr>
                      <a:r>
                        <a:rPr lang="en-US" sz="1200">
                          <a:effectLst/>
                        </a:rPr>
                        <a:t>Structure Affect:</a:t>
                      </a:r>
                      <a:endParaRPr lang="en-US" sz="1100">
                        <a:effectLst/>
                      </a:endParaRPr>
                    </a:p>
                    <a:p>
                      <a:pPr marL="457200" marR="0">
                        <a:lnSpc>
                          <a:spcPct val="107000"/>
                        </a:lnSpc>
                        <a:spcBef>
                          <a:spcPts val="0"/>
                        </a:spcBef>
                        <a:spcAft>
                          <a:spcPts val="0"/>
                        </a:spcAft>
                      </a:pPr>
                      <a:r>
                        <a:rPr lang="en-US" sz="1100">
                          <a:effectLst/>
                        </a:rPr>
                        <a:t>Field Names:</a:t>
                      </a:r>
                    </a:p>
                    <a:p>
                      <a:pPr marL="457200" marR="0">
                        <a:lnSpc>
                          <a:spcPct val="107000"/>
                        </a:lnSpc>
                        <a:spcBef>
                          <a:spcPts val="0"/>
                        </a:spcBef>
                        <a:spcAft>
                          <a:spcPts val="0"/>
                        </a:spcAft>
                      </a:pPr>
                      <a:r>
                        <a:rPr lang="en-US" sz="1100">
                          <a:effectLst/>
                        </a:rPr>
                        <a:t>Table Names: Editors, EditorPublications</a:t>
                      </a:r>
                    </a:p>
                    <a:p>
                      <a:pPr marL="45720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2454183"/>
                  </a:ext>
                </a:extLst>
              </a:tr>
              <a:tr h="1235349">
                <a:tc>
                  <a:txBody>
                    <a:bodyPr/>
                    <a:lstStyle/>
                    <a:p>
                      <a:pPr marL="0" marR="0">
                        <a:lnSpc>
                          <a:spcPct val="107000"/>
                        </a:lnSpc>
                        <a:spcBef>
                          <a:spcPts val="0"/>
                        </a:spcBef>
                        <a:spcAft>
                          <a:spcPts val="0"/>
                        </a:spcAft>
                      </a:pPr>
                      <a:r>
                        <a:rPr lang="en-US" sz="1100">
                          <a:effectLst/>
                        </a:rPr>
                        <a:t>Field Elements affected:</a:t>
                      </a:r>
                    </a:p>
                    <a:p>
                      <a:pPr marL="0" marR="0">
                        <a:lnSpc>
                          <a:spcPct val="107000"/>
                        </a:lnSpc>
                        <a:spcBef>
                          <a:spcPts val="0"/>
                        </a:spcBef>
                        <a:spcAft>
                          <a:spcPts val="0"/>
                        </a:spcAft>
                      </a:pPr>
                      <a:r>
                        <a:rPr lang="zh-CN" sz="1100">
                          <a:effectLst/>
                        </a:rPr>
                        <a:t>☐</a:t>
                      </a:r>
                      <a:r>
                        <a:rPr lang="en-US" sz="1100">
                          <a:effectLst/>
                        </a:rPr>
                        <a:t>Data Type                                       </a:t>
                      </a:r>
                      <a:r>
                        <a:rPr lang="zh-CN" sz="1100">
                          <a:effectLst/>
                        </a:rPr>
                        <a:t>☐</a:t>
                      </a:r>
                      <a:r>
                        <a:rPr lang="en-US" sz="1100">
                          <a:effectLst/>
                        </a:rPr>
                        <a:t>Character Support</a:t>
                      </a:r>
                    </a:p>
                    <a:p>
                      <a:pPr marL="0" marR="0">
                        <a:lnSpc>
                          <a:spcPct val="107000"/>
                        </a:lnSpc>
                        <a:spcBef>
                          <a:spcPts val="0"/>
                        </a:spcBef>
                        <a:spcAft>
                          <a:spcPts val="0"/>
                        </a:spcAft>
                      </a:pPr>
                      <a:r>
                        <a:rPr lang="zh-CN" sz="1100">
                          <a:effectLst/>
                        </a:rPr>
                        <a:t>☐</a:t>
                      </a:r>
                      <a:r>
                        <a:rPr lang="en-US" sz="1100">
                          <a:effectLst/>
                        </a:rPr>
                        <a:t>Data length                                    </a:t>
                      </a:r>
                      <a:r>
                        <a:rPr lang="zh-CN" sz="1100">
                          <a:effectLst/>
                        </a:rPr>
                        <a:t>☐</a:t>
                      </a:r>
                      <a:r>
                        <a:rPr lang="en-US" sz="1100">
                          <a:effectLst/>
                        </a:rPr>
                        <a:t>Null Support</a:t>
                      </a:r>
                    </a:p>
                    <a:p>
                      <a:pPr marL="0" marR="0">
                        <a:lnSpc>
                          <a:spcPct val="107000"/>
                        </a:lnSpc>
                        <a:spcBef>
                          <a:spcPts val="0"/>
                        </a:spcBef>
                        <a:spcAft>
                          <a:spcPts val="0"/>
                        </a:spcAft>
                      </a:pPr>
                      <a:r>
                        <a:rPr lang="zh-CN" sz="1100">
                          <a:effectLst/>
                        </a:rPr>
                        <a:t>☐</a:t>
                      </a:r>
                      <a:r>
                        <a:rPr lang="en-US" sz="1100">
                          <a:effectLst/>
                        </a:rPr>
                        <a:t>Decimal Points                              </a:t>
                      </a:r>
                      <a:r>
                        <a:rPr lang="zh-CN" sz="1100">
                          <a:effectLst/>
                        </a:rPr>
                        <a:t>☐</a:t>
                      </a:r>
                      <a:r>
                        <a:rPr lang="en-US" sz="1100">
                          <a:effectLst/>
                        </a:rPr>
                        <a:t>Range of Values</a:t>
                      </a:r>
                    </a:p>
                    <a:p>
                      <a:pPr marL="0" marR="0">
                        <a:lnSpc>
                          <a:spcPct val="107000"/>
                        </a:lnSpc>
                        <a:spcBef>
                          <a:spcPts val="0"/>
                        </a:spcBef>
                        <a:spcAft>
                          <a:spcPts val="0"/>
                        </a:spcAft>
                      </a:pPr>
                      <a:r>
                        <a:rPr lang="zh-CN" sz="1100">
                          <a:effectLst/>
                        </a:rPr>
                        <a:t>☐</a:t>
                      </a:r>
                      <a:r>
                        <a:rPr lang="en-US" sz="1100">
                          <a:effectLst/>
                        </a:rPr>
                        <a:t>Key Type                                        </a:t>
                      </a:r>
                      <a:r>
                        <a:rPr lang="zh-CN" sz="1100">
                          <a:effectLst/>
                        </a:rPr>
                        <a:t>☐</a:t>
                      </a:r>
                      <a:r>
                        <a:rPr lang="en-US" sz="1100">
                          <a:effectLst/>
                        </a:rPr>
                        <a:t>Default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7938386"/>
                  </a:ext>
                </a:extLst>
              </a:tr>
              <a:tr h="760640">
                <a:tc>
                  <a:txBody>
                    <a:bodyPr/>
                    <a:lstStyle/>
                    <a:p>
                      <a:pPr marL="0" marR="0">
                        <a:lnSpc>
                          <a:spcPct val="107000"/>
                        </a:lnSpc>
                        <a:spcBef>
                          <a:spcPts val="0"/>
                        </a:spcBef>
                        <a:spcAft>
                          <a:spcPts val="0"/>
                        </a:spcAft>
                      </a:pPr>
                      <a:r>
                        <a:rPr lang="en-US" sz="1100">
                          <a:effectLst/>
                        </a:rPr>
                        <a:t>Relationship Characteristics Affected</a:t>
                      </a:r>
                    </a:p>
                    <a:p>
                      <a:pPr marL="0" marR="0">
                        <a:lnSpc>
                          <a:spcPct val="107000"/>
                        </a:lnSpc>
                        <a:spcBef>
                          <a:spcPts val="0"/>
                        </a:spcBef>
                        <a:spcAft>
                          <a:spcPts val="0"/>
                        </a:spcAft>
                      </a:pPr>
                      <a:r>
                        <a:rPr lang="en-US" sz="1100">
                          <a:effectLst/>
                        </a:rPr>
                        <a:t>☒ Degree of Participation                       </a:t>
                      </a:r>
                      <a:r>
                        <a:rPr lang="zh-CN" sz="1100">
                          <a:effectLst/>
                        </a:rPr>
                        <a:t>☐</a:t>
                      </a:r>
                      <a:r>
                        <a:rPr lang="en-US" sz="1100">
                          <a:effectLst/>
                        </a:rPr>
                        <a:t>Type of Relationship                             </a:t>
                      </a:r>
                      <a:r>
                        <a:rPr lang="zh-CN" sz="1100">
                          <a:effectLst/>
                        </a:rPr>
                        <a:t>☐</a:t>
                      </a:r>
                      <a:r>
                        <a:rPr lang="en-US" sz="1100">
                          <a:effectLst/>
                        </a:rPr>
                        <a:t> Deletion Rule</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8889248"/>
                  </a:ext>
                </a:extLst>
              </a:tr>
              <a:tr h="568042">
                <a:tc>
                  <a:txBody>
                    <a:bodyPr/>
                    <a:lstStyle/>
                    <a:p>
                      <a:pPr marL="0" marR="0">
                        <a:lnSpc>
                          <a:spcPct val="107000"/>
                        </a:lnSpc>
                        <a:spcBef>
                          <a:spcPts val="0"/>
                        </a:spcBef>
                        <a:spcAft>
                          <a:spcPts val="0"/>
                        </a:spcAft>
                      </a:pPr>
                      <a:r>
                        <a:rPr lang="en-US" sz="1100" dirty="0">
                          <a:effectLst/>
                        </a:rPr>
                        <a:t>Actions Taken</a:t>
                      </a:r>
                    </a:p>
                    <a:p>
                      <a:pPr marL="0" marR="0">
                        <a:lnSpc>
                          <a:spcPct val="107000"/>
                        </a:lnSpc>
                        <a:spcBef>
                          <a:spcPts val="0"/>
                        </a:spcBef>
                        <a:spcAft>
                          <a:spcPts val="0"/>
                        </a:spcAft>
                      </a:pPr>
                      <a:r>
                        <a:rPr lang="en-US" sz="1100" dirty="0">
                          <a:effectLst/>
                        </a:rPr>
                        <a:t>The degree of participation was changed to (1, 10).</a:t>
                      </a:r>
                    </a:p>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9560795"/>
                  </a:ext>
                </a:extLst>
              </a:tr>
            </a:tbl>
          </a:graphicData>
        </a:graphic>
      </p:graphicFrame>
      <p:sp>
        <p:nvSpPr>
          <p:cNvPr id="8" name="TextBox 7">
            <a:extLst>
              <a:ext uri="{FF2B5EF4-FFF2-40B4-BE49-F238E27FC236}">
                <a16:creationId xmlns:a16="http://schemas.microsoft.com/office/drawing/2014/main" id="{B5C56D93-E631-475F-B9B5-9FF0CCB63C20}"/>
              </a:ext>
            </a:extLst>
          </p:cNvPr>
          <p:cNvSpPr txBox="1"/>
          <p:nvPr/>
        </p:nvSpPr>
        <p:spPr>
          <a:xfrm>
            <a:off x="71373" y="2954954"/>
            <a:ext cx="3950211" cy="4226478"/>
          </a:xfrm>
          <a:prstGeom prst="rect">
            <a:avLst/>
          </a:prstGeom>
          <a:noFill/>
        </p:spPr>
        <p:txBody>
          <a:bodyPr wrap="square" rtlCol="0">
            <a:spAutoFit/>
          </a:bodyPr>
          <a:lstStyle/>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Trigger:</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BEGIN</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DECLARE dummy, </a:t>
            </a:r>
            <a:r>
              <a:rPr lang="en-U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baddata</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INT;</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SET </a:t>
            </a:r>
            <a:r>
              <a:rPr lang="en-U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baddata</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0;</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IF COUNT(</a:t>
            </a:r>
            <a:r>
              <a:rPr lang="en-U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NEW.EditorPublicationsID</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&gt; 10 THEN</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SET </a:t>
            </a:r>
            <a:r>
              <a:rPr lang="en-U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baddata</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1;</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END IF;</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IF COUNT(</a:t>
            </a:r>
            <a:r>
              <a:rPr lang="en-U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NEW.EditorPublicationsID</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&lt; 1 THEN</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SET </a:t>
            </a:r>
            <a:r>
              <a:rPr lang="en-U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baddata</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1;</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END IF;</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IF </a:t>
            </a:r>
            <a:r>
              <a:rPr lang="en-U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baddata</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1 THEN</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a:t>
            </a:r>
            <a:r>
              <a:rPr lang="en-U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concat</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('Cannot Insert This Because Value', COUNT(</a:t>
            </a:r>
            <a:r>
              <a:rPr lang="en-U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NEW.EditorPublicationsID</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'exceeds the allowed number of publications per editor')</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INTO dummy FROM </a:t>
            </a:r>
            <a:r>
              <a:rPr lang="en-U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information_schema.tables</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END IF;</a:t>
            </a:r>
          </a:p>
          <a:p>
            <a:endParaRPr lang="en-US" sz="1400" dirty="0">
              <a:solidFill>
                <a:schemeClr val="bg1"/>
              </a:solidFill>
            </a:endParaRPr>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344201" y="267137"/>
            <a:ext cx="9141397" cy="615553"/>
          </a:xfrm>
        </p:spPr>
        <p:txBody>
          <a:bodyPr wrap="square" anchor="b">
            <a:normAutofit fontScale="90000"/>
          </a:bodyPr>
          <a:lstStyle/>
          <a:p>
            <a:r>
              <a:rPr lang="en-US" dirty="0"/>
              <a:t>Security and Privacy: Integration of Views</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2"/>
          </p:nvPr>
        </p:nvSpPr>
        <p:spPr>
          <a:xfrm>
            <a:off x="2196307" y="3260705"/>
            <a:ext cx="7799387" cy="1534757"/>
          </a:xfrm>
        </p:spPr>
        <p:txBody>
          <a:bodyPr wrap="square">
            <a:normAutofit/>
          </a:bodyPr>
          <a:lstStyle/>
          <a:p>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882BFC8F-A752-4B67-83B0-9DB94C3C3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78" y="1128761"/>
            <a:ext cx="5211494" cy="4263887"/>
          </a:xfrm>
          <a:prstGeom prst="rect">
            <a:avLst/>
          </a:prstGeom>
        </p:spPr>
      </p:pic>
      <p:sp>
        <p:nvSpPr>
          <p:cNvPr id="8" name="Text Placeholder 2">
            <a:extLst>
              <a:ext uri="{FF2B5EF4-FFF2-40B4-BE49-F238E27FC236}">
                <a16:creationId xmlns:a16="http://schemas.microsoft.com/office/drawing/2014/main" id="{4A569623-02F8-4AE5-8665-FE2ECABB5AB2}"/>
              </a:ext>
            </a:extLst>
          </p:cNvPr>
          <p:cNvSpPr txBox="1">
            <a:spLocks/>
          </p:cNvSpPr>
          <p:nvPr/>
        </p:nvSpPr>
        <p:spPr>
          <a:xfrm>
            <a:off x="6777185" y="1900356"/>
            <a:ext cx="5038994" cy="2707154"/>
          </a:xfrm>
          <a:prstGeom prst="rect">
            <a:avLst/>
          </a:prstGeom>
          <a:noFill/>
        </p:spPr>
        <p:txBody>
          <a:bodyPr wrap="square" lIns="0" tIns="0" rIns="0" bIns="0">
            <a:noAutofit/>
          </a:bodyPr>
          <a:lstStyle>
            <a:lvl1pPr marL="0" indent="0" algn="ctr" defTabSz="914400" rtl="0" eaLnBrk="1" latinLnBrk="0" hangingPunct="1">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algn="l">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VIEW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MemberPosts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AS</a:t>
            </a:r>
          </a:p>
          <a:p>
            <a:pPr marL="457200" marR="0" algn="l">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m.MemName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COUNT(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p.PostID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Posts</a:t>
            </a:r>
          </a:p>
          <a:p>
            <a:pPr marL="457200" marR="0" algn="l">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Members AS m</a:t>
            </a:r>
          </a:p>
          <a:p>
            <a:pPr marL="457200" marR="0" algn="l">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INNER JOIN Posts AS p 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p.MemberID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m.MemberID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l">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GROUP BY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MemName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l">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ORDER BY Posts desc; </a:t>
            </a:r>
          </a:p>
          <a:p>
            <a:pPr algn="l" fontAlgn="auto"/>
            <a:endParaRPr lang="en-US" dirty="0"/>
          </a:p>
        </p:txBody>
      </p:sp>
    </p:spTree>
    <p:extLst>
      <p:ext uri="{BB962C8B-B14F-4D97-AF65-F5344CB8AC3E}">
        <p14:creationId xmlns:p14="http://schemas.microsoft.com/office/powerpoint/2010/main" val="336652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8FDA-24A8-4FCB-8A8F-84E49F932BF4}"/>
              </a:ext>
            </a:extLst>
          </p:cNvPr>
          <p:cNvSpPr>
            <a:spLocks noGrp="1"/>
          </p:cNvSpPr>
          <p:nvPr>
            <p:ph type="title"/>
          </p:nvPr>
        </p:nvSpPr>
        <p:spPr>
          <a:xfrm>
            <a:off x="372863" y="213064"/>
            <a:ext cx="10009750" cy="666810"/>
          </a:xfrm>
        </p:spPr>
        <p:txBody>
          <a:bodyPr/>
          <a:lstStyle/>
          <a:p>
            <a:r>
              <a:rPr lang="en-US" dirty="0"/>
              <a:t>Security and Privacy: Integration of Views</a:t>
            </a:r>
          </a:p>
        </p:txBody>
      </p:sp>
      <p:sp>
        <p:nvSpPr>
          <p:cNvPr id="3" name="Text Placeholder 2">
            <a:extLst>
              <a:ext uri="{FF2B5EF4-FFF2-40B4-BE49-F238E27FC236}">
                <a16:creationId xmlns:a16="http://schemas.microsoft.com/office/drawing/2014/main" id="{FC26A4F4-4AEF-4644-8BCA-4BA2D5976CF6}"/>
              </a:ext>
            </a:extLst>
          </p:cNvPr>
          <p:cNvSpPr>
            <a:spLocks noGrp="1"/>
          </p:cNvSpPr>
          <p:nvPr>
            <p:ph type="body" sz="quarter" idx="12"/>
          </p:nvPr>
        </p:nvSpPr>
        <p:spPr>
          <a:xfrm>
            <a:off x="4761954" y="1935867"/>
            <a:ext cx="5038994" cy="2707154"/>
          </a:xfrm>
        </p:spPr>
        <p:txBody>
          <a:bodyPr/>
          <a:lstStyle/>
          <a:p>
            <a:pPr marL="228600" marR="0" algn="l">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VIEW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MemberDetails</a:t>
            </a:r>
            <a:r>
              <a:rPr lang="en-US" sz="1800" dirty="0">
                <a:effectLst/>
                <a:latin typeface="Calibri" panose="020F0502020204030204" pitchFamily="34" charset="0"/>
                <a:ea typeface="Calibri" panose="020F0502020204030204" pitchFamily="34" charset="0"/>
                <a:cs typeface="Times New Roman" panose="02020603050405020304" pitchFamily="18" charset="0"/>
              </a:rPr>
              <a:t> AS</a:t>
            </a:r>
          </a:p>
          <a:p>
            <a:pPr marL="228600" marR="0" algn="l">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MemName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Name,</a:t>
            </a:r>
          </a:p>
          <a:p>
            <a:pPr marL="228600" marR="0" algn="l">
              <a:lnSpc>
                <a:spcPct val="150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MemDescription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Description,</a:t>
            </a:r>
          </a:p>
          <a:p>
            <a:pPr marL="228600" marR="0" algn="l">
              <a:lnSpc>
                <a:spcPct val="150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MemEmail</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Email</a:t>
            </a:r>
          </a:p>
          <a:p>
            <a:pPr marL="228600" marR="0" algn="l">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Members;</a:t>
            </a:r>
          </a:p>
          <a:p>
            <a:endParaRPr lang="en-US" dirty="0"/>
          </a:p>
        </p:txBody>
      </p:sp>
      <p:pic>
        <p:nvPicPr>
          <p:cNvPr id="4" name="Picture 3" descr="Text, chat or text message&#10;&#10;Description automatically generated">
            <a:extLst>
              <a:ext uri="{FF2B5EF4-FFF2-40B4-BE49-F238E27FC236}">
                <a16:creationId xmlns:a16="http://schemas.microsoft.com/office/drawing/2014/main" id="{F766776C-93A7-461E-A638-DF0813F3E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401" y="1074716"/>
            <a:ext cx="2618386" cy="4708568"/>
          </a:xfrm>
          <a:prstGeom prst="rect">
            <a:avLst/>
          </a:prstGeom>
        </p:spPr>
      </p:pic>
    </p:spTree>
    <p:extLst>
      <p:ext uri="{BB962C8B-B14F-4D97-AF65-F5344CB8AC3E}">
        <p14:creationId xmlns:p14="http://schemas.microsoft.com/office/powerpoint/2010/main" val="2316476214"/>
      </p:ext>
    </p:extLst>
  </p:cSld>
  <p:clrMapOvr>
    <a:masterClrMapping/>
  </p:clrMapOvr>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2.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122</TotalTime>
  <Words>703</Words>
  <Application>Microsoft Office PowerPoint</Application>
  <PresentationFormat>Widescreen</PresentationFormat>
  <Paragraphs>87</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Segoe UI</vt:lpstr>
      <vt:lpstr>Office Theme</vt:lpstr>
      <vt:lpstr>LIS751 Final Project Sveta Bartholomew</vt:lpstr>
      <vt:lpstr>Introduction</vt:lpstr>
      <vt:lpstr>PowerPoint Presentation</vt:lpstr>
      <vt:lpstr>Mission Statement </vt:lpstr>
      <vt:lpstr>Conceptual Design  ER diagram </vt:lpstr>
      <vt:lpstr>Logical Design</vt:lpstr>
      <vt:lpstr>Business Rule</vt:lpstr>
      <vt:lpstr>Security and Privacy: Integration of Views</vt:lpstr>
      <vt:lpstr>Security and Privacy: Integration of Views</vt:lpstr>
      <vt:lpstr>Security and Privacy: Integration of Views</vt:lpstr>
      <vt:lpstr>SQL Queries:  (1) I want to know the information on Editors (their names and email addresses) and how many publications they review. I would like to limit my search to the editors who lead 5 or more publications at once.   (2) I need information on posts, publications these posts appear in and names and description of members who wrote them.    (3) I want to know what publication has the most posts.  (4) Who wrote the greatest number of posts?  (5) Names and Emails of members who pay yearly subscription fee.   </vt:lpstr>
      <vt:lpstr>PHP/HTML page:</vt:lpstr>
      <vt:lpstr>Questions &amp; answers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LIS751 Final Project Sveta Bartholomew</dc:title>
  <dc:subject/>
  <dc:creator>sveta.bartholomew@outlook.com</dc:creator>
  <cp:keywords/>
  <dc:description/>
  <cp:lastModifiedBy>sveta.bartholomew@outlook.com</cp:lastModifiedBy>
  <cp:revision>1</cp:revision>
  <dcterms:created xsi:type="dcterms:W3CDTF">2022-04-28T13:53:12Z</dcterms:created>
  <dcterms:modified xsi:type="dcterms:W3CDTF">2022-05-04T14:22:30Z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