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265877-FEA8-41E3-A77B-6D77DB558726}">
  <a:tblStyle styleId="{9D265877-FEA8-41E3-A77B-6D77DB5587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ournals.plos.org/plosone/article?id=10.1371/journal.pone.0245909"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Sereen</a:t>
            </a:r>
            <a:endParaRPr/>
          </a:p>
          <a:p>
            <a:pPr indent="0" lvl="0" marL="0" rtl="0" algn="l">
              <a:spcBef>
                <a:spcPts val="0"/>
              </a:spcBef>
              <a:spcAft>
                <a:spcPts val="0"/>
              </a:spcAft>
              <a:buNone/>
            </a:pPr>
            <a:r>
              <a:rPr lang="en"/>
              <a:t>Really good paper we can base our report/presentation on: </a:t>
            </a:r>
            <a:r>
              <a:rPr lang="en" u="sng">
                <a:solidFill>
                  <a:schemeClr val="hlink"/>
                </a:solidFill>
                <a:hlinkClick r:id="rId2"/>
              </a:rPr>
              <a:t>https://journals.plos.org/plosone/article?id=10.1371/journal.pone.0245909</a:t>
            </a:r>
            <a:endParaRPr/>
          </a:p>
          <a:p>
            <a:pPr indent="0" lvl="0" marL="0" rtl="0" algn="l">
              <a:spcBef>
                <a:spcPts val="0"/>
              </a:spcBef>
              <a:spcAft>
                <a:spcPts val="0"/>
              </a:spcAft>
              <a:buNone/>
            </a:pPr>
            <a:r>
              <a:rPr lang="en"/>
              <a:t>Really like some of the visualizations they use for the accuracy/results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2434c0ba4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2434c0ba4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Jeong-Woo (if we have time)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2434c0ba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2434c0ba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Jeong-woo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2434c0ba4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2434c0ba4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Sereen</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2cfec0d8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2cfec0d8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Sereen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2434c0ba4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2434c0ba4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2434c0ba4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2434c0ba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Sereen</a:t>
            </a:r>
            <a:endParaRPr/>
          </a:p>
          <a:p>
            <a:pPr indent="-298450" lvl="0" marL="457200" rtl="0" algn="l">
              <a:spcBef>
                <a:spcPts val="0"/>
              </a:spcBef>
              <a:spcAft>
                <a:spcPts val="0"/>
              </a:spcAft>
              <a:buSzPts val="1100"/>
              <a:buChar char="-"/>
            </a:pPr>
            <a:r>
              <a:rPr lang="en"/>
              <a:t>Basic inf on Covid</a:t>
            </a:r>
            <a:endParaRPr/>
          </a:p>
          <a:p>
            <a:pPr indent="-298450" lvl="0" marL="457200" rtl="0" algn="l">
              <a:spcBef>
                <a:spcPts val="0"/>
              </a:spcBef>
              <a:spcAft>
                <a:spcPts val="0"/>
              </a:spcAft>
              <a:buSzPts val="1100"/>
              <a:buChar char="-"/>
            </a:pPr>
            <a:r>
              <a:rPr lang="en"/>
              <a:t>Project descripiton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2434c0ba4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2434c0ba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Sereen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2434c0ba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2434c0ba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Lyna</a:t>
            </a:r>
            <a:endParaRPr/>
          </a:p>
          <a:p>
            <a:pPr indent="0" lvl="0" marL="0" rtl="0" algn="l">
              <a:lnSpc>
                <a:spcPct val="115000"/>
              </a:lnSpc>
              <a:spcBef>
                <a:spcPts val="0"/>
              </a:spcBef>
              <a:spcAft>
                <a:spcPts val="0"/>
              </a:spcAft>
              <a:buNone/>
            </a:pPr>
            <a:r>
              <a:rPr lang="en">
                <a:solidFill>
                  <a:schemeClr val="dk1"/>
                </a:solidFill>
              </a:rPr>
              <a:t>The dataset we will be using for this project is provided by the Health Language Processing Lab from the Perelman School of Medicine, University of Pennsylvania as part of the Social Media Mining for Health Applications (#SMM4H) Shared Task 2021 Challenge [CITE]. The total dataset contains 16,067 tweets, with 9,567 tweets reserved for training purposes (~60%), and 6,500 tweets for testing (~40%). For this classification task, the tweets are labeled with target classes of (1) self reports, (2) non-personal reports, and (3) literature/news mentions. Approximately 15% of the tweets were self-reported, 38% were non-personal reports, and 47% were literature/new mentions.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2434c0ba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2434c0ba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Lyna</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is a flowchart of our text-preprocessing methodology. Preprocessing is an important step, which affects accuracy of learning models. We first converted all words to lowercase, and removed any whitespace, numbers, special characters, emails, stop words, null characters, and weblinks using regular expressions to reduce the noise in our dataset. All tweets were tokenized, and then underwent lemmatization to convert the word to its meaningful base form to </a:t>
            </a:r>
            <a:r>
              <a:rPr lang="en">
                <a:solidFill>
                  <a:schemeClr val="dk1"/>
                </a:solidFill>
              </a:rPr>
              <a:t>further</a:t>
            </a:r>
            <a:r>
              <a:rPr lang="en">
                <a:solidFill>
                  <a:schemeClr val="dk1"/>
                </a:solidFill>
              </a:rPr>
              <a:t> reduce the dimensionality of our </a:t>
            </a:r>
            <a:r>
              <a:rPr lang="en">
                <a:solidFill>
                  <a:schemeClr val="dk1"/>
                </a:solidFill>
              </a:rPr>
              <a:t>dataset</a:t>
            </a:r>
            <a:r>
              <a:rPr lang="en">
                <a:solidFill>
                  <a:schemeClr val="dk1"/>
                </a:solidFill>
              </a:rPr>
              <a: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 sz="1200">
                <a:solidFill>
                  <a:schemeClr val="dk1"/>
                </a:solidFill>
                <a:latin typeface="Calibri"/>
                <a:ea typeface="Calibri"/>
                <a:cs typeface="Calibri"/>
                <a:sym typeface="Calibri"/>
              </a:rPr>
              <a:t>Stop Words</a:t>
            </a:r>
            <a:r>
              <a:rPr lang="en" sz="1200">
                <a:solidFill>
                  <a:schemeClr val="dk1"/>
                </a:solidFill>
                <a:latin typeface="Calibri"/>
                <a:ea typeface="Calibri"/>
                <a:cs typeface="Calibri"/>
                <a:sym typeface="Calibri"/>
              </a:rPr>
              <a:t>: To reduce the dimensionality of the tokens, we removed all stop words. </a:t>
            </a:r>
            <a:br>
              <a:rPr lang="en" sz="1200">
                <a:solidFill>
                  <a:schemeClr val="dk1"/>
                </a:solidFill>
                <a:latin typeface="Calibri"/>
                <a:ea typeface="Calibri"/>
                <a:cs typeface="Calibri"/>
                <a:sym typeface="Calibri"/>
              </a:rPr>
            </a:br>
            <a:r>
              <a:rPr b="1" lang="en"/>
              <a:t>Tokenization</a:t>
            </a:r>
            <a:r>
              <a:rPr lang="en"/>
              <a:t>: </a:t>
            </a:r>
            <a:r>
              <a:rPr lang="en" sz="1200">
                <a:solidFill>
                  <a:schemeClr val="dk1"/>
                </a:solidFill>
                <a:latin typeface="Calibri"/>
                <a:ea typeface="Calibri"/>
                <a:cs typeface="Calibri"/>
                <a:sym typeface="Calibri"/>
              </a:rPr>
              <a:t>All tweets were broken up into words called tokens.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 sz="1200">
                <a:solidFill>
                  <a:schemeClr val="dk1"/>
                </a:solidFill>
                <a:latin typeface="Calibri"/>
                <a:ea typeface="Calibri"/>
                <a:cs typeface="Calibri"/>
                <a:sym typeface="Calibri"/>
              </a:rPr>
              <a:t>Lemmatization</a:t>
            </a:r>
            <a:r>
              <a:rPr lang="en" sz="1200">
                <a:solidFill>
                  <a:schemeClr val="dk1"/>
                </a:solidFill>
                <a:latin typeface="Calibri"/>
                <a:ea typeface="Calibri"/>
                <a:cs typeface="Calibri"/>
                <a:sym typeface="Calibri"/>
              </a:rPr>
              <a:t>: I further tried to reduce the dimensionality of the tokens through word stemming/lemmatization to reduce the inflectional forms of each word into a common base or root. </a:t>
            </a:r>
            <a:br>
              <a:rPr lang="en" sz="1200">
                <a:solidFill>
                  <a:schemeClr val="dk1"/>
                </a:solidFill>
                <a:latin typeface="Calibri"/>
                <a:ea typeface="Calibri"/>
                <a:cs typeface="Calibri"/>
                <a:sym typeface="Calibri"/>
              </a:rPr>
            </a:b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2434c0ba4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2434c0ba4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Lyna</a:t>
            </a:r>
            <a:endParaRPr/>
          </a:p>
          <a:p>
            <a:pPr indent="0" lvl="0" marL="0" rtl="0" algn="l">
              <a:lnSpc>
                <a:spcPct val="115000"/>
              </a:lnSpc>
              <a:spcBef>
                <a:spcPts val="0"/>
              </a:spcBef>
              <a:spcAft>
                <a:spcPts val="0"/>
              </a:spcAft>
              <a:buNone/>
            </a:pPr>
            <a:r>
              <a:rPr lang="en">
                <a:solidFill>
                  <a:schemeClr val="dk1"/>
                </a:solidFill>
              </a:rPr>
              <a:t>A flowchart of our modeling methodology is shown in Figure 3. The processed dataset was split into a training and test dataset (as specified by the challenge), and then both datasets went through a feature extraction process. For our analysis, we focused on two feature extraction techniques: TF-IDF and count vectorization. Each training set was used to train three models: naive Bayes, random forest, and support vector machine (SVM). After training the models, each test set was applied to the training model to predict the tweet classification. For the SVM model, we did do some hyperparameter tuning to find the best combination of hyperparameters that produced the model with the highest accuracy. Model performance was evaluated on the accuracy, precision, recall, and F1 score. </a:t>
            </a:r>
            <a:endParaRPr sz="1000">
              <a:solidFill>
                <a:srgbClr val="202020"/>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2434c0ba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2434c0ba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Jeong-woo</a:t>
            </a:r>
            <a:endParaRPr/>
          </a:p>
          <a:p>
            <a:pPr indent="0" lvl="0" marL="0" rtl="0" algn="l">
              <a:spcBef>
                <a:spcPts val="0"/>
              </a:spcBef>
              <a:spcAft>
                <a:spcPts val="0"/>
              </a:spcAft>
              <a:buNone/>
            </a:pPr>
            <a:r>
              <a:rPr lang="en"/>
              <a:t>Lyna verified: the wordcloud function generates n-grams among all of the tweets, and shows the most common words/phrases.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2bfea7a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2bfea7a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Jeong-woo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2434c0ba4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2434c0ba4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Jeong-woo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82375" y="242475"/>
            <a:ext cx="5799300" cy="1578900"/>
          </a:xfrm>
          <a:prstGeom prst="rect">
            <a:avLst/>
          </a:prstGeom>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lang="en"/>
              <a:t>[SMM4H - Task 6]</a:t>
            </a:r>
            <a:endParaRPr/>
          </a:p>
          <a:p>
            <a:pPr indent="0" lvl="0" marL="0" rtl="0" algn="l">
              <a:lnSpc>
                <a:spcPct val="100000"/>
              </a:lnSpc>
              <a:spcBef>
                <a:spcPts val="1800"/>
              </a:spcBef>
              <a:spcAft>
                <a:spcPts val="600"/>
              </a:spcAft>
              <a:buNone/>
            </a:pPr>
            <a:r>
              <a:rPr lang="en"/>
              <a:t>Classification of COVID-19 tweets containing symptoms</a:t>
            </a:r>
            <a:endParaRPr/>
          </a:p>
        </p:txBody>
      </p:sp>
      <p:sp>
        <p:nvSpPr>
          <p:cNvPr id="135" name="Google Shape;135;p13"/>
          <p:cNvSpPr txBox="1"/>
          <p:nvPr>
            <p:ph idx="1" type="subTitle"/>
          </p:nvPr>
        </p:nvSpPr>
        <p:spPr>
          <a:xfrm>
            <a:off x="4515575" y="3322675"/>
            <a:ext cx="4466100" cy="124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Montserrat"/>
                <a:ea typeface="Montserrat"/>
                <a:cs typeface="Montserrat"/>
                <a:sym typeface="Montserrat"/>
              </a:rPr>
              <a:t>Jeong-Woo Ko, Sereen Kallerackal, </a:t>
            </a:r>
            <a:endParaRPr sz="1600">
              <a:latin typeface="Montserrat"/>
              <a:ea typeface="Montserrat"/>
              <a:cs typeface="Montserrat"/>
              <a:sym typeface="Montserrat"/>
            </a:endParaRPr>
          </a:p>
          <a:p>
            <a:pPr indent="0" lvl="0" marL="0" rtl="0" algn="l">
              <a:spcBef>
                <a:spcPts val="0"/>
              </a:spcBef>
              <a:spcAft>
                <a:spcPts val="0"/>
              </a:spcAft>
              <a:buNone/>
            </a:pPr>
            <a:r>
              <a:rPr lang="en" sz="1600">
                <a:latin typeface="Montserrat"/>
                <a:ea typeface="Montserrat"/>
                <a:cs typeface="Montserrat"/>
                <a:sym typeface="Montserrat"/>
              </a:rPr>
              <a:t>Lyna Truong</a:t>
            </a:r>
            <a:endParaRPr sz="1600">
              <a:latin typeface="Montserrat"/>
              <a:ea typeface="Montserrat"/>
              <a:cs typeface="Montserrat"/>
              <a:sym typeface="Montserrat"/>
            </a:endParaRPr>
          </a:p>
          <a:p>
            <a:pPr indent="0" lvl="0" marL="0" rtl="0" algn="l">
              <a:spcBef>
                <a:spcPts val="0"/>
              </a:spcBef>
              <a:spcAft>
                <a:spcPts val="0"/>
              </a:spcAft>
              <a:buNone/>
            </a:pPr>
            <a:r>
              <a:rPr lang="en" sz="1600">
                <a:latin typeface="Montserrat"/>
                <a:ea typeface="Montserrat"/>
                <a:cs typeface="Montserrat"/>
                <a:sym typeface="Montserrat"/>
              </a:rPr>
              <a:t>LHS 712 Final Project</a:t>
            </a:r>
            <a:endParaRPr sz="1600">
              <a:latin typeface="Montserrat"/>
              <a:ea typeface="Montserrat"/>
              <a:cs typeface="Montserrat"/>
              <a:sym typeface="Montserrat"/>
            </a:endParaRPr>
          </a:p>
          <a:p>
            <a:pPr indent="0" lvl="0" marL="0" rtl="0" algn="l">
              <a:spcBef>
                <a:spcPts val="0"/>
              </a:spcBef>
              <a:spcAft>
                <a:spcPts val="0"/>
              </a:spcAft>
              <a:buNone/>
            </a:pPr>
            <a:r>
              <a:rPr lang="en" sz="1600">
                <a:latin typeface="Montserrat"/>
                <a:ea typeface="Montserrat"/>
                <a:cs typeface="Montserrat"/>
                <a:sym typeface="Montserrat"/>
              </a:rPr>
              <a:t>April 19, 2021</a:t>
            </a:r>
            <a:endParaRPr sz="16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F1 Score Graph</a:t>
            </a:r>
            <a:endParaRPr/>
          </a:p>
        </p:txBody>
      </p:sp>
      <p:pic>
        <p:nvPicPr>
          <p:cNvPr id="192" name="Google Shape;192;p22"/>
          <p:cNvPicPr preferRelativeResize="0"/>
          <p:nvPr/>
        </p:nvPicPr>
        <p:blipFill>
          <a:blip r:embed="rId3">
            <a:alphaModFix/>
          </a:blip>
          <a:stretch>
            <a:fillRect/>
          </a:stretch>
        </p:blipFill>
        <p:spPr>
          <a:xfrm>
            <a:off x="1452862" y="1071862"/>
            <a:ext cx="5739937" cy="37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of SVM Model w/ Count Vect.</a:t>
            </a:r>
            <a:endParaRPr/>
          </a:p>
        </p:txBody>
      </p:sp>
      <p:pic>
        <p:nvPicPr>
          <p:cNvPr id="198" name="Google Shape;198;p23"/>
          <p:cNvPicPr preferRelativeResize="0"/>
          <p:nvPr/>
        </p:nvPicPr>
        <p:blipFill>
          <a:blip r:embed="rId3">
            <a:alphaModFix/>
          </a:blip>
          <a:stretch>
            <a:fillRect/>
          </a:stretch>
        </p:blipFill>
        <p:spPr>
          <a:xfrm>
            <a:off x="2015088" y="904625"/>
            <a:ext cx="5113825" cy="4053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a:t>
            </a:r>
            <a:r>
              <a:rPr lang="en" sz="1800"/>
              <a:t>nalysis was limited to only SVM, Naive Bayes and Random Forest. Trying other models could have </a:t>
            </a:r>
            <a:r>
              <a:rPr lang="en" sz="1800"/>
              <a:t>improved</a:t>
            </a:r>
            <a:r>
              <a:rPr lang="en" sz="1800"/>
              <a:t> our final scores. </a:t>
            </a:r>
            <a:endParaRPr sz="1800"/>
          </a:p>
          <a:p>
            <a:pPr indent="-342900" lvl="0" marL="457200" rtl="0" algn="l">
              <a:spcBef>
                <a:spcPts val="0"/>
              </a:spcBef>
              <a:spcAft>
                <a:spcPts val="0"/>
              </a:spcAft>
              <a:buSzPts val="1800"/>
              <a:buChar char="●"/>
            </a:pPr>
            <a:r>
              <a:rPr lang="en" sz="1800"/>
              <a:t>O</a:t>
            </a:r>
            <a:r>
              <a:rPr lang="en" sz="1800"/>
              <a:t>nly</a:t>
            </a:r>
            <a:r>
              <a:rPr lang="en" sz="1800"/>
              <a:t> focused on 2 types of feature </a:t>
            </a:r>
            <a:r>
              <a:rPr lang="en" sz="1800"/>
              <a:t>engineering (TF-IDF and Count Vectorization).  The results may be different or better if we tried other kinds. </a:t>
            </a:r>
            <a:endParaRPr sz="1800"/>
          </a:p>
          <a:p>
            <a:pPr indent="-342900" lvl="0" marL="457200" rtl="0" algn="l">
              <a:spcBef>
                <a:spcPts val="0"/>
              </a:spcBef>
              <a:spcAft>
                <a:spcPts val="0"/>
              </a:spcAft>
              <a:buSzPts val="1800"/>
              <a:buChar char="●"/>
            </a:pPr>
            <a:r>
              <a:rPr lang="en" sz="1800"/>
              <a:t>The word ‘I’ and other pronouns could possibly be indicative of the self-reported/non-personal class, but we deleted all the words under length of 2.</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210" name="Google Shape;210;p25"/>
          <p:cNvSpPr txBox="1"/>
          <p:nvPr>
            <p:ph idx="1" type="body"/>
          </p:nvPr>
        </p:nvSpPr>
        <p:spPr>
          <a:xfrm>
            <a:off x="1048950" y="1477675"/>
            <a:ext cx="7536000" cy="3353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sz="1800"/>
              <a:t>Best performing model: SVM model with Count vectorization </a:t>
            </a:r>
            <a:endParaRPr sz="1800"/>
          </a:p>
          <a:p>
            <a:pPr indent="-325755" lvl="1" marL="914400" rtl="0" algn="l">
              <a:spcBef>
                <a:spcPts val="0"/>
              </a:spcBef>
              <a:spcAft>
                <a:spcPts val="0"/>
              </a:spcAft>
              <a:buSzPct val="100000"/>
              <a:buChar char="○"/>
            </a:pPr>
            <a:r>
              <a:rPr lang="en" sz="1800"/>
              <a:t>Highest weighted accuracy score (0.97)</a:t>
            </a:r>
            <a:endParaRPr sz="1800"/>
          </a:p>
          <a:p>
            <a:pPr indent="0" lvl="0" marL="0" rtl="0" algn="l">
              <a:spcBef>
                <a:spcPts val="1200"/>
              </a:spcBef>
              <a:spcAft>
                <a:spcPts val="0"/>
              </a:spcAft>
              <a:buNone/>
            </a:pPr>
            <a:r>
              <a:t/>
            </a:r>
            <a:endParaRPr sz="1800"/>
          </a:p>
          <a:p>
            <a:pPr indent="-325755" lvl="0" marL="457200" rtl="0" algn="l">
              <a:spcBef>
                <a:spcPts val="1200"/>
              </a:spcBef>
              <a:spcAft>
                <a:spcPts val="0"/>
              </a:spcAft>
              <a:buSzPct val="100000"/>
              <a:buChar char="●"/>
            </a:pPr>
            <a:r>
              <a:rPr lang="en" sz="1800"/>
              <a:t>Based on our analysis, we do believe that it is possible to classify these tweets into the three categories (</a:t>
            </a:r>
            <a:r>
              <a:rPr lang="en" sz="1800"/>
              <a:t>Lit/news mentions, Non-personal reports, Self reports) </a:t>
            </a:r>
            <a:br>
              <a:rPr lang="en" sz="1800"/>
            </a:br>
            <a:endParaRPr sz="1800"/>
          </a:p>
          <a:p>
            <a:pPr indent="-325755" lvl="0" marL="457200" rtl="0" algn="l">
              <a:spcBef>
                <a:spcPts val="0"/>
              </a:spcBef>
              <a:spcAft>
                <a:spcPts val="0"/>
              </a:spcAft>
              <a:buSzPct val="100000"/>
              <a:buChar char="●"/>
            </a:pPr>
            <a:r>
              <a:rPr lang="en" sz="1800"/>
              <a:t>For future, we might have to consider changing some of the pre-processing steps.</a:t>
            </a:r>
            <a:endParaRPr sz="1800"/>
          </a:p>
          <a:p>
            <a:pPr indent="0" lvl="0" marL="0" rtl="0" algn="l">
              <a:spcBef>
                <a:spcPts val="1200"/>
              </a:spcBef>
              <a:spcAft>
                <a:spcPts val="0"/>
              </a:spcAft>
              <a:buNone/>
            </a:pPr>
            <a:r>
              <a:t/>
            </a:r>
            <a:endParaRPr sz="1800"/>
          </a:p>
          <a:p>
            <a:pPr indent="0" lvl="0" marL="457200" rtl="0" algn="l">
              <a:spcBef>
                <a:spcPts val="1200"/>
              </a:spcBef>
              <a:spcAft>
                <a:spcPts val="120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41" name="Google Shape;141;p14"/>
          <p:cNvSpPr txBox="1"/>
          <p:nvPr>
            <p:ph idx="1" type="body"/>
          </p:nvPr>
        </p:nvSpPr>
        <p:spPr>
          <a:xfrm>
            <a:off x="1297500" y="1307850"/>
            <a:ext cx="7038900" cy="3329700"/>
          </a:xfrm>
          <a:prstGeom prst="rect">
            <a:avLst/>
          </a:prstGeom>
        </p:spPr>
        <p:txBody>
          <a:bodyPr anchorCtr="0" anchor="t" bIns="91425" lIns="91425" spcFirstLastPara="1" rIns="91425" wrap="square" tIns="91425">
            <a:noAutofit/>
          </a:bodyPr>
          <a:lstStyle/>
          <a:p>
            <a:pPr indent="-305911" lvl="0" marL="457200" rtl="0" algn="l">
              <a:lnSpc>
                <a:spcPct val="105000"/>
              </a:lnSpc>
              <a:spcBef>
                <a:spcPts val="0"/>
              </a:spcBef>
              <a:spcAft>
                <a:spcPts val="0"/>
              </a:spcAft>
              <a:buClr>
                <a:srgbClr val="FFFFFF"/>
              </a:buClr>
              <a:buSzPts val="1218"/>
              <a:buChar char="●"/>
            </a:pPr>
            <a:r>
              <a:rPr lang="en" sz="1217">
                <a:solidFill>
                  <a:srgbClr val="FFFFFF"/>
                </a:solidFill>
              </a:rPr>
              <a:t>First U.S COVID-19 Case : 19 January 2020</a:t>
            </a:r>
            <a:endParaRPr sz="1217">
              <a:solidFill>
                <a:srgbClr val="FFFFFF"/>
              </a:solidFill>
            </a:endParaRPr>
          </a:p>
          <a:p>
            <a:pPr indent="-305911" lvl="1" marL="914400" rtl="0" algn="l">
              <a:lnSpc>
                <a:spcPct val="105000"/>
              </a:lnSpc>
              <a:spcBef>
                <a:spcPts val="0"/>
              </a:spcBef>
              <a:spcAft>
                <a:spcPts val="0"/>
              </a:spcAft>
              <a:buClr>
                <a:srgbClr val="FFFFFF"/>
              </a:buClr>
              <a:buSzPts val="1218"/>
              <a:buChar char="○"/>
            </a:pPr>
            <a:r>
              <a:rPr lang="en" sz="1217">
                <a:solidFill>
                  <a:srgbClr val="FFFFFF"/>
                </a:solidFill>
              </a:rPr>
              <a:t>Constant news updates and tweets on medical symptoms/ people responses/ updates from officials, and more.</a:t>
            </a:r>
            <a:endParaRPr sz="1217">
              <a:solidFill>
                <a:srgbClr val="FFFFFF"/>
              </a:solidFill>
            </a:endParaRPr>
          </a:p>
          <a:p>
            <a:pPr indent="0" lvl="0" marL="914400" rtl="0" algn="l">
              <a:lnSpc>
                <a:spcPct val="105000"/>
              </a:lnSpc>
              <a:spcBef>
                <a:spcPts val="0"/>
              </a:spcBef>
              <a:spcAft>
                <a:spcPts val="0"/>
              </a:spcAft>
              <a:buSzPts val="1018"/>
              <a:buNone/>
            </a:pPr>
            <a:r>
              <a:t/>
            </a:r>
            <a:endParaRPr sz="1402">
              <a:solidFill>
                <a:srgbClr val="FFFFFF"/>
              </a:solidFill>
            </a:endParaRPr>
          </a:p>
          <a:p>
            <a:pPr indent="-305911" lvl="0" marL="457200" rtl="0" algn="l">
              <a:lnSpc>
                <a:spcPct val="105000"/>
              </a:lnSpc>
              <a:spcBef>
                <a:spcPts val="0"/>
              </a:spcBef>
              <a:spcAft>
                <a:spcPts val="0"/>
              </a:spcAft>
              <a:buClr>
                <a:srgbClr val="FFFFFF"/>
              </a:buClr>
              <a:buSzPts val="1218"/>
              <a:buChar char="●"/>
            </a:pPr>
            <a:r>
              <a:rPr lang="en" sz="1217">
                <a:solidFill>
                  <a:srgbClr val="FFFFFF"/>
                </a:solidFill>
              </a:rPr>
              <a:t>There are two main issues associated with the classification of medical symptoms from COVID-19 tweets. </a:t>
            </a:r>
            <a:endParaRPr sz="1217">
              <a:solidFill>
                <a:srgbClr val="FFFFFF"/>
              </a:solidFill>
            </a:endParaRPr>
          </a:p>
          <a:p>
            <a:pPr indent="-305911" lvl="1" marL="914400" rtl="0" algn="l">
              <a:lnSpc>
                <a:spcPct val="105000"/>
              </a:lnSpc>
              <a:spcBef>
                <a:spcPts val="0"/>
              </a:spcBef>
              <a:spcAft>
                <a:spcPts val="0"/>
              </a:spcAft>
              <a:buClr>
                <a:srgbClr val="FFFFFF"/>
              </a:buClr>
              <a:buSzPts val="1218"/>
              <a:buChar char="○"/>
            </a:pPr>
            <a:r>
              <a:rPr lang="en" sz="1217">
                <a:solidFill>
                  <a:srgbClr val="FFFFFF"/>
                </a:solidFill>
              </a:rPr>
              <a:t>Firstly, there is plenty of information on medical symptoms and it poses a difficulty of classifying and identifying important user-reported information. </a:t>
            </a:r>
            <a:endParaRPr sz="1217">
              <a:solidFill>
                <a:srgbClr val="FFFFFF"/>
              </a:solidFill>
            </a:endParaRPr>
          </a:p>
          <a:p>
            <a:pPr indent="-305911" lvl="1" marL="914400" rtl="0" algn="l">
              <a:lnSpc>
                <a:spcPct val="105000"/>
              </a:lnSpc>
              <a:spcBef>
                <a:spcPts val="0"/>
              </a:spcBef>
              <a:spcAft>
                <a:spcPts val="0"/>
              </a:spcAft>
              <a:buClr>
                <a:srgbClr val="FFFFFF"/>
              </a:buClr>
              <a:buSzPts val="1218"/>
              <a:buChar char="○"/>
            </a:pPr>
            <a:r>
              <a:rPr lang="en" sz="1217">
                <a:solidFill>
                  <a:srgbClr val="FFFFFF"/>
                </a:solidFill>
              </a:rPr>
              <a:t>Secondly, users tend to provide information that others experience, instead of their own as they are usually relatives or caregivers of the individuals having the symptoms. </a:t>
            </a:r>
            <a:endParaRPr sz="1217">
              <a:solidFill>
                <a:srgbClr val="FFFFFF"/>
              </a:solidFill>
            </a:endParaRPr>
          </a:p>
          <a:p>
            <a:pPr indent="0" lvl="0" marL="0" rtl="0" algn="l">
              <a:lnSpc>
                <a:spcPct val="105000"/>
              </a:lnSpc>
              <a:spcBef>
                <a:spcPts val="0"/>
              </a:spcBef>
              <a:spcAft>
                <a:spcPts val="0"/>
              </a:spcAft>
              <a:buSzPts val="1018"/>
              <a:buNone/>
            </a:pPr>
            <a:r>
              <a:t/>
            </a:r>
            <a:endParaRPr sz="1402">
              <a:solidFill>
                <a:srgbClr val="FFFFFF"/>
              </a:solidFill>
            </a:endParaRPr>
          </a:p>
          <a:p>
            <a:pPr indent="0" lvl="0" marL="0" rtl="0" algn="l">
              <a:lnSpc>
                <a:spcPct val="105000"/>
              </a:lnSpc>
              <a:spcBef>
                <a:spcPts val="0"/>
              </a:spcBef>
              <a:spcAft>
                <a:spcPts val="0"/>
              </a:spcAft>
              <a:buSzPts val="1018"/>
              <a:buNone/>
            </a:pPr>
            <a:r>
              <a:t/>
            </a:r>
            <a:endParaRPr sz="1402">
              <a:solidFill>
                <a:srgbClr val="FFFFFF"/>
              </a:solidFill>
            </a:endParaRPr>
          </a:p>
          <a:p>
            <a:pPr indent="0" lvl="0" marL="0" rtl="0" algn="l">
              <a:lnSpc>
                <a:spcPct val="105000"/>
              </a:lnSpc>
              <a:spcBef>
                <a:spcPts val="0"/>
              </a:spcBef>
              <a:spcAft>
                <a:spcPts val="0"/>
              </a:spcAft>
              <a:buSzPts val="1018"/>
              <a:buNone/>
            </a:pPr>
            <a:r>
              <a:rPr lang="en" sz="1402">
                <a:solidFill>
                  <a:srgbClr val="FFFFFF"/>
                </a:solidFill>
              </a:rPr>
              <a:t>So, d</a:t>
            </a:r>
            <a:r>
              <a:rPr lang="en" sz="1402">
                <a:solidFill>
                  <a:srgbClr val="FFFFFF"/>
                </a:solidFill>
              </a:rPr>
              <a:t>ifferentiating personal COVID-19 related tweets may help to provide relevant insights, and this will help cities or states to prepare ahead and minimize the potential impact of surges or waves of cases.</a:t>
            </a:r>
            <a:endParaRPr sz="1402">
              <a:solidFill>
                <a:srgbClr val="FFFFFF"/>
              </a:solidFill>
            </a:endParaRPr>
          </a:p>
          <a:p>
            <a:pPr indent="0" lvl="0" marL="0" rtl="0" algn="l">
              <a:lnSpc>
                <a:spcPct val="105000"/>
              </a:lnSpc>
              <a:spcBef>
                <a:spcPts val="0"/>
              </a:spcBef>
              <a:spcAft>
                <a:spcPts val="0"/>
              </a:spcAft>
              <a:buSzPts val="1018"/>
              <a:buNone/>
            </a:pPr>
            <a:r>
              <a:t/>
            </a:r>
            <a:endParaRPr sz="1402">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47" name="Google Shape;147;p15"/>
          <p:cNvSpPr txBox="1"/>
          <p:nvPr>
            <p:ph idx="1" type="body"/>
          </p:nvPr>
        </p:nvSpPr>
        <p:spPr>
          <a:xfrm>
            <a:off x="1297500" y="1235700"/>
            <a:ext cx="7038900" cy="1161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717">
                <a:solidFill>
                  <a:srgbClr val="FFFFFF"/>
                </a:solidFill>
              </a:rPr>
              <a:t>Classify personal COVID-19 related tweets to determine if they are:</a:t>
            </a:r>
            <a:endParaRPr sz="1717">
              <a:solidFill>
                <a:srgbClr val="FFFFFF"/>
              </a:solidFill>
            </a:endParaRPr>
          </a:p>
          <a:p>
            <a:pPr indent="0" lvl="0" marL="0" rtl="0" algn="l">
              <a:lnSpc>
                <a:spcPct val="95000"/>
              </a:lnSpc>
              <a:spcBef>
                <a:spcPts val="0"/>
              </a:spcBef>
              <a:spcAft>
                <a:spcPts val="0"/>
              </a:spcAft>
              <a:buSzPts val="852"/>
              <a:buNone/>
            </a:pPr>
            <a:r>
              <a:t/>
            </a:r>
            <a:endParaRPr sz="1717">
              <a:solidFill>
                <a:srgbClr val="FFFFFF"/>
              </a:solidFill>
            </a:endParaRPr>
          </a:p>
          <a:p>
            <a:pPr indent="0" lvl="0" marL="0" rtl="0" algn="l">
              <a:lnSpc>
                <a:spcPct val="95000"/>
              </a:lnSpc>
              <a:spcBef>
                <a:spcPts val="0"/>
              </a:spcBef>
              <a:spcAft>
                <a:spcPts val="0"/>
              </a:spcAft>
              <a:buSzPts val="852"/>
              <a:buNone/>
            </a:pPr>
            <a:r>
              <a:t/>
            </a:r>
            <a:endParaRPr sz="1717">
              <a:solidFill>
                <a:srgbClr val="FFFFFF"/>
              </a:solidFill>
            </a:endParaRPr>
          </a:p>
          <a:p>
            <a:pPr indent="0" lvl="0" marL="1371600" rtl="0" algn="l">
              <a:lnSpc>
                <a:spcPct val="95000"/>
              </a:lnSpc>
              <a:spcBef>
                <a:spcPts val="0"/>
              </a:spcBef>
              <a:spcAft>
                <a:spcPts val="0"/>
              </a:spcAft>
              <a:buSzPts val="852"/>
              <a:buNone/>
            </a:pPr>
            <a:r>
              <a:rPr lang="en" sz="1717">
                <a:solidFill>
                  <a:srgbClr val="FFFFFF"/>
                </a:solidFill>
              </a:rPr>
              <a:t>self-reports</a:t>
            </a:r>
            <a:endParaRPr sz="1717">
              <a:solidFill>
                <a:srgbClr val="FFFFFF"/>
              </a:solidFill>
            </a:endParaRPr>
          </a:p>
          <a:p>
            <a:pPr indent="0" lvl="0" marL="0" rtl="0" algn="l">
              <a:lnSpc>
                <a:spcPct val="95000"/>
              </a:lnSpc>
              <a:spcBef>
                <a:spcPts val="0"/>
              </a:spcBef>
              <a:spcAft>
                <a:spcPts val="0"/>
              </a:spcAft>
              <a:buSzPts val="852"/>
              <a:buNone/>
            </a:pPr>
            <a:r>
              <a:t/>
            </a:r>
            <a:endParaRPr sz="1717">
              <a:solidFill>
                <a:srgbClr val="FFFFFF"/>
              </a:solidFill>
            </a:endParaRPr>
          </a:p>
          <a:p>
            <a:pPr indent="0" lvl="0" marL="0" rtl="0" algn="l">
              <a:lnSpc>
                <a:spcPct val="95000"/>
              </a:lnSpc>
              <a:spcBef>
                <a:spcPts val="0"/>
              </a:spcBef>
              <a:spcAft>
                <a:spcPts val="0"/>
              </a:spcAft>
              <a:buSzPts val="852"/>
              <a:buNone/>
            </a:pPr>
            <a:r>
              <a:t/>
            </a:r>
            <a:endParaRPr sz="1717">
              <a:solidFill>
                <a:srgbClr val="FFFFFF"/>
              </a:solidFill>
            </a:endParaRPr>
          </a:p>
          <a:p>
            <a:pPr indent="457200" lvl="0" marL="914400" rtl="0" algn="l">
              <a:lnSpc>
                <a:spcPct val="95000"/>
              </a:lnSpc>
              <a:spcBef>
                <a:spcPts val="0"/>
              </a:spcBef>
              <a:spcAft>
                <a:spcPts val="0"/>
              </a:spcAft>
              <a:buSzPts val="852"/>
              <a:buNone/>
            </a:pPr>
            <a:r>
              <a:rPr lang="en" sz="1717">
                <a:solidFill>
                  <a:srgbClr val="FFFFFF"/>
                </a:solidFill>
              </a:rPr>
              <a:t>non-personal reports</a:t>
            </a:r>
            <a:endParaRPr sz="1717">
              <a:solidFill>
                <a:srgbClr val="FFFFFF"/>
              </a:solidFill>
            </a:endParaRPr>
          </a:p>
          <a:p>
            <a:pPr indent="0" lvl="0" marL="0" rtl="0" algn="l">
              <a:lnSpc>
                <a:spcPct val="95000"/>
              </a:lnSpc>
              <a:spcBef>
                <a:spcPts val="0"/>
              </a:spcBef>
              <a:spcAft>
                <a:spcPts val="0"/>
              </a:spcAft>
              <a:buSzPts val="852"/>
              <a:buNone/>
            </a:pPr>
            <a:r>
              <a:t/>
            </a:r>
            <a:endParaRPr sz="1717">
              <a:solidFill>
                <a:srgbClr val="FFFFFF"/>
              </a:solidFill>
            </a:endParaRPr>
          </a:p>
          <a:p>
            <a:pPr indent="0" lvl="0" marL="0" rtl="0" algn="l">
              <a:lnSpc>
                <a:spcPct val="95000"/>
              </a:lnSpc>
              <a:spcBef>
                <a:spcPts val="0"/>
              </a:spcBef>
              <a:spcAft>
                <a:spcPts val="0"/>
              </a:spcAft>
              <a:buSzPts val="852"/>
              <a:buNone/>
            </a:pPr>
            <a:r>
              <a:t/>
            </a:r>
            <a:endParaRPr sz="1717">
              <a:solidFill>
                <a:srgbClr val="FFFFFF"/>
              </a:solidFill>
            </a:endParaRPr>
          </a:p>
          <a:p>
            <a:pPr indent="0" lvl="0" marL="1371600" rtl="0" algn="l">
              <a:lnSpc>
                <a:spcPct val="95000"/>
              </a:lnSpc>
              <a:spcBef>
                <a:spcPts val="0"/>
              </a:spcBef>
              <a:spcAft>
                <a:spcPts val="0"/>
              </a:spcAft>
              <a:buSzPts val="852"/>
              <a:buNone/>
            </a:pPr>
            <a:r>
              <a:rPr lang="en" sz="1717">
                <a:solidFill>
                  <a:srgbClr val="FFFFFF"/>
                </a:solidFill>
              </a:rPr>
              <a:t>literature/news mentions</a:t>
            </a:r>
            <a:endParaRPr sz="1717">
              <a:solidFill>
                <a:srgbClr val="FFFFFF"/>
              </a:solidFill>
            </a:endParaRPr>
          </a:p>
          <a:p>
            <a:pPr indent="0" lvl="0" marL="457200" rtl="0" algn="ctr">
              <a:lnSpc>
                <a:spcPct val="95000"/>
              </a:lnSpc>
              <a:spcBef>
                <a:spcPts val="0"/>
              </a:spcBef>
              <a:spcAft>
                <a:spcPts val="0"/>
              </a:spcAft>
              <a:buSzPts val="852"/>
              <a:buNone/>
            </a:pPr>
            <a:r>
              <a:t/>
            </a:r>
            <a:endParaRPr sz="1717">
              <a:solidFill>
                <a:srgbClr val="FFFFFF"/>
              </a:solidFill>
            </a:endParaRPr>
          </a:p>
          <a:p>
            <a:pPr indent="0" lvl="0" marL="0" rtl="0" algn="ctr">
              <a:lnSpc>
                <a:spcPct val="95000"/>
              </a:lnSpc>
              <a:spcBef>
                <a:spcPts val="1200"/>
              </a:spcBef>
              <a:spcAft>
                <a:spcPts val="1200"/>
              </a:spcAft>
              <a:buSzPts val="852"/>
              <a:buNone/>
            </a:pPr>
            <a:r>
              <a:t/>
            </a:r>
            <a:endParaRPr sz="1717">
              <a:solidFill>
                <a:srgbClr val="FFFFFF"/>
              </a:solidFill>
            </a:endParaRPr>
          </a:p>
        </p:txBody>
      </p:sp>
      <p:pic>
        <p:nvPicPr>
          <p:cNvPr id="148" name="Google Shape;148;p15"/>
          <p:cNvPicPr preferRelativeResize="0"/>
          <p:nvPr/>
        </p:nvPicPr>
        <p:blipFill>
          <a:blip r:embed="rId3">
            <a:alphaModFix/>
          </a:blip>
          <a:stretch>
            <a:fillRect/>
          </a:stretch>
        </p:blipFill>
        <p:spPr>
          <a:xfrm>
            <a:off x="2015650" y="1903075"/>
            <a:ext cx="628401" cy="628401"/>
          </a:xfrm>
          <a:prstGeom prst="rect">
            <a:avLst/>
          </a:prstGeom>
          <a:noFill/>
          <a:ln>
            <a:noFill/>
          </a:ln>
        </p:spPr>
      </p:pic>
      <p:pic>
        <p:nvPicPr>
          <p:cNvPr id="149" name="Google Shape;149;p15"/>
          <p:cNvPicPr preferRelativeResize="0"/>
          <p:nvPr/>
        </p:nvPicPr>
        <p:blipFill>
          <a:blip r:embed="rId4">
            <a:alphaModFix/>
          </a:blip>
          <a:stretch>
            <a:fillRect/>
          </a:stretch>
        </p:blipFill>
        <p:spPr>
          <a:xfrm>
            <a:off x="2015650" y="2643075"/>
            <a:ext cx="628401" cy="628401"/>
          </a:xfrm>
          <a:prstGeom prst="rect">
            <a:avLst/>
          </a:prstGeom>
          <a:noFill/>
          <a:ln>
            <a:noFill/>
          </a:ln>
        </p:spPr>
      </p:pic>
      <p:pic>
        <p:nvPicPr>
          <p:cNvPr id="150" name="Google Shape;150;p15"/>
          <p:cNvPicPr preferRelativeResize="0"/>
          <p:nvPr/>
        </p:nvPicPr>
        <p:blipFill>
          <a:blip r:embed="rId5">
            <a:alphaModFix/>
          </a:blip>
          <a:stretch>
            <a:fillRect/>
          </a:stretch>
        </p:blipFill>
        <p:spPr>
          <a:xfrm>
            <a:off x="2015651" y="3383075"/>
            <a:ext cx="628399" cy="628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50"/>
              <a:t>Dataset: </a:t>
            </a:r>
            <a:r>
              <a:rPr lang="en" sz="2050"/>
              <a:t>Social Media Mining for Health Applications (#SMM4H) Shared Task 2021 Challenge</a:t>
            </a:r>
            <a:endParaRPr sz="2050"/>
          </a:p>
          <a:p>
            <a:pPr indent="0" lvl="0" marL="0" rtl="0" algn="l">
              <a:spcBef>
                <a:spcPts val="0"/>
              </a:spcBef>
              <a:spcAft>
                <a:spcPts val="0"/>
              </a:spcAft>
              <a:buNone/>
            </a:pPr>
            <a:r>
              <a:t/>
            </a:r>
            <a:endParaRPr sz="2050"/>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a:t>
            </a:r>
            <a:r>
              <a:rPr lang="en" sz="1500"/>
              <a:t>rovided by the Health Language Processing Lab from the Perelman School of Medicine, University of Pennsylvania</a:t>
            </a:r>
            <a:endParaRPr sz="1500"/>
          </a:p>
          <a:p>
            <a:pPr indent="-323850" lvl="0" marL="457200" rtl="0" algn="l">
              <a:spcBef>
                <a:spcPts val="0"/>
              </a:spcBef>
              <a:spcAft>
                <a:spcPts val="0"/>
              </a:spcAft>
              <a:buSzPts val="1500"/>
              <a:buChar char="●"/>
            </a:pPr>
            <a:r>
              <a:rPr lang="en" sz="1500"/>
              <a:t>The total dataset contains 16,067 tweets.</a:t>
            </a:r>
            <a:endParaRPr sz="1500"/>
          </a:p>
          <a:p>
            <a:pPr indent="-323850" lvl="1" marL="914400" rtl="0" algn="l">
              <a:spcBef>
                <a:spcPts val="0"/>
              </a:spcBef>
              <a:spcAft>
                <a:spcPts val="0"/>
              </a:spcAft>
              <a:buSzPts val="1500"/>
              <a:buChar char="○"/>
            </a:pPr>
            <a:r>
              <a:rPr lang="en" sz="1500"/>
              <a:t>9,567 tweets reserved for training purposes (~60%)</a:t>
            </a:r>
            <a:endParaRPr sz="1500"/>
          </a:p>
          <a:p>
            <a:pPr indent="-323850" lvl="1" marL="914400" rtl="0" algn="l">
              <a:spcBef>
                <a:spcPts val="0"/>
              </a:spcBef>
              <a:spcAft>
                <a:spcPts val="0"/>
              </a:spcAft>
              <a:buSzPts val="1500"/>
              <a:buChar char="○"/>
            </a:pPr>
            <a:r>
              <a:rPr lang="en" sz="1500"/>
              <a:t>6,500 tweets for testing (~40%)</a:t>
            </a:r>
            <a:endParaRPr sz="1500"/>
          </a:p>
          <a:p>
            <a:pPr indent="-323850" lvl="0" marL="457200" rtl="0" algn="l">
              <a:spcBef>
                <a:spcPts val="0"/>
              </a:spcBef>
              <a:spcAft>
                <a:spcPts val="0"/>
              </a:spcAft>
              <a:buSzPts val="1500"/>
              <a:buChar char="●"/>
            </a:pPr>
            <a:r>
              <a:rPr lang="en" sz="1500"/>
              <a:t>For this classification task, the tweets are labeled with target classes of:</a:t>
            </a:r>
            <a:endParaRPr sz="1500"/>
          </a:p>
          <a:p>
            <a:pPr indent="-323850" lvl="1" marL="914400" rtl="0" algn="l">
              <a:spcBef>
                <a:spcPts val="0"/>
              </a:spcBef>
              <a:spcAft>
                <a:spcPts val="0"/>
              </a:spcAft>
              <a:buSzPts val="1500"/>
              <a:buChar char="○"/>
            </a:pPr>
            <a:r>
              <a:rPr lang="en" sz="1500"/>
              <a:t>(1) self reports (15%)</a:t>
            </a:r>
            <a:endParaRPr sz="1500"/>
          </a:p>
          <a:p>
            <a:pPr indent="-323850" lvl="1" marL="914400" rtl="0" algn="l">
              <a:spcBef>
                <a:spcPts val="0"/>
              </a:spcBef>
              <a:spcAft>
                <a:spcPts val="0"/>
              </a:spcAft>
              <a:buSzPts val="1500"/>
              <a:buChar char="○"/>
            </a:pPr>
            <a:r>
              <a:rPr lang="en" sz="1500"/>
              <a:t>(2) non-personal reports (38%), and </a:t>
            </a:r>
            <a:endParaRPr sz="1500"/>
          </a:p>
          <a:p>
            <a:pPr indent="-323850" lvl="1" marL="914400" rtl="0" algn="l">
              <a:spcBef>
                <a:spcPts val="0"/>
              </a:spcBef>
              <a:spcAft>
                <a:spcPts val="0"/>
              </a:spcAft>
              <a:buSzPts val="1500"/>
              <a:buChar char="○"/>
            </a:pPr>
            <a:r>
              <a:rPr lang="en" sz="1500"/>
              <a:t>(3) literature/news mentions (</a:t>
            </a:r>
            <a:r>
              <a:rPr lang="en" sz="1500"/>
              <a:t>47%</a:t>
            </a:r>
            <a:r>
              <a:rPr lang="en" sz="1500"/>
              <a:t>).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829925" y="82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Text Pre-Processing</a:t>
            </a:r>
            <a:endParaRPr/>
          </a:p>
        </p:txBody>
      </p:sp>
      <p:pic>
        <p:nvPicPr>
          <p:cNvPr id="162" name="Google Shape;162;p17"/>
          <p:cNvPicPr preferRelativeResize="0"/>
          <p:nvPr/>
        </p:nvPicPr>
        <p:blipFill>
          <a:blip r:embed="rId3">
            <a:alphaModFix/>
          </a:blip>
          <a:stretch>
            <a:fillRect/>
          </a:stretch>
        </p:blipFill>
        <p:spPr>
          <a:xfrm>
            <a:off x="2214887" y="471850"/>
            <a:ext cx="4268974" cy="3287724"/>
          </a:xfrm>
          <a:prstGeom prst="rect">
            <a:avLst/>
          </a:prstGeom>
          <a:noFill/>
          <a:ln>
            <a:noFill/>
          </a:ln>
        </p:spPr>
      </p:pic>
      <p:graphicFrame>
        <p:nvGraphicFramePr>
          <p:cNvPr id="163" name="Google Shape;163;p17"/>
          <p:cNvGraphicFramePr/>
          <p:nvPr/>
        </p:nvGraphicFramePr>
        <p:xfrm>
          <a:off x="201525" y="3759565"/>
          <a:ext cx="3000000" cy="3000000"/>
        </p:xfrm>
        <a:graphic>
          <a:graphicData uri="http://schemas.openxmlformats.org/drawingml/2006/table">
            <a:tbl>
              <a:tblPr>
                <a:noFill/>
                <a:tableStyleId>{9D265877-FEA8-41E3-A77B-6D77DB558726}</a:tableStyleId>
              </a:tblPr>
              <a:tblGrid>
                <a:gridCol w="1418100"/>
                <a:gridCol w="3768625"/>
                <a:gridCol w="3614250"/>
              </a:tblGrid>
              <a:tr h="100000">
                <a:tc>
                  <a:txBody>
                    <a:bodyPr/>
                    <a:lstStyle/>
                    <a:p>
                      <a:pPr indent="0" lvl="0" marL="0" rtl="0" algn="l">
                        <a:spcBef>
                          <a:spcPts val="0"/>
                        </a:spcBef>
                        <a:spcAft>
                          <a:spcPts val="0"/>
                        </a:spcAft>
                        <a:buNone/>
                      </a:pPr>
                      <a:r>
                        <a:rPr b="1" lang="en" sz="1350">
                          <a:solidFill>
                            <a:schemeClr val="lt1"/>
                          </a:solidFill>
                          <a:latin typeface="Lato"/>
                          <a:ea typeface="Lato"/>
                          <a:cs typeface="Lato"/>
                          <a:sym typeface="Lato"/>
                        </a:rPr>
                        <a:t>Tweet Label</a:t>
                      </a:r>
                      <a:endParaRPr b="1" sz="135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350">
                          <a:solidFill>
                            <a:schemeClr val="lt1"/>
                          </a:solidFill>
                          <a:latin typeface="Lato"/>
                          <a:ea typeface="Lato"/>
                          <a:cs typeface="Lato"/>
                          <a:sym typeface="Lato"/>
                        </a:rPr>
                        <a:t>Original Tweet</a:t>
                      </a:r>
                      <a:endParaRPr b="1" sz="135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350">
                          <a:solidFill>
                            <a:schemeClr val="lt1"/>
                          </a:solidFill>
                          <a:latin typeface="Lato"/>
                          <a:ea typeface="Lato"/>
                          <a:cs typeface="Lato"/>
                          <a:sym typeface="Lato"/>
                        </a:rPr>
                        <a:t>Processed Tweet</a:t>
                      </a:r>
                      <a:endParaRPr b="1" sz="1350">
                        <a:solidFill>
                          <a:schemeClr val="lt1"/>
                        </a:solidFill>
                        <a:latin typeface="Lato"/>
                        <a:ea typeface="Lato"/>
                        <a:cs typeface="Lato"/>
                        <a:sym typeface="Lato"/>
                      </a:endParaRPr>
                    </a:p>
                  </a:txBody>
                  <a:tcPr marT="91425" marB="91425" marR="91425" marL="91425"/>
                </a:tc>
              </a:tr>
              <a:tr h="901675">
                <a:tc>
                  <a:txBody>
                    <a:bodyPr/>
                    <a:lstStyle/>
                    <a:p>
                      <a:pPr indent="0" lvl="0" marL="0" rtl="0" algn="l">
                        <a:spcBef>
                          <a:spcPts val="0"/>
                        </a:spcBef>
                        <a:spcAft>
                          <a:spcPts val="0"/>
                        </a:spcAft>
                        <a:buNone/>
                      </a:pPr>
                      <a:r>
                        <a:rPr lang="en" sz="1350">
                          <a:solidFill>
                            <a:schemeClr val="lt1"/>
                          </a:solidFill>
                          <a:latin typeface="Lato"/>
                          <a:ea typeface="Lato"/>
                          <a:cs typeface="Lato"/>
                          <a:sym typeface="Lato"/>
                        </a:rPr>
                        <a:t>Literature/news mentions</a:t>
                      </a:r>
                      <a:endParaRPr sz="135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50">
                          <a:solidFill>
                            <a:schemeClr val="lt1"/>
                          </a:solidFill>
                          <a:latin typeface="Lato"/>
                          <a:ea typeface="Lato"/>
                          <a:cs typeface="Lato"/>
                          <a:sym typeface="Lato"/>
                        </a:rPr>
                        <a:t>Medical experts advise that symptoms of the novel coronavirus include fever, shortness of breath, and stinky smelly pits and feet </a:t>
                      </a:r>
                      <a:endParaRPr sz="135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350">
                          <a:solidFill>
                            <a:schemeClr val="lt1"/>
                          </a:solidFill>
                          <a:latin typeface="Lato"/>
                          <a:ea typeface="Lato"/>
                          <a:cs typeface="Lato"/>
                          <a:sym typeface="Lato"/>
                        </a:rPr>
                        <a:t>medical experts advise symptoms novel coronavirus include fever shortness breath stinky smelly pits feet</a:t>
                      </a:r>
                      <a:endParaRPr sz="1350">
                        <a:solidFill>
                          <a:schemeClr val="l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a:t>
            </a:r>
            <a:r>
              <a:rPr lang="en"/>
              <a:t>Modeling</a:t>
            </a:r>
            <a:endParaRPr/>
          </a:p>
        </p:txBody>
      </p:sp>
      <p:pic>
        <p:nvPicPr>
          <p:cNvPr id="169" name="Google Shape;169;p18"/>
          <p:cNvPicPr preferRelativeResize="0"/>
          <p:nvPr/>
        </p:nvPicPr>
        <p:blipFill>
          <a:blip r:embed="rId3">
            <a:alphaModFix/>
          </a:blip>
          <a:stretch>
            <a:fillRect/>
          </a:stretch>
        </p:blipFill>
        <p:spPr>
          <a:xfrm>
            <a:off x="1711463" y="1181300"/>
            <a:ext cx="6210984" cy="353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9"/>
          <p:cNvPicPr preferRelativeResize="0"/>
          <p:nvPr/>
        </p:nvPicPr>
        <p:blipFill>
          <a:blip r:embed="rId3">
            <a:alphaModFix/>
          </a:blip>
          <a:stretch>
            <a:fillRect/>
          </a:stretch>
        </p:blipFill>
        <p:spPr>
          <a:xfrm>
            <a:off x="2007075" y="676275"/>
            <a:ext cx="5619750" cy="379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976000" y="143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w/ TF-IDF</a:t>
            </a:r>
            <a:endParaRPr/>
          </a:p>
        </p:txBody>
      </p:sp>
      <p:graphicFrame>
        <p:nvGraphicFramePr>
          <p:cNvPr id="180" name="Google Shape;180;p20"/>
          <p:cNvGraphicFramePr/>
          <p:nvPr/>
        </p:nvGraphicFramePr>
        <p:xfrm>
          <a:off x="976000" y="745820"/>
          <a:ext cx="3000000" cy="3000000"/>
        </p:xfrm>
        <a:graphic>
          <a:graphicData uri="http://schemas.openxmlformats.org/drawingml/2006/table">
            <a:tbl>
              <a:tblPr>
                <a:noFill/>
                <a:tableStyleId>{9D265877-FEA8-41E3-A77B-6D77DB558726}</a:tableStyleId>
              </a:tblPr>
              <a:tblGrid>
                <a:gridCol w="1326350"/>
                <a:gridCol w="1326350"/>
                <a:gridCol w="1326350"/>
                <a:gridCol w="1326350"/>
                <a:gridCol w="1326350"/>
                <a:gridCol w="1439650"/>
              </a:tblGrid>
              <a:tr h="276750">
                <a:tc>
                  <a:txBody>
                    <a:bodyPr/>
                    <a:lstStyle/>
                    <a:p>
                      <a:pPr indent="0" lvl="0" marL="0" rtl="0" algn="l">
                        <a:spcBef>
                          <a:spcPts val="0"/>
                        </a:spcBef>
                        <a:spcAft>
                          <a:spcPts val="0"/>
                        </a:spcAft>
                        <a:buNone/>
                      </a:pPr>
                      <a:r>
                        <a:rPr lang="en">
                          <a:solidFill>
                            <a:srgbClr val="FFFFFF"/>
                          </a:solidFill>
                          <a:latin typeface="Lato"/>
                          <a:ea typeface="Lato"/>
                          <a:cs typeface="Lato"/>
                          <a:sym typeface="Lato"/>
                        </a:rPr>
                        <a:t>Model</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Weighted Accuracy</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Class</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Precision</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Recall</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F1 score</a:t>
                      </a:r>
                      <a:endParaRPr>
                        <a:solidFill>
                          <a:srgbClr val="FFFFFF"/>
                        </a:solidFill>
                        <a:latin typeface="Lato"/>
                        <a:ea typeface="Lato"/>
                        <a:cs typeface="Lato"/>
                        <a:sym typeface="Lato"/>
                      </a:endParaRPr>
                    </a:p>
                  </a:txBody>
                  <a:tcPr marT="91425" marB="91425" marR="91425" marL="91425"/>
                </a:tc>
              </a:tr>
              <a:tr h="425800">
                <a:tc rowSpan="3">
                  <a:txBody>
                    <a:bodyPr/>
                    <a:lstStyle/>
                    <a:p>
                      <a:pPr indent="0" lvl="0" marL="0" rtl="0" algn="l">
                        <a:spcBef>
                          <a:spcPts val="0"/>
                        </a:spcBef>
                        <a:spcAft>
                          <a:spcPts val="0"/>
                        </a:spcAft>
                        <a:buNone/>
                      </a:pPr>
                      <a:r>
                        <a:rPr lang="en">
                          <a:solidFill>
                            <a:srgbClr val="FFFFFF"/>
                          </a:solidFill>
                          <a:latin typeface="Lato"/>
                          <a:ea typeface="Lato"/>
                          <a:cs typeface="Lato"/>
                          <a:sym typeface="Lato"/>
                        </a:rPr>
                        <a:t>Naive Bayes</a:t>
                      </a:r>
                      <a:endParaRPr>
                        <a:solidFill>
                          <a:srgbClr val="FFFFFF"/>
                        </a:solidFill>
                        <a:latin typeface="Lato"/>
                        <a:ea typeface="Lato"/>
                        <a:cs typeface="Lato"/>
                        <a:sym typeface="Lato"/>
                      </a:endParaRPr>
                    </a:p>
                  </a:txBody>
                  <a:tcPr marT="91425" marB="91425" marR="91425" marL="91425"/>
                </a:tc>
                <a:tc rowSpan="3">
                  <a:txBody>
                    <a:bodyPr/>
                    <a:lstStyle/>
                    <a:p>
                      <a:pPr indent="0" lvl="0" marL="0" rtl="0" algn="l">
                        <a:spcBef>
                          <a:spcPts val="0"/>
                        </a:spcBef>
                        <a:spcAft>
                          <a:spcPts val="0"/>
                        </a:spcAft>
                        <a:buNone/>
                      </a:pPr>
                      <a:r>
                        <a:rPr lang="en">
                          <a:solidFill>
                            <a:schemeClr val="lt1"/>
                          </a:solidFill>
                          <a:latin typeface="Lato"/>
                          <a:ea typeface="Lato"/>
                          <a:cs typeface="Lato"/>
                          <a:sym typeface="Lato"/>
                        </a:rPr>
                        <a:t>0.92</a:t>
                      </a:r>
                      <a:endParaRPr>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Lit/news</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0.96</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0.97</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0.97</a:t>
                      </a:r>
                      <a:endParaRPr>
                        <a:solidFill>
                          <a:srgbClr val="FFFFFF"/>
                        </a:solidFill>
                        <a:latin typeface="Lato"/>
                        <a:ea typeface="Lato"/>
                        <a:cs typeface="Lato"/>
                        <a:sym typeface="Lato"/>
                      </a:endParaRPr>
                    </a:p>
                  </a:txBody>
                  <a:tcPr marT="91425" marB="91425" marR="91425" marL="91425"/>
                </a:tc>
              </a:tr>
              <a:tr h="425800">
                <a:tc vMerge="1"/>
                <a:tc vMerge="1"/>
                <a:tc>
                  <a:txBody>
                    <a:bodyPr/>
                    <a:lstStyle/>
                    <a:p>
                      <a:pPr indent="0" lvl="0" marL="0" rtl="0" algn="l">
                        <a:spcBef>
                          <a:spcPts val="0"/>
                        </a:spcBef>
                        <a:spcAft>
                          <a:spcPts val="0"/>
                        </a:spcAft>
                        <a:buNone/>
                      </a:pPr>
                      <a:r>
                        <a:rPr lang="en">
                          <a:solidFill>
                            <a:srgbClr val="FFFFFF"/>
                          </a:solidFill>
                          <a:latin typeface="Lato"/>
                          <a:ea typeface="Lato"/>
                          <a:cs typeface="Lato"/>
                          <a:sym typeface="Lato"/>
                        </a:rPr>
                        <a:t>Non personal</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0.86</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0.96</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0.90</a:t>
                      </a:r>
                      <a:endParaRPr>
                        <a:solidFill>
                          <a:srgbClr val="FFFFFF"/>
                        </a:solidFill>
                        <a:latin typeface="Lato"/>
                        <a:ea typeface="Lato"/>
                        <a:cs typeface="Lato"/>
                        <a:sym typeface="Lato"/>
                      </a:endParaRPr>
                    </a:p>
                  </a:txBody>
                  <a:tcPr marT="91425" marB="91425" marR="91425" marL="91425"/>
                </a:tc>
              </a:tr>
              <a:tr h="276750">
                <a:tc vMerge="1"/>
                <a:tc vMerge="1"/>
                <a:tc>
                  <a:txBody>
                    <a:bodyPr/>
                    <a:lstStyle/>
                    <a:p>
                      <a:pPr indent="0" lvl="0" marL="0" rtl="0" algn="l">
                        <a:spcBef>
                          <a:spcPts val="0"/>
                        </a:spcBef>
                        <a:spcAft>
                          <a:spcPts val="0"/>
                        </a:spcAft>
                        <a:buNone/>
                      </a:pPr>
                      <a:r>
                        <a:rPr lang="en">
                          <a:solidFill>
                            <a:srgbClr val="FFFFFF"/>
                          </a:solidFill>
                          <a:latin typeface="Lato"/>
                          <a:ea typeface="Lato"/>
                          <a:cs typeface="Lato"/>
                          <a:sym typeface="Lato"/>
                        </a:rPr>
                        <a:t>Self reports</a:t>
                      </a:r>
                      <a:endParaRPr>
                        <a:solidFill>
                          <a:srgbClr val="FFFFFF"/>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0.94</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0.64</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0.76</a:t>
                      </a:r>
                      <a:endParaRPr>
                        <a:solidFill>
                          <a:srgbClr val="FFFFFF"/>
                        </a:solidFill>
                        <a:latin typeface="Lato"/>
                        <a:ea typeface="Lato"/>
                        <a:cs typeface="Lato"/>
                        <a:sym typeface="Lato"/>
                      </a:endParaRPr>
                    </a:p>
                  </a:txBody>
                  <a:tcPr marT="91425" marB="91425" marR="91425" marL="91425"/>
                </a:tc>
              </a:tr>
              <a:tr h="276750">
                <a:tc rowSpan="3">
                  <a:txBody>
                    <a:bodyPr/>
                    <a:lstStyle/>
                    <a:p>
                      <a:pPr indent="0" lvl="0" marL="0" rtl="0" algn="l">
                        <a:spcBef>
                          <a:spcPts val="0"/>
                        </a:spcBef>
                        <a:spcAft>
                          <a:spcPts val="0"/>
                        </a:spcAft>
                        <a:buNone/>
                      </a:pPr>
                      <a:r>
                        <a:rPr lang="en">
                          <a:solidFill>
                            <a:srgbClr val="FFFFFF"/>
                          </a:solidFill>
                          <a:latin typeface="Lato"/>
                          <a:ea typeface="Lato"/>
                          <a:cs typeface="Lato"/>
                          <a:sym typeface="Lato"/>
                        </a:rPr>
                        <a:t>Random Forest</a:t>
                      </a:r>
                      <a:endParaRPr>
                        <a:solidFill>
                          <a:srgbClr val="FFFFFF"/>
                        </a:solidFill>
                        <a:latin typeface="Lato"/>
                        <a:ea typeface="Lato"/>
                        <a:cs typeface="Lato"/>
                        <a:sym typeface="Lato"/>
                      </a:endParaRPr>
                    </a:p>
                  </a:txBody>
                  <a:tcPr marT="91425" marB="91425" marR="91425" marL="91425"/>
                </a:tc>
                <a:tc rowSpan="3">
                  <a:txBody>
                    <a:bodyPr/>
                    <a:lstStyle/>
                    <a:p>
                      <a:pPr indent="0" lvl="0" marL="0" rtl="0" algn="l">
                        <a:spcBef>
                          <a:spcPts val="0"/>
                        </a:spcBef>
                        <a:spcAft>
                          <a:spcPts val="0"/>
                        </a:spcAft>
                        <a:buNone/>
                      </a:pPr>
                      <a:r>
                        <a:rPr lang="en">
                          <a:solidFill>
                            <a:schemeClr val="lt1"/>
                          </a:solidFill>
                          <a:latin typeface="Lato"/>
                          <a:ea typeface="Lato"/>
                          <a:cs typeface="Lato"/>
                          <a:sym typeface="Lato"/>
                        </a:rPr>
                        <a:t>0.95</a:t>
                      </a:r>
                      <a:endParaRPr>
                        <a:solidFill>
                          <a:schemeClr val="lt1"/>
                        </a:solidFill>
                        <a:latin typeface="Lato"/>
                        <a:ea typeface="Lato"/>
                        <a:cs typeface="Lato"/>
                        <a:sym typeface="La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Lit/news</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0.96</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0.99</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0.97</a:t>
                      </a:r>
                      <a:endParaRPr>
                        <a:solidFill>
                          <a:srgbClr val="FFFFFF"/>
                        </a:solidFill>
                        <a:latin typeface="Lato"/>
                        <a:ea typeface="Lato"/>
                        <a:cs typeface="Lato"/>
                        <a:sym typeface="Lato"/>
                      </a:endParaRPr>
                    </a:p>
                  </a:txBody>
                  <a:tcPr marT="91425" marB="91425" marR="91425" marL="91425"/>
                </a:tc>
              </a:tr>
              <a:tr h="276750">
                <a:tc vMerge="1"/>
                <a:tc vMerge="1"/>
                <a:tc>
                  <a:txBody>
                    <a:bodyPr/>
                    <a:lstStyle/>
                    <a:p>
                      <a:pPr indent="0" lvl="0" marL="0" rtl="0" algn="l">
                        <a:spcBef>
                          <a:spcPts val="0"/>
                        </a:spcBef>
                        <a:spcAft>
                          <a:spcPts val="0"/>
                        </a:spcAft>
                        <a:buNone/>
                      </a:pPr>
                      <a:r>
                        <a:rPr lang="en">
                          <a:solidFill>
                            <a:srgbClr val="FFFFFF"/>
                          </a:solidFill>
                          <a:latin typeface="Lato"/>
                          <a:ea typeface="Lato"/>
                          <a:cs typeface="Lato"/>
                          <a:sym typeface="Lato"/>
                        </a:rPr>
                        <a:t>Non personal</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0.92</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0.94</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0.93</a:t>
                      </a:r>
                      <a:endParaRPr>
                        <a:solidFill>
                          <a:srgbClr val="FFFFFF"/>
                        </a:solidFill>
                        <a:latin typeface="Lato"/>
                        <a:ea typeface="Lato"/>
                        <a:cs typeface="Lato"/>
                        <a:sym typeface="Lato"/>
                      </a:endParaRPr>
                    </a:p>
                  </a:txBody>
                  <a:tcPr marT="91425" marB="91425" marR="91425" marL="91425"/>
                </a:tc>
              </a:tr>
              <a:tr h="276750">
                <a:tc vMerge="1"/>
                <a:tc vMerge="1"/>
                <a:tc>
                  <a:txBody>
                    <a:bodyPr/>
                    <a:lstStyle/>
                    <a:p>
                      <a:pPr indent="0" lvl="0" marL="0" rtl="0" algn="l">
                        <a:spcBef>
                          <a:spcPts val="0"/>
                        </a:spcBef>
                        <a:spcAft>
                          <a:spcPts val="0"/>
                        </a:spcAft>
                        <a:buNone/>
                      </a:pPr>
                      <a:r>
                        <a:rPr lang="en">
                          <a:solidFill>
                            <a:srgbClr val="FFFFFF"/>
                          </a:solidFill>
                          <a:latin typeface="Lato"/>
                          <a:ea typeface="Lato"/>
                          <a:cs typeface="Lato"/>
                          <a:sym typeface="Lato"/>
                        </a:rPr>
                        <a:t>Self reports</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0.95</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0.82</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0.88</a:t>
                      </a:r>
                      <a:endParaRPr>
                        <a:solidFill>
                          <a:srgbClr val="FFFFFF"/>
                        </a:solidFill>
                        <a:latin typeface="Lato"/>
                        <a:ea typeface="Lato"/>
                        <a:cs typeface="Lato"/>
                        <a:sym typeface="Lato"/>
                      </a:endParaRPr>
                    </a:p>
                  </a:txBody>
                  <a:tcPr marT="91425" marB="91425" marR="91425" marL="91425"/>
                </a:tc>
              </a:tr>
              <a:tr h="276750">
                <a:tc rowSpan="3">
                  <a:txBody>
                    <a:bodyPr/>
                    <a:lstStyle/>
                    <a:p>
                      <a:pPr indent="0" lvl="0" marL="0" rtl="0" algn="l">
                        <a:spcBef>
                          <a:spcPts val="0"/>
                        </a:spcBef>
                        <a:spcAft>
                          <a:spcPts val="0"/>
                        </a:spcAft>
                        <a:buNone/>
                      </a:pPr>
                      <a:r>
                        <a:rPr lang="en">
                          <a:solidFill>
                            <a:srgbClr val="FFFFFF"/>
                          </a:solidFill>
                          <a:latin typeface="Lato"/>
                          <a:ea typeface="Lato"/>
                          <a:cs typeface="Lato"/>
                          <a:sym typeface="Lato"/>
                        </a:rPr>
                        <a:t>SVM</a:t>
                      </a:r>
                      <a:endParaRPr>
                        <a:solidFill>
                          <a:srgbClr val="FFFFFF"/>
                        </a:solidFill>
                        <a:latin typeface="Lato"/>
                        <a:ea typeface="Lato"/>
                        <a:cs typeface="Lato"/>
                        <a:sym typeface="Lato"/>
                      </a:endParaRPr>
                    </a:p>
                  </a:txBody>
                  <a:tcPr marT="91425" marB="91425" marR="91425" marL="91425"/>
                </a:tc>
                <a:tc rowSpan="3">
                  <a:txBody>
                    <a:bodyPr/>
                    <a:lstStyle/>
                    <a:p>
                      <a:pPr indent="0" lvl="0" marL="0" rtl="0" algn="l">
                        <a:spcBef>
                          <a:spcPts val="0"/>
                        </a:spcBef>
                        <a:spcAft>
                          <a:spcPts val="0"/>
                        </a:spcAft>
                        <a:buNone/>
                      </a:pPr>
                      <a:r>
                        <a:rPr lang="en">
                          <a:solidFill>
                            <a:schemeClr val="lt1"/>
                          </a:solidFill>
                          <a:latin typeface="Lato"/>
                          <a:ea typeface="Lato"/>
                          <a:cs typeface="Lato"/>
                          <a:sym typeface="Lato"/>
                        </a:rPr>
                        <a:t>0.97</a:t>
                      </a:r>
                      <a:endParaRPr>
                        <a:solidFill>
                          <a:schemeClr val="lt1"/>
                        </a:solidFill>
                        <a:latin typeface="Lato"/>
                        <a:ea typeface="Lato"/>
                        <a:cs typeface="Lato"/>
                        <a:sym typeface="La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Lit/news</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0.97</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0.99</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0.98</a:t>
                      </a:r>
                      <a:endParaRPr>
                        <a:solidFill>
                          <a:srgbClr val="FFFFFF"/>
                        </a:solidFill>
                        <a:latin typeface="Lato"/>
                        <a:ea typeface="Lato"/>
                        <a:cs typeface="Lato"/>
                        <a:sym typeface="Lato"/>
                      </a:endParaRPr>
                    </a:p>
                  </a:txBody>
                  <a:tcPr marT="91425" marB="91425" marR="91425" marL="91425"/>
                </a:tc>
              </a:tr>
              <a:tr h="276750">
                <a:tc vMerge="1"/>
                <a:tc vMerge="1"/>
                <a:tc>
                  <a:txBody>
                    <a:bodyPr/>
                    <a:lstStyle/>
                    <a:p>
                      <a:pPr indent="0" lvl="0" marL="0" rtl="0" algn="l">
                        <a:spcBef>
                          <a:spcPts val="0"/>
                        </a:spcBef>
                        <a:spcAft>
                          <a:spcPts val="0"/>
                        </a:spcAft>
                        <a:buNone/>
                      </a:pPr>
                      <a:r>
                        <a:rPr lang="en">
                          <a:solidFill>
                            <a:srgbClr val="FFFFFF"/>
                          </a:solidFill>
                          <a:latin typeface="Lato"/>
                          <a:ea typeface="Lato"/>
                          <a:cs typeface="Lato"/>
                          <a:sym typeface="Lato"/>
                        </a:rPr>
                        <a:t>Non personal</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0.97</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0.94</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0.96</a:t>
                      </a:r>
                      <a:endParaRPr>
                        <a:solidFill>
                          <a:srgbClr val="FFFFFF"/>
                        </a:solidFill>
                        <a:latin typeface="Lato"/>
                        <a:ea typeface="Lato"/>
                        <a:cs typeface="Lato"/>
                        <a:sym typeface="Lato"/>
                      </a:endParaRPr>
                    </a:p>
                  </a:txBody>
                  <a:tcPr marT="91425" marB="91425" marR="91425" marL="91425"/>
                </a:tc>
              </a:tr>
              <a:tr h="276750">
                <a:tc vMerge="1"/>
                <a:tc vMerge="1"/>
                <a:tc>
                  <a:txBody>
                    <a:bodyPr/>
                    <a:lstStyle/>
                    <a:p>
                      <a:pPr indent="0" lvl="0" marL="0" rtl="0" algn="l">
                        <a:spcBef>
                          <a:spcPts val="0"/>
                        </a:spcBef>
                        <a:spcAft>
                          <a:spcPts val="0"/>
                        </a:spcAft>
                        <a:buNone/>
                      </a:pPr>
                      <a:r>
                        <a:rPr lang="en">
                          <a:solidFill>
                            <a:srgbClr val="FFFFFF"/>
                          </a:solidFill>
                          <a:latin typeface="Lato"/>
                          <a:ea typeface="Lato"/>
                          <a:cs typeface="Lato"/>
                          <a:sym typeface="Lato"/>
                        </a:rPr>
                        <a:t>Self reports</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0.95</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0.95</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0.95</a:t>
                      </a:r>
                      <a:endParaRPr>
                        <a:solidFill>
                          <a:srgbClr val="FFFFFF"/>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976000" y="120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w/ Count Vectorization</a:t>
            </a:r>
            <a:endParaRPr/>
          </a:p>
        </p:txBody>
      </p:sp>
      <p:graphicFrame>
        <p:nvGraphicFramePr>
          <p:cNvPr id="186" name="Google Shape;186;p21"/>
          <p:cNvGraphicFramePr/>
          <p:nvPr/>
        </p:nvGraphicFramePr>
        <p:xfrm>
          <a:off x="976000" y="745820"/>
          <a:ext cx="3000000" cy="3000000"/>
        </p:xfrm>
        <a:graphic>
          <a:graphicData uri="http://schemas.openxmlformats.org/drawingml/2006/table">
            <a:tbl>
              <a:tblPr>
                <a:noFill/>
                <a:tableStyleId>{9D265877-FEA8-41E3-A77B-6D77DB558726}</a:tableStyleId>
              </a:tblPr>
              <a:tblGrid>
                <a:gridCol w="1326350"/>
                <a:gridCol w="1326350"/>
                <a:gridCol w="1326350"/>
                <a:gridCol w="1326350"/>
                <a:gridCol w="1326350"/>
                <a:gridCol w="1439650"/>
              </a:tblGrid>
              <a:tr h="276750">
                <a:tc>
                  <a:txBody>
                    <a:bodyPr/>
                    <a:lstStyle/>
                    <a:p>
                      <a:pPr indent="0" lvl="0" marL="0" rtl="0" algn="l">
                        <a:spcBef>
                          <a:spcPts val="0"/>
                        </a:spcBef>
                        <a:spcAft>
                          <a:spcPts val="0"/>
                        </a:spcAft>
                        <a:buNone/>
                      </a:pPr>
                      <a:r>
                        <a:rPr lang="en">
                          <a:solidFill>
                            <a:srgbClr val="FFFFFF"/>
                          </a:solidFill>
                          <a:latin typeface="Lato"/>
                          <a:ea typeface="Lato"/>
                          <a:cs typeface="Lato"/>
                          <a:sym typeface="Lato"/>
                        </a:rPr>
                        <a:t>Model</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Weighted </a:t>
                      </a:r>
                      <a:r>
                        <a:rPr lang="en">
                          <a:solidFill>
                            <a:srgbClr val="FFFFFF"/>
                          </a:solidFill>
                          <a:latin typeface="Lato"/>
                          <a:ea typeface="Lato"/>
                          <a:cs typeface="Lato"/>
                          <a:sym typeface="Lato"/>
                        </a:rPr>
                        <a:t>Accuracy</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Class</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Precision</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Recall</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F1 score</a:t>
                      </a:r>
                      <a:endParaRPr>
                        <a:solidFill>
                          <a:srgbClr val="FFFFFF"/>
                        </a:solidFill>
                        <a:latin typeface="Lato"/>
                        <a:ea typeface="Lato"/>
                        <a:cs typeface="Lato"/>
                        <a:sym typeface="Lato"/>
                      </a:endParaRPr>
                    </a:p>
                  </a:txBody>
                  <a:tcPr marT="91425" marB="91425" marR="91425" marL="91425"/>
                </a:tc>
              </a:tr>
              <a:tr h="425800">
                <a:tc rowSpan="3">
                  <a:txBody>
                    <a:bodyPr/>
                    <a:lstStyle/>
                    <a:p>
                      <a:pPr indent="0" lvl="0" marL="0" rtl="0" algn="l">
                        <a:spcBef>
                          <a:spcPts val="0"/>
                        </a:spcBef>
                        <a:spcAft>
                          <a:spcPts val="0"/>
                        </a:spcAft>
                        <a:buNone/>
                      </a:pPr>
                      <a:r>
                        <a:rPr lang="en">
                          <a:solidFill>
                            <a:srgbClr val="FFFFFF"/>
                          </a:solidFill>
                          <a:latin typeface="Lato"/>
                          <a:ea typeface="Lato"/>
                          <a:cs typeface="Lato"/>
                          <a:sym typeface="Lato"/>
                        </a:rPr>
                        <a:t>Naive Bayes</a:t>
                      </a:r>
                      <a:endParaRPr>
                        <a:solidFill>
                          <a:srgbClr val="FFFFFF"/>
                        </a:solidFill>
                        <a:latin typeface="Lato"/>
                        <a:ea typeface="Lato"/>
                        <a:cs typeface="Lato"/>
                        <a:sym typeface="Lato"/>
                      </a:endParaRPr>
                    </a:p>
                  </a:txBody>
                  <a:tcPr marT="91425" marB="91425" marR="91425" marL="91425"/>
                </a:tc>
                <a:tc rowSpan="3">
                  <a:txBody>
                    <a:bodyPr/>
                    <a:lstStyle/>
                    <a:p>
                      <a:pPr indent="0" lvl="0" marL="0" rtl="0" algn="l">
                        <a:spcBef>
                          <a:spcPts val="0"/>
                        </a:spcBef>
                        <a:spcAft>
                          <a:spcPts val="0"/>
                        </a:spcAft>
                        <a:buNone/>
                      </a:pPr>
                      <a:r>
                        <a:rPr lang="en">
                          <a:solidFill>
                            <a:schemeClr val="lt1"/>
                          </a:solidFill>
                          <a:latin typeface="Lato"/>
                          <a:ea typeface="Lato"/>
                          <a:cs typeface="Lato"/>
                          <a:sym typeface="Lato"/>
                        </a:rPr>
                        <a:t>0.94</a:t>
                      </a:r>
                      <a:endParaRPr>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Lit/news</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0.97</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0.98</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0.98</a:t>
                      </a:r>
                      <a:endParaRPr>
                        <a:solidFill>
                          <a:srgbClr val="FFFFFF"/>
                        </a:solidFill>
                        <a:latin typeface="Lato"/>
                        <a:ea typeface="Lato"/>
                        <a:cs typeface="Lato"/>
                        <a:sym typeface="Lato"/>
                      </a:endParaRPr>
                    </a:p>
                  </a:txBody>
                  <a:tcPr marT="91425" marB="91425" marR="91425" marL="91425"/>
                </a:tc>
              </a:tr>
              <a:tr h="425800">
                <a:tc vMerge="1"/>
                <a:tc vMerge="1"/>
                <a:tc>
                  <a:txBody>
                    <a:bodyPr/>
                    <a:lstStyle/>
                    <a:p>
                      <a:pPr indent="0" lvl="0" marL="0" rtl="0" algn="l">
                        <a:spcBef>
                          <a:spcPts val="0"/>
                        </a:spcBef>
                        <a:spcAft>
                          <a:spcPts val="0"/>
                        </a:spcAft>
                        <a:buNone/>
                      </a:pPr>
                      <a:r>
                        <a:rPr lang="en">
                          <a:solidFill>
                            <a:srgbClr val="FFFFFF"/>
                          </a:solidFill>
                          <a:latin typeface="Lato"/>
                          <a:ea typeface="Lato"/>
                          <a:cs typeface="Lato"/>
                          <a:sym typeface="Lato"/>
                        </a:rPr>
                        <a:t>Non personal</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0.90</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0.95</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0.92</a:t>
                      </a:r>
                      <a:endParaRPr>
                        <a:solidFill>
                          <a:srgbClr val="FFFFFF"/>
                        </a:solidFill>
                        <a:latin typeface="Lato"/>
                        <a:ea typeface="Lato"/>
                        <a:cs typeface="Lato"/>
                        <a:sym typeface="Lato"/>
                      </a:endParaRPr>
                    </a:p>
                  </a:txBody>
                  <a:tcPr marT="91425" marB="91425" marR="91425" marL="91425"/>
                </a:tc>
              </a:tr>
              <a:tr h="276750">
                <a:tc vMerge="1"/>
                <a:tc vMerge="1"/>
                <a:tc>
                  <a:txBody>
                    <a:bodyPr/>
                    <a:lstStyle/>
                    <a:p>
                      <a:pPr indent="0" lvl="0" marL="0" rtl="0" algn="l">
                        <a:spcBef>
                          <a:spcPts val="0"/>
                        </a:spcBef>
                        <a:spcAft>
                          <a:spcPts val="0"/>
                        </a:spcAft>
                        <a:buNone/>
                      </a:pPr>
                      <a:r>
                        <a:rPr lang="en">
                          <a:solidFill>
                            <a:srgbClr val="FFFFFF"/>
                          </a:solidFill>
                          <a:latin typeface="Lato"/>
                          <a:ea typeface="Lato"/>
                          <a:cs typeface="Lato"/>
                          <a:sym typeface="Lato"/>
                        </a:rPr>
                        <a:t>Self reports</a:t>
                      </a:r>
                      <a:endParaRPr>
                        <a:solidFill>
                          <a:srgbClr val="FFFFFF"/>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0.93</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0.78</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0.85</a:t>
                      </a:r>
                      <a:endParaRPr>
                        <a:solidFill>
                          <a:srgbClr val="FFFFFF"/>
                        </a:solidFill>
                        <a:latin typeface="Lato"/>
                        <a:ea typeface="Lato"/>
                        <a:cs typeface="Lato"/>
                        <a:sym typeface="Lato"/>
                      </a:endParaRPr>
                    </a:p>
                  </a:txBody>
                  <a:tcPr marT="91425" marB="91425" marR="91425" marL="91425"/>
                </a:tc>
              </a:tr>
              <a:tr h="276750">
                <a:tc rowSpan="3">
                  <a:txBody>
                    <a:bodyPr/>
                    <a:lstStyle/>
                    <a:p>
                      <a:pPr indent="0" lvl="0" marL="0" rtl="0" algn="l">
                        <a:spcBef>
                          <a:spcPts val="0"/>
                        </a:spcBef>
                        <a:spcAft>
                          <a:spcPts val="0"/>
                        </a:spcAft>
                        <a:buNone/>
                      </a:pPr>
                      <a:r>
                        <a:rPr lang="en">
                          <a:solidFill>
                            <a:srgbClr val="FFFFFF"/>
                          </a:solidFill>
                          <a:latin typeface="Lato"/>
                          <a:ea typeface="Lato"/>
                          <a:cs typeface="Lato"/>
                          <a:sym typeface="Lato"/>
                        </a:rPr>
                        <a:t>Random Forest</a:t>
                      </a:r>
                      <a:endParaRPr>
                        <a:solidFill>
                          <a:srgbClr val="FFFFFF"/>
                        </a:solidFill>
                        <a:latin typeface="Lato"/>
                        <a:ea typeface="Lato"/>
                        <a:cs typeface="Lato"/>
                        <a:sym typeface="Lato"/>
                      </a:endParaRPr>
                    </a:p>
                  </a:txBody>
                  <a:tcPr marT="91425" marB="91425" marR="91425" marL="91425"/>
                </a:tc>
                <a:tc rowSpan="3">
                  <a:txBody>
                    <a:bodyPr/>
                    <a:lstStyle/>
                    <a:p>
                      <a:pPr indent="0" lvl="0" marL="0" rtl="0" algn="l">
                        <a:spcBef>
                          <a:spcPts val="0"/>
                        </a:spcBef>
                        <a:spcAft>
                          <a:spcPts val="0"/>
                        </a:spcAft>
                        <a:buNone/>
                      </a:pPr>
                      <a:r>
                        <a:rPr lang="en">
                          <a:solidFill>
                            <a:schemeClr val="lt1"/>
                          </a:solidFill>
                          <a:latin typeface="Lato"/>
                          <a:ea typeface="Lato"/>
                          <a:cs typeface="Lato"/>
                          <a:sym typeface="Lato"/>
                        </a:rPr>
                        <a:t>0.93</a:t>
                      </a:r>
                      <a:endParaRPr>
                        <a:solidFill>
                          <a:schemeClr val="lt1"/>
                        </a:solidFill>
                        <a:latin typeface="Lato"/>
                        <a:ea typeface="Lato"/>
                        <a:cs typeface="Lato"/>
                        <a:sym typeface="La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Lit/news</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0.96</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1.00</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0.98</a:t>
                      </a:r>
                      <a:endParaRPr>
                        <a:solidFill>
                          <a:srgbClr val="FFFFFF"/>
                        </a:solidFill>
                        <a:latin typeface="Lato"/>
                        <a:ea typeface="Lato"/>
                        <a:cs typeface="Lato"/>
                        <a:sym typeface="Lato"/>
                      </a:endParaRPr>
                    </a:p>
                  </a:txBody>
                  <a:tcPr marT="91425" marB="91425" marR="91425" marL="91425"/>
                </a:tc>
              </a:tr>
              <a:tr h="276750">
                <a:tc vMerge="1"/>
                <a:tc vMerge="1"/>
                <a:tc>
                  <a:txBody>
                    <a:bodyPr/>
                    <a:lstStyle/>
                    <a:p>
                      <a:pPr indent="0" lvl="0" marL="0" rtl="0" algn="l">
                        <a:spcBef>
                          <a:spcPts val="0"/>
                        </a:spcBef>
                        <a:spcAft>
                          <a:spcPts val="0"/>
                        </a:spcAft>
                        <a:buNone/>
                      </a:pPr>
                      <a:r>
                        <a:rPr lang="en">
                          <a:solidFill>
                            <a:srgbClr val="FFFFFF"/>
                          </a:solidFill>
                          <a:latin typeface="Lato"/>
                          <a:ea typeface="Lato"/>
                          <a:cs typeface="Lato"/>
                          <a:sym typeface="Lato"/>
                        </a:rPr>
                        <a:t>Non personal</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0.89</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0.94</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0.91</a:t>
                      </a:r>
                      <a:endParaRPr>
                        <a:solidFill>
                          <a:srgbClr val="FFFFFF"/>
                        </a:solidFill>
                        <a:latin typeface="Lato"/>
                        <a:ea typeface="Lato"/>
                        <a:cs typeface="Lato"/>
                        <a:sym typeface="Lato"/>
                      </a:endParaRPr>
                    </a:p>
                  </a:txBody>
                  <a:tcPr marT="91425" marB="91425" marR="91425" marL="91425"/>
                </a:tc>
              </a:tr>
              <a:tr h="276750">
                <a:tc vMerge="1"/>
                <a:tc vMerge="1"/>
                <a:tc>
                  <a:txBody>
                    <a:bodyPr/>
                    <a:lstStyle/>
                    <a:p>
                      <a:pPr indent="0" lvl="0" marL="0" rtl="0" algn="l">
                        <a:spcBef>
                          <a:spcPts val="0"/>
                        </a:spcBef>
                        <a:spcAft>
                          <a:spcPts val="0"/>
                        </a:spcAft>
                        <a:buNone/>
                      </a:pPr>
                      <a:r>
                        <a:rPr lang="en">
                          <a:solidFill>
                            <a:srgbClr val="FFFFFF"/>
                          </a:solidFill>
                          <a:latin typeface="Lato"/>
                          <a:ea typeface="Lato"/>
                          <a:cs typeface="Lato"/>
                          <a:sym typeface="Lato"/>
                        </a:rPr>
                        <a:t>Self reports</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0.98</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0.68</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0.81</a:t>
                      </a:r>
                      <a:endParaRPr>
                        <a:solidFill>
                          <a:srgbClr val="FFFFFF"/>
                        </a:solidFill>
                        <a:latin typeface="Lato"/>
                        <a:ea typeface="Lato"/>
                        <a:cs typeface="Lato"/>
                        <a:sym typeface="Lato"/>
                      </a:endParaRPr>
                    </a:p>
                  </a:txBody>
                  <a:tcPr marT="91425" marB="91425" marR="91425" marL="91425"/>
                </a:tc>
              </a:tr>
              <a:tr h="276750">
                <a:tc rowSpan="3">
                  <a:txBody>
                    <a:bodyPr/>
                    <a:lstStyle/>
                    <a:p>
                      <a:pPr indent="0" lvl="0" marL="0" rtl="0" algn="l">
                        <a:spcBef>
                          <a:spcPts val="0"/>
                        </a:spcBef>
                        <a:spcAft>
                          <a:spcPts val="0"/>
                        </a:spcAft>
                        <a:buNone/>
                      </a:pPr>
                      <a:r>
                        <a:rPr lang="en">
                          <a:solidFill>
                            <a:srgbClr val="FFFFFF"/>
                          </a:solidFill>
                          <a:latin typeface="Lato"/>
                          <a:ea typeface="Lato"/>
                          <a:cs typeface="Lato"/>
                          <a:sym typeface="Lato"/>
                        </a:rPr>
                        <a:t>SVM</a:t>
                      </a:r>
                      <a:endParaRPr>
                        <a:solidFill>
                          <a:srgbClr val="FFFFFF"/>
                        </a:solidFill>
                        <a:latin typeface="Lato"/>
                        <a:ea typeface="Lato"/>
                        <a:cs typeface="Lato"/>
                        <a:sym typeface="Lato"/>
                      </a:endParaRPr>
                    </a:p>
                  </a:txBody>
                  <a:tcPr marT="91425" marB="91425" marR="91425" marL="91425"/>
                </a:tc>
                <a:tc rowSpan="3">
                  <a:txBody>
                    <a:bodyPr/>
                    <a:lstStyle/>
                    <a:p>
                      <a:pPr indent="0" lvl="0" marL="0" rtl="0" algn="l">
                        <a:spcBef>
                          <a:spcPts val="0"/>
                        </a:spcBef>
                        <a:spcAft>
                          <a:spcPts val="0"/>
                        </a:spcAft>
                        <a:buNone/>
                      </a:pPr>
                      <a:r>
                        <a:rPr lang="en">
                          <a:solidFill>
                            <a:schemeClr val="lt1"/>
                          </a:solidFill>
                          <a:latin typeface="Lato"/>
                          <a:ea typeface="Lato"/>
                          <a:cs typeface="Lato"/>
                          <a:sym typeface="Lato"/>
                        </a:rPr>
                        <a:t>0.97 </a:t>
                      </a:r>
                      <a:endParaRPr>
                        <a:solidFill>
                          <a:schemeClr val="lt1"/>
                        </a:solidFill>
                        <a:latin typeface="Lato"/>
                        <a:ea typeface="Lato"/>
                        <a:cs typeface="Lato"/>
                        <a:sym typeface="La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Lit/news</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0.97</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0.99</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0.98</a:t>
                      </a:r>
                      <a:endParaRPr>
                        <a:solidFill>
                          <a:srgbClr val="FFFFFF"/>
                        </a:solidFill>
                        <a:latin typeface="Lato"/>
                        <a:ea typeface="Lato"/>
                        <a:cs typeface="Lato"/>
                        <a:sym typeface="Lato"/>
                      </a:endParaRPr>
                    </a:p>
                  </a:txBody>
                  <a:tcPr marT="91425" marB="91425" marR="91425" marL="91425"/>
                </a:tc>
              </a:tr>
              <a:tr h="276750">
                <a:tc vMerge="1"/>
                <a:tc vMerge="1"/>
                <a:tc>
                  <a:txBody>
                    <a:bodyPr/>
                    <a:lstStyle/>
                    <a:p>
                      <a:pPr indent="0" lvl="0" marL="0" rtl="0" algn="l">
                        <a:spcBef>
                          <a:spcPts val="0"/>
                        </a:spcBef>
                        <a:spcAft>
                          <a:spcPts val="0"/>
                        </a:spcAft>
                        <a:buNone/>
                      </a:pPr>
                      <a:r>
                        <a:rPr lang="en">
                          <a:solidFill>
                            <a:srgbClr val="FFFFFF"/>
                          </a:solidFill>
                          <a:latin typeface="Lato"/>
                          <a:ea typeface="Lato"/>
                          <a:cs typeface="Lato"/>
                          <a:sym typeface="Lato"/>
                        </a:rPr>
                        <a:t>Non personal</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0.97</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0.94</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0.96</a:t>
                      </a:r>
                      <a:endParaRPr>
                        <a:solidFill>
                          <a:srgbClr val="FFFFFF"/>
                        </a:solidFill>
                        <a:latin typeface="Lato"/>
                        <a:ea typeface="Lato"/>
                        <a:cs typeface="Lato"/>
                        <a:sym typeface="Lato"/>
                      </a:endParaRPr>
                    </a:p>
                  </a:txBody>
                  <a:tcPr marT="91425" marB="91425" marR="91425" marL="91425"/>
                </a:tc>
              </a:tr>
              <a:tr h="276750">
                <a:tc vMerge="1"/>
                <a:tc vMerge="1"/>
                <a:tc>
                  <a:txBody>
                    <a:bodyPr/>
                    <a:lstStyle/>
                    <a:p>
                      <a:pPr indent="0" lvl="0" marL="0" rtl="0" algn="l">
                        <a:spcBef>
                          <a:spcPts val="0"/>
                        </a:spcBef>
                        <a:spcAft>
                          <a:spcPts val="0"/>
                        </a:spcAft>
                        <a:buNone/>
                      </a:pPr>
                      <a:r>
                        <a:rPr lang="en">
                          <a:solidFill>
                            <a:srgbClr val="FFFFFF"/>
                          </a:solidFill>
                          <a:latin typeface="Lato"/>
                          <a:ea typeface="Lato"/>
                          <a:cs typeface="Lato"/>
                          <a:sym typeface="Lato"/>
                        </a:rPr>
                        <a:t>Self reports</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0.96</a:t>
                      </a:r>
                      <a:endParaRPr>
                        <a:solidFill>
                          <a:srgbClr val="FFFFFF"/>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0.96</a:t>
                      </a:r>
                      <a:endParaRPr>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Lato"/>
                          <a:ea typeface="Lato"/>
                          <a:cs typeface="Lato"/>
                          <a:sym typeface="Lato"/>
                        </a:rPr>
                        <a:t>0.96</a:t>
                      </a:r>
                      <a:endParaRPr>
                        <a:solidFill>
                          <a:srgbClr val="FFFFFF"/>
                        </a:solidFill>
                        <a:latin typeface="Lato"/>
                        <a:ea typeface="Lato"/>
                        <a:cs typeface="Lato"/>
                        <a:sym typeface="Lato"/>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