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1" r:id="rId6"/>
    <p:sldId id="262" r:id="rId7"/>
    <p:sldId id="263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0" r:id="rId18"/>
    <p:sldId id="279" r:id="rId19"/>
    <p:sldId id="281" r:id="rId20"/>
    <p:sldId id="282" r:id="rId21"/>
    <p:sldId id="283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291" autoAdjust="0"/>
  </p:normalViewPr>
  <p:slideViewPr>
    <p:cSldViewPr snapToGrid="0">
      <p:cViewPr>
        <p:scale>
          <a:sx n="70" d="100"/>
          <a:sy n="70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allithave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hyperlink" Target="https://allithave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llithave.ru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466591"/>
            <a:ext cx="7766936" cy="1227183"/>
          </a:xfrm>
        </p:spPr>
        <p:txBody>
          <a:bodyPr/>
          <a:lstStyle/>
          <a:p>
            <a:pPr algn="ctr"/>
            <a:r>
              <a:rPr lang="ru-RU" dirty="0"/>
              <a:t>Дипломная работа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2809105"/>
            <a:ext cx="7766936" cy="3328084"/>
          </a:xfrm>
        </p:spPr>
        <p:txBody>
          <a:bodyPr/>
          <a:lstStyle/>
          <a:p>
            <a:pPr algn="l"/>
            <a:r>
              <a:rPr lang="ru-RU" sz="2400" dirty="0">
                <a:solidFill>
                  <a:schemeClr val="tx1"/>
                </a:solidFill>
              </a:rPr>
              <a:t>На тему: Автоматизация тестирования </a:t>
            </a:r>
            <a:r>
              <a:rPr lang="en-US" sz="2400" dirty="0">
                <a:solidFill>
                  <a:schemeClr val="tx1"/>
                </a:solidFill>
              </a:rPr>
              <a:t>web-</a:t>
            </a:r>
            <a:r>
              <a:rPr lang="ru-RU" sz="2400" dirty="0">
                <a:solidFill>
                  <a:schemeClr val="tx1"/>
                </a:solidFill>
              </a:rPr>
              <a:t>сайта интернет магазина «Есть Всё»</a:t>
            </a:r>
          </a:p>
          <a:p>
            <a:pPr algn="l"/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76663"/>
              </p:ext>
            </p:extLst>
          </p:nvPr>
        </p:nvGraphicFramePr>
        <p:xfrm>
          <a:off x="1507067" y="3855819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Выполнил: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Научный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руководитель: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Борисенко Сергей Анатольевич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Кутилин</a:t>
                      </a:r>
                      <a:r>
                        <a:rPr lang="ru-RU" dirty="0"/>
                        <a:t> Андрей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AutoShape 4" descr="TOP Рязань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TOP Рязань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7" name="Picture 7" descr="C:\Users\685F~1\AppData\Local\Temp\Rar$DRa18480.17939\step_logo_r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073" y="160337"/>
            <a:ext cx="161925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/>
          <p:nvPr/>
        </p:nvSpPr>
        <p:spPr>
          <a:xfrm>
            <a:off x="5929200" y="928800"/>
            <a:ext cx="2714400" cy="5165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Microsoft YaHei" pitchFamily="2"/>
                <a:cs typeface="Times New Roman" panose="02020603050405020304" pitchFamily="18" charset="0"/>
              </a:rPr>
              <a:t>АНО ДПО «Академия ТОП»</a:t>
            </a:r>
          </a:p>
          <a:p>
            <a:pPr marL="0" marR="0" lvl="0" indent="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Microsoft YaHei" pitchFamily="2"/>
                <a:cs typeface="Times New Roman" panose="02020603050405020304" pitchFamily="18" charset="0"/>
              </a:rPr>
              <a:t>(филиал «Академия ТОП Рязань)</a:t>
            </a:r>
          </a:p>
        </p:txBody>
      </p:sp>
    </p:spTree>
    <p:extLst>
      <p:ext uri="{BB962C8B-B14F-4D97-AF65-F5344CB8AC3E}">
        <p14:creationId xmlns:p14="http://schemas.microsoft.com/office/powerpoint/2010/main" val="327257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B7723-BEBA-44DF-ABE6-C2BF257E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 оформлены в виде отчета 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Allure Report</a:t>
            </a:r>
            <a:br>
              <a:rPr lang="en-US" b="0" i="0" dirty="0">
                <a:solidFill>
                  <a:srgbClr val="0D0D52"/>
                </a:solidFill>
                <a:effectLst/>
                <a:latin typeface="system-ui"/>
              </a:rPr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A32D275-FABA-4A66-9D75-403FA1439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37732"/>
            <a:ext cx="8596668" cy="4846196"/>
          </a:xfrm>
        </p:spPr>
      </p:pic>
    </p:spTree>
    <p:extLst>
      <p:ext uri="{BB962C8B-B14F-4D97-AF65-F5344CB8AC3E}">
        <p14:creationId xmlns:p14="http://schemas.microsoft.com/office/powerpoint/2010/main" val="69169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B205123-2C09-4B63-924B-AE7B6C274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257" y="415636"/>
            <a:ext cx="4219579" cy="457199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8391BD-5B84-4A75-840B-B97279C7C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218" y="2673927"/>
            <a:ext cx="5486400" cy="41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19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2139F-808D-4CCA-8602-AB28F8B2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3369"/>
            <a:ext cx="8711776" cy="407574"/>
          </a:xfrm>
        </p:spPr>
        <p:txBody>
          <a:bodyPr>
            <a:normAutofit/>
          </a:bodyPr>
          <a:lstStyle/>
          <a:p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Было обнаружено 3 бага(ниже приведены баг репорты):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F07CA93-3A3B-4327-8CC3-51FFE3CD4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641807"/>
              </p:ext>
            </p:extLst>
          </p:nvPr>
        </p:nvGraphicFramePr>
        <p:xfrm>
          <a:off x="677334" y="530943"/>
          <a:ext cx="8826884" cy="60696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1996">
                  <a:extLst>
                    <a:ext uri="{9D8B030D-6E8A-4147-A177-3AD203B41FA5}">
                      <a16:colId xmlns:a16="http://schemas.microsoft.com/office/drawing/2014/main" val="3447464666"/>
                    </a:ext>
                  </a:extLst>
                </a:gridCol>
                <a:gridCol w="2540052">
                  <a:extLst>
                    <a:ext uri="{9D8B030D-6E8A-4147-A177-3AD203B41FA5}">
                      <a16:colId xmlns:a16="http://schemas.microsoft.com/office/drawing/2014/main" val="3961820432"/>
                    </a:ext>
                  </a:extLst>
                </a:gridCol>
                <a:gridCol w="5444836">
                  <a:extLst>
                    <a:ext uri="{9D8B030D-6E8A-4147-A177-3AD203B41FA5}">
                      <a16:colId xmlns:a16="http://schemas.microsoft.com/office/drawing/2014/main" val="1947493521"/>
                    </a:ext>
                  </a:extLst>
                </a:gridCol>
              </a:tblGrid>
              <a:tr h="384712"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lang="ru-RU" sz="1200" dirty="0">
                          <a:effectLst/>
                        </a:rPr>
                        <a:t>№ п/п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lang="ru-RU" sz="1200" dirty="0">
                          <a:effectLst/>
                        </a:rPr>
                        <a:t>Краткое описание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Не корректно отображается ссылка на вакансии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9142439"/>
                  </a:ext>
                </a:extLst>
              </a:tr>
              <a:tr h="195562">
                <a:tc rowSpan="7"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Серьезность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</a:t>
                      </a:r>
                      <a:r>
                        <a:rPr lang="ru-RU" sz="12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8569619"/>
                  </a:ext>
                </a:extLst>
              </a:tr>
              <a:tr h="19556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Приоритет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4127791"/>
                  </a:ext>
                </a:extLst>
              </a:tr>
              <a:tr h="53067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Шаги воспроизведения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1200" dirty="0">
                          <a:effectLst/>
                        </a:rPr>
                        <a:t>Введите в поисковой строке Яндекс браузера </a:t>
                      </a:r>
                      <a:r>
                        <a:rPr lang="ru-RU" sz="1200" u="sng" dirty="0">
                          <a:effectLst/>
                          <a:hlinkClick r:id="rId2"/>
                        </a:rPr>
                        <a:t>https://allithave.ru/</a:t>
                      </a:r>
                      <a:r>
                        <a:rPr lang="ru-RU" sz="1200" dirty="0">
                          <a:effectLst/>
                        </a:rPr>
                        <a:t>;</a:t>
                      </a:r>
                      <a:endParaRPr lang="ru-RU" sz="1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200" dirty="0">
                          <a:effectLst/>
                        </a:rPr>
                        <a:t>В футоре кликнуть вкладку «Вакансии»;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9012608"/>
                  </a:ext>
                </a:extLst>
              </a:tr>
              <a:tr h="33286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Ожидаемый результат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Корректное отображение файла </a:t>
                      </a:r>
                      <a:r>
                        <a:rPr lang="en-US" sz="1200">
                          <a:effectLst/>
                        </a:rPr>
                        <a:t>img</a:t>
                      </a:r>
                      <a:r>
                        <a:rPr lang="ru-RU" sz="1200">
                          <a:effectLst/>
                        </a:rPr>
                        <a:t>. на странице «Вакансии»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9921415"/>
                  </a:ext>
                </a:extLst>
              </a:tr>
              <a:tr h="19556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Фактический результат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Не отображение файла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9582608"/>
                  </a:ext>
                </a:extLst>
              </a:tr>
              <a:tr h="236559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Прикрепленные файлы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1958069"/>
                  </a:ext>
                </a:extLst>
              </a:tr>
              <a:tr h="18691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Тестовое окружение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Браузер – «Яндекс»</a:t>
                      </a:r>
                      <a:endParaRPr lang="ru-RU" sz="1100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Имя устройства	</a:t>
                      </a:r>
                      <a:r>
                        <a:rPr lang="ru-RU" sz="1200" dirty="0" err="1">
                          <a:effectLst/>
                        </a:rPr>
                        <a:t>Sergey</a:t>
                      </a:r>
                      <a:endParaRPr lang="ru-RU" sz="1100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Процессор</a:t>
                      </a:r>
                      <a:r>
                        <a:rPr lang="en-US" sz="1200" dirty="0">
                          <a:effectLst/>
                        </a:rPr>
                        <a:t>	Intel(R) Core(TM) i5-3210M CPU @ 2.50GHz   2.50 GHz</a:t>
                      </a:r>
                      <a:endParaRPr lang="ru-RU" sz="1100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Оперативная память	8,00 ГБ</a:t>
                      </a:r>
                      <a:endParaRPr lang="ru-RU" sz="1100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Код устройства	C8196C7D-0B97-4092-83E8-E589194861C2</a:t>
                      </a:r>
                      <a:endParaRPr lang="ru-RU" sz="1100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Код продукта	00330-80000-00000-AA772</a:t>
                      </a:r>
                      <a:endParaRPr lang="ru-RU" sz="1100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Тип системы	64-разрядная операционная система, процессор x64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737275"/>
                  </a:ext>
                </a:extLst>
              </a:tr>
            </a:tbl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8C04847-6452-4778-8E00-EFD362A094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03545"/>
              </p:ext>
            </p:extLst>
          </p:nvPr>
        </p:nvGraphicFramePr>
        <p:xfrm>
          <a:off x="4073236" y="2580968"/>
          <a:ext cx="5430982" cy="2109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Точечный рисунок" r:id="rId3" imgW="13009524" imgH="7287642" progId="Paint.Picture">
                  <p:embed/>
                </p:oleObj>
              </mc:Choice>
              <mc:Fallback>
                <p:oleObj name="Точечный рисунок" r:id="rId3" imgW="13009524" imgH="7287642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236" y="2580968"/>
                        <a:ext cx="5430982" cy="21090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864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73443B7-F87C-4CD7-8061-90235FB50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72" y="204952"/>
            <a:ext cx="9017876" cy="6511158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471523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3">
            <a:extLst>
              <a:ext uri="{FF2B5EF4-FFF2-40B4-BE49-F238E27FC236}">
                <a16:creationId xmlns:a16="http://schemas.microsoft.com/office/drawing/2014/main" id="{875424C4-E87B-4A99-9467-2D11C40521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926573"/>
              </p:ext>
            </p:extLst>
          </p:nvPr>
        </p:nvGraphicFramePr>
        <p:xfrm>
          <a:off x="442452" y="324467"/>
          <a:ext cx="8967019" cy="6233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5365">
                  <a:extLst>
                    <a:ext uri="{9D8B030D-6E8A-4147-A177-3AD203B41FA5}">
                      <a16:colId xmlns:a16="http://schemas.microsoft.com/office/drawing/2014/main" val="576226315"/>
                    </a:ext>
                  </a:extLst>
                </a:gridCol>
                <a:gridCol w="4055827">
                  <a:extLst>
                    <a:ext uri="{9D8B030D-6E8A-4147-A177-3AD203B41FA5}">
                      <a16:colId xmlns:a16="http://schemas.microsoft.com/office/drawing/2014/main" val="4271574107"/>
                    </a:ext>
                  </a:extLst>
                </a:gridCol>
                <a:gridCol w="4055827">
                  <a:extLst>
                    <a:ext uri="{9D8B030D-6E8A-4147-A177-3AD203B41FA5}">
                      <a16:colId xmlns:a16="http://schemas.microsoft.com/office/drawing/2014/main" val="3882010955"/>
                    </a:ext>
                  </a:extLst>
                </a:gridCol>
              </a:tblGrid>
              <a:tr h="478323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ru-RU" sz="1200">
                          <a:effectLst/>
                        </a:rPr>
                        <a:t>№ п/п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Краткое описание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При поиске товара через поисковую строку сервер выдает ошибку «500» 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2880294"/>
                  </a:ext>
                </a:extLst>
              </a:tr>
              <a:tr h="214818">
                <a:tc rowSpan="7"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ru-RU" sz="1200">
                          <a:effectLst/>
                        </a:rPr>
                        <a:t>Серьезность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</a:t>
                      </a:r>
                      <a:r>
                        <a:rPr lang="ru-RU" sz="12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7455391"/>
                  </a:ext>
                </a:extLst>
              </a:tr>
              <a:tr h="21481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ru-RU" sz="1200">
                          <a:effectLst/>
                        </a:rPr>
                        <a:t>Приоритет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</a:t>
                      </a:r>
                      <a:r>
                        <a:rPr lang="ru-RU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2611442"/>
                  </a:ext>
                </a:extLst>
              </a:tr>
              <a:tr h="111928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ru-RU" sz="1200">
                          <a:effectLst/>
                        </a:rPr>
                        <a:t>Шаги воспроизведения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1200">
                          <a:effectLst/>
                        </a:rPr>
                        <a:t>Введите в поисковой строке Яндекс браузера </a:t>
                      </a:r>
                      <a:r>
                        <a:rPr lang="ru-RU" sz="1200" u="sng">
                          <a:effectLst/>
                          <a:hlinkClick r:id="rId2"/>
                        </a:rPr>
                        <a:t>https://allithave.ru/</a:t>
                      </a:r>
                      <a:r>
                        <a:rPr lang="ru-RU" sz="1200">
                          <a:effectLst/>
                        </a:rPr>
                        <a:t>;</a:t>
                      </a:r>
                      <a:endParaRPr lang="ru-RU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1200">
                          <a:effectLst/>
                        </a:rPr>
                        <a:t>Ввести в поисковой строке наименование товара;</a:t>
                      </a:r>
                      <a:endParaRPr lang="ru-RU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200">
                          <a:effectLst/>
                        </a:rPr>
                        <a:t>Нажать кнопку «</a:t>
                      </a:r>
                      <a:r>
                        <a:rPr lang="en-US" sz="1200">
                          <a:effectLst/>
                        </a:rPr>
                        <a:t>Enter</a:t>
                      </a:r>
                      <a:r>
                        <a:rPr lang="ru-RU" sz="1200">
                          <a:effectLst/>
                        </a:rPr>
                        <a:t>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2712797"/>
                  </a:ext>
                </a:extLst>
              </a:tr>
              <a:tr h="21481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ru-RU" sz="1200">
                          <a:effectLst/>
                        </a:rPr>
                        <a:t>Ожидаемый результат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Поиск необходимого товара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8753842"/>
                  </a:ext>
                </a:extLst>
              </a:tr>
              <a:tr h="21481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ru-RU" sz="1200">
                          <a:effectLst/>
                        </a:rPr>
                        <a:t>Фактический результат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Сервер выдает ошибку «500»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3605228"/>
                  </a:ext>
                </a:extLst>
              </a:tr>
              <a:tr h="152724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ru-RU" sz="1200">
                          <a:effectLst/>
                        </a:rPr>
                        <a:t>Прикрепленные файлы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571091"/>
                  </a:ext>
                </a:extLst>
              </a:tr>
              <a:tr h="224986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Тестовое окружение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Браузер – «Яндекс»</a:t>
                      </a:r>
                      <a:endParaRPr lang="ru-RU" sz="1100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Имя устройства	</a:t>
                      </a:r>
                      <a:r>
                        <a:rPr lang="ru-RU" sz="1200" dirty="0" err="1">
                          <a:effectLst/>
                        </a:rPr>
                        <a:t>Sergey</a:t>
                      </a:r>
                      <a:endParaRPr lang="ru-RU" sz="1100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Процессор</a:t>
                      </a:r>
                      <a:r>
                        <a:rPr lang="en-US" sz="1200" dirty="0">
                          <a:effectLst/>
                        </a:rPr>
                        <a:t>	Intel(R) Core(TM) i5-3210M CPU @ 2.50GHz   2.50 GHz</a:t>
                      </a:r>
                      <a:endParaRPr lang="ru-RU" sz="1100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Оперативная память	8,00 ГБ</a:t>
                      </a:r>
                      <a:endParaRPr lang="ru-RU" sz="1100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Код устройства	C8196C7D-0B97-4092-83E8-E589194861C2</a:t>
                      </a:r>
                      <a:endParaRPr lang="ru-RU" sz="1100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Код продукта	00330-80000-00000-AA772</a:t>
                      </a:r>
                      <a:endParaRPr lang="ru-RU" sz="1100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Тип системы	64-разрядная операционная система, процессор x64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2293854"/>
                  </a:ext>
                </a:extLst>
              </a:tr>
            </a:tbl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F9CF7677-7601-4539-A15F-58D7FAA98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517040"/>
              </p:ext>
            </p:extLst>
          </p:nvPr>
        </p:nvGraphicFramePr>
        <p:xfrm>
          <a:off x="5368413" y="2806263"/>
          <a:ext cx="4041058" cy="151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Точечный рисунок" r:id="rId3" imgW="12961905" imgH="7287642" progId="Paint.Picture">
                  <p:embed/>
                </p:oleObj>
              </mc:Choice>
              <mc:Fallback>
                <p:oleObj name="Точечный рисунок" r:id="rId3" imgW="12961905" imgH="7287642" progId="Paint.Picture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0BE18AC2-37D4-4AC8-B82A-FCE69A1CDB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413" y="2806263"/>
                        <a:ext cx="4041058" cy="15134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066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B6738-399E-4B0D-B39E-93FA31DC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3780"/>
            <a:ext cx="8797742" cy="1056290"/>
          </a:xfrm>
        </p:spPr>
        <p:txBody>
          <a:bodyPr>
            <a:normAutofit/>
          </a:bodyPr>
          <a:lstStyle/>
          <a:p>
            <a:pPr algn="ctr"/>
            <a:r>
              <a:rPr lang="ru-RU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Кросс-браузерное тестирование </a:t>
            </a:r>
            <a:br>
              <a:rPr lang="ru-RU" sz="20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ru-RU" sz="20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ru-RU" sz="20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 инструмент для проведения тестирования производительности веб-приложений с моделируемыми тестовыми данными)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310853E-F448-41A1-98BF-82CDECA84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340070"/>
            <a:ext cx="8596312" cy="5234150"/>
          </a:xfrm>
        </p:spPr>
      </p:pic>
    </p:spTree>
    <p:extLst>
      <p:ext uri="{BB962C8B-B14F-4D97-AF65-F5344CB8AC3E}">
        <p14:creationId xmlns:p14="http://schemas.microsoft.com/office/powerpoint/2010/main" val="2444634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54CE32-36FC-4767-892C-084D54F57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4" y="291616"/>
            <a:ext cx="9144000" cy="627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32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52A876-50BB-41CF-B85E-D885C9827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8" y="292830"/>
            <a:ext cx="9144001" cy="62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26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542EA7-3DBA-45BD-B15C-D48706B4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02" y="641445"/>
            <a:ext cx="9266831" cy="589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19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724093-2D6F-4E6F-A83C-FD45F3F8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1" y="491319"/>
            <a:ext cx="9212240" cy="606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0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15330"/>
            <a:ext cx="8596668" cy="914400"/>
          </a:xfrm>
        </p:spPr>
        <p:txBody>
          <a:bodyPr/>
          <a:lstStyle/>
          <a:p>
            <a:pPr algn="ctr"/>
            <a:r>
              <a:rPr lang="ru-RU" sz="1800" b="1" kern="1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Тест план</a:t>
            </a:r>
            <a:br>
              <a:rPr lang="ru-RU" sz="1800" kern="1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</a:br>
            <a:r>
              <a:rPr lang="ru-RU" sz="1800" b="1" kern="1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интернет-магазина «Есть всё»</a:t>
            </a:r>
            <a:b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</a:br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(</a:t>
            </a:r>
            <a:r>
              <a:rPr lang="ru-RU" sz="1800" u="sng" kern="15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  <a:hlinkClick r:id="rId2"/>
              </a:rPr>
              <a:t>https://allithave.ru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029730"/>
            <a:ext cx="8885120" cy="58282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42913" algn="just">
              <a:buSzPts val="1400"/>
              <a:buNone/>
            </a:pPr>
            <a:r>
              <a:rPr lang="ru-RU" sz="14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	1. Введение. </a:t>
            </a:r>
            <a:endParaRPr lang="ru-RU" sz="1400" kern="150" dirty="0">
              <a:latin typeface="Times New Roman" panose="02020603050405020304" pitchFamily="18" charset="0"/>
              <a:ea typeface="Andale Sans UI"/>
              <a:cs typeface="Times New Roman" panose="02020603050405020304" pitchFamily="18" charset="0"/>
            </a:endParaRPr>
          </a:p>
          <a:p>
            <a:pPr marL="0" lvl="0" indent="442913" algn="just">
              <a:buSzPts val="1400"/>
              <a:buNone/>
            </a:pPr>
            <a:r>
              <a:rPr lang="ru-RU" sz="1400" b="1" kern="150" dirty="0"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	</a:t>
            </a:r>
            <a:r>
              <a:rPr lang="ru-RU" sz="14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1.1 Основная информация</a:t>
            </a:r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:</a:t>
            </a:r>
          </a:p>
          <a:p>
            <a:pPr marL="0" indent="442913" algn="just">
              <a:lnSpc>
                <a:spcPct val="107000"/>
              </a:lnSpc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Документ описывает методы и подходы к тестированию, которые будут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использоваться тестировщиком для тестирования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саи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rialMT"/>
                <a:cs typeface="Times New Roman" panose="02020603050405020304" pitchFamily="18" charset="0"/>
              </a:rPr>
              <a:t>̆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442913" algn="just">
              <a:buNone/>
            </a:pPr>
            <a:r>
              <a:rPr lang="ru-RU" sz="14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	Объект тестирования</a:t>
            </a:r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— это деятельность, направленная на проверку работоспособности </a:t>
            </a:r>
            <a:r>
              <a:rPr lang="ru-RU" sz="14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интернет-магазина «Есть всё» </a:t>
            </a:r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в операционной системе Windows 10. </a:t>
            </a:r>
          </a:p>
          <a:p>
            <a:pPr marL="0" indent="442913" algn="just">
              <a:buNone/>
            </a:pPr>
            <a:r>
              <a:rPr lang="ru-RU" sz="14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1.2 Цель:</a:t>
            </a:r>
            <a:endParaRPr lang="ru-RU" sz="1400" kern="150" dirty="0">
              <a:effectLst/>
              <a:latin typeface="Times New Roman" panose="02020603050405020304" pitchFamily="18" charset="0"/>
              <a:ea typeface="Andale Sans UI"/>
              <a:cs typeface="Times New Roman" panose="02020603050405020304" pitchFamily="18" charset="0"/>
            </a:endParaRPr>
          </a:p>
          <a:p>
            <a:pPr marL="0" indent="442913" algn="just"/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проверка работоспособности </a:t>
            </a:r>
            <a:r>
              <a:rPr lang="en-US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Web</a:t>
            </a:r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-приложения;</a:t>
            </a:r>
          </a:p>
          <a:p>
            <a:pPr marL="0" indent="442913" algn="just"/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обнаружение багов;</a:t>
            </a:r>
          </a:p>
          <a:p>
            <a:pPr marL="0" indent="442913" algn="just"/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описание стратегии тестирования, которые будут использоваться;</a:t>
            </a:r>
          </a:p>
          <a:p>
            <a:pPr marL="0" indent="442913" algn="just"/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определить необходимые ресурсы для проведения работ по тестированию;</a:t>
            </a:r>
          </a:p>
          <a:p>
            <a:pPr marL="0" indent="442913" algn="just"/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привести результаты тестирования. Результаты будут представлены в виде отчетов. Все найденные ошибки будут отслеживаться с помощью баг-</a:t>
            </a:r>
            <a:r>
              <a:rPr lang="ru-RU" sz="1400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трекинговой</a:t>
            </a:r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системы </a:t>
            </a:r>
            <a:r>
              <a:rPr lang="en-US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Jira</a:t>
            </a:r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F71859CF-C32C-4A20-BB57-733409401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527872"/>
              </p:ext>
            </p:extLst>
          </p:nvPr>
        </p:nvGraphicFramePr>
        <p:xfrm>
          <a:off x="677334" y="1090690"/>
          <a:ext cx="8426908" cy="85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13003">
                  <a:extLst>
                    <a:ext uri="{9D8B030D-6E8A-4147-A177-3AD203B41FA5}">
                      <a16:colId xmlns:a16="http://schemas.microsoft.com/office/drawing/2014/main" val="987966405"/>
                    </a:ext>
                  </a:extLst>
                </a:gridCol>
                <a:gridCol w="4213905">
                  <a:extLst>
                    <a:ext uri="{9D8B030D-6E8A-4147-A177-3AD203B41FA5}">
                      <a16:colId xmlns:a16="http://schemas.microsoft.com/office/drawing/2014/main" val="1581959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Компания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Компьютерная академия «</a:t>
                      </a:r>
                      <a:r>
                        <a:rPr lang="en-US" sz="1400" kern="150" dirty="0">
                          <a:solidFill>
                            <a:schemeClr val="tx1"/>
                          </a:solidFill>
                          <a:effectLst/>
                        </a:rPr>
                        <a:t>Top</a:t>
                      </a:r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»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57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 kern="150">
                          <a:solidFill>
                            <a:schemeClr val="tx1"/>
                          </a:solidFill>
                          <a:effectLst/>
                        </a:rPr>
                        <a:t>Дата</a:t>
                      </a:r>
                      <a:endParaRPr lang="ru-RU" sz="120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23.03.2024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61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 kern="150">
                          <a:solidFill>
                            <a:schemeClr val="tx1"/>
                          </a:solidFill>
                          <a:effectLst/>
                        </a:rPr>
                        <a:t>Версия</a:t>
                      </a:r>
                      <a:endParaRPr lang="ru-RU" sz="120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3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 kern="150">
                          <a:solidFill>
                            <a:schemeClr val="tx1"/>
                          </a:solidFill>
                          <a:effectLst/>
                        </a:rPr>
                        <a:t>Автор</a:t>
                      </a:r>
                      <a:endParaRPr lang="ru-RU" sz="120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Борисенко С.А.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725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767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D63E8B-6106-4A46-823E-09565434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2" y="279288"/>
            <a:ext cx="9212239" cy="629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7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6067A-8E6E-483C-BDC5-4CFFC107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9434"/>
            <a:ext cx="8596668" cy="668739"/>
          </a:xfrm>
        </p:spPr>
        <p:txBody>
          <a:bodyPr/>
          <a:lstStyle/>
          <a:p>
            <a:r>
              <a:rPr lang="ru-RU" dirty="0"/>
              <a:t>Выводы и 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143E66-8C8F-4B2F-AEF9-08147D15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78173"/>
            <a:ext cx="8930690" cy="3971499"/>
          </a:xfrm>
        </p:spPr>
        <p:txBody>
          <a:bodyPr>
            <a:normAutofit lnSpcReduction="10000"/>
          </a:bodyPr>
          <a:lstStyle/>
          <a:p>
            <a:pPr marL="0" indent="45085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ПО не обнаружены блокирующие и критические баги, 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работы </a:t>
            </a:r>
            <a:r>
              <a:rPr lang="ru-RU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бизнес-процессов внутри ПО -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нарушена;</a:t>
            </a:r>
          </a:p>
          <a:p>
            <a:pPr marL="0" indent="450850" algn="just">
              <a:buFont typeface="Wingdings" panose="05000000000000000000" pitchFamily="2" charset="2"/>
              <a:buChar char="ü"/>
            </a:pP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тестирования производительности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пропускная способность ниже отклонения, поэтому необходимо 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исправить ошибки, чтобы убедиться, что веб-сайт будет способен пройти необходимые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нагрузки;</a:t>
            </a:r>
          </a:p>
          <a:p>
            <a:pPr marL="0" indent="45085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Верстка сайта не нарушена;</a:t>
            </a:r>
          </a:p>
          <a:p>
            <a:pPr marL="0" indent="45085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Кросс-браузерное тестирование проведено в браузерах</a:t>
            </a:r>
            <a:r>
              <a:rPr kumimoji="0" lang="de-DE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Chrome, Safari, IE</a:t>
            </a:r>
            <a:r>
              <a:rPr kumimoji="0" lang="ru-RU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, </a:t>
            </a:r>
            <a:r>
              <a:rPr kumimoji="0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Microsoft </a:t>
            </a:r>
            <a:r>
              <a:rPr kumimoji="0" lang="de-DE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Edge</a:t>
            </a:r>
            <a:r>
              <a:rPr kumimoji="0" lang="ru-RU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отклонений в работе ПО – не выявлено.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850" algn="just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606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8073" y="2595059"/>
            <a:ext cx="8596668" cy="97206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248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11785"/>
            <a:ext cx="8596668" cy="2032651"/>
          </a:xfrm>
        </p:spPr>
        <p:txBody>
          <a:bodyPr>
            <a:normAutofit fontScale="90000"/>
          </a:bodyPr>
          <a:lstStyle/>
          <a:p>
            <a:pPr lvl="0" indent="539750" defTabSz="539750"/>
            <a:r>
              <a:rPr lang="en-US" sz="1600" b="1" kern="1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2</a:t>
            </a:r>
            <a:r>
              <a:rPr lang="ru-RU" sz="1600" b="1" kern="1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. Область тестирования:</a:t>
            </a:r>
            <a:b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объем работ по тестированию </a:t>
            </a:r>
            <a:r>
              <a:rPr lang="ru-R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-приложения входит системное тестирование, которое будет включать в себя тестирование модулей:</a:t>
            </a:r>
            <a:b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регистрации;</a:t>
            </a:r>
            <a:b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авторизации;</a:t>
            </a:r>
            <a:b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поисковой строки;</a:t>
            </a:r>
            <a:b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корзины;</a:t>
            </a:r>
            <a:b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локации;</a:t>
            </a:r>
            <a:b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закладки.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4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504660"/>
            <a:ext cx="8596668" cy="4000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E686CD-8C43-46EE-9E04-3B3DBD645C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99" y="2504660"/>
            <a:ext cx="8287183" cy="4000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4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B7E428-BCD8-42AE-A04D-8455F26324F5}"/>
              </a:ext>
            </a:extLst>
          </p:cNvPr>
          <p:cNvSpPr txBox="1"/>
          <p:nvPr/>
        </p:nvSpPr>
        <p:spPr>
          <a:xfrm>
            <a:off x="571499" y="646837"/>
            <a:ext cx="8849591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SzPts val="1400"/>
            </a:pPr>
            <a:r>
              <a:rPr lang="ru-RU" sz="18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3. Тест-план и стратегия тестирования</a:t>
            </a:r>
            <a:endParaRPr lang="ru-RU" sz="16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3.1 Функциональное тестирование</a:t>
            </a:r>
            <a:endParaRPr lang="ru-RU" sz="16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Цель функционального тестирования состоит в том, чтобы убедиться, что весь программный продукт работает в соответствии с требованиями, и в приложении не появляется существенных ошибок.</a:t>
            </a:r>
          </a:p>
          <a:p>
            <a:pPr indent="450215" algn="just"/>
            <a:endParaRPr lang="ru-RU" sz="16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76AE2AE-58F5-4657-9DFC-3E9166065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06329"/>
              </p:ext>
            </p:extLst>
          </p:nvPr>
        </p:nvGraphicFramePr>
        <p:xfrm>
          <a:off x="678873" y="2076773"/>
          <a:ext cx="8631382" cy="4498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34090">
                  <a:extLst>
                    <a:ext uri="{9D8B030D-6E8A-4147-A177-3AD203B41FA5}">
                      <a16:colId xmlns:a16="http://schemas.microsoft.com/office/drawing/2014/main" val="3670826851"/>
                    </a:ext>
                  </a:extLst>
                </a:gridCol>
                <a:gridCol w="4397292">
                  <a:extLst>
                    <a:ext uri="{9D8B030D-6E8A-4147-A177-3AD203B41FA5}">
                      <a16:colId xmlns:a16="http://schemas.microsoft.com/office/drawing/2014/main" val="3699243122"/>
                    </a:ext>
                  </a:extLst>
                </a:gridCol>
              </a:tblGrid>
              <a:tr h="388045">
                <a:tc>
                  <a:txBody>
                    <a:bodyPr/>
                    <a:lstStyle/>
                    <a:p>
                      <a:pPr algn="just"/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Цель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тестирования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ru-RU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imes New Roman" panose="02020603050405020304" pitchFamily="18" charset="0"/>
                      </a:endParaRPr>
                    </a:p>
                  </a:txBody>
                  <a:tcPr marL="43681" marR="4368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Обеспечение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надлежащего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качества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целевои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̆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функциональности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ru-RU" sz="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43681" marR="43681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500084"/>
                  </a:ext>
                </a:extLst>
              </a:tr>
              <a:tr h="2130708">
                <a:tc>
                  <a:txBody>
                    <a:bodyPr/>
                    <a:lstStyle/>
                    <a:p>
                      <a:pPr algn="just"/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Техника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imes New Roman" panose="02020603050405020304" pitchFamily="18" charset="0"/>
                      </a:endParaRPr>
                    </a:p>
                  </a:txBody>
                  <a:tcPr marL="43681" marR="4368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Выполнение каждого сценария, используя допустимые и недопустимые данные: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Ожидаемые результаты возникают при использовании достоверных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данных.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Соответствующие сообщения об ошибках или предупреждения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отображаются, когда используются неверные данные.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Каждыи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̆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пункт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проверен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imes New Roman" panose="02020603050405020304" pitchFamily="18" charset="0"/>
                      </a:endParaRPr>
                    </a:p>
                  </a:txBody>
                  <a:tcPr marL="43681" marR="43681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122825"/>
                  </a:ext>
                </a:extLst>
              </a:tr>
              <a:tr h="408285">
                <a:tc>
                  <a:txBody>
                    <a:bodyPr/>
                    <a:lstStyle/>
                    <a:p>
                      <a:pPr algn="just"/>
                      <a:r>
                        <a:rPr lang="de-DE" sz="1200" kern="15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Входные критерии:</a:t>
                      </a:r>
                      <a:endParaRPr lang="ru-RU" sz="120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imes New Roman" panose="02020603050405020304" pitchFamily="18" charset="0"/>
                      </a:endParaRPr>
                    </a:p>
                  </a:txBody>
                  <a:tcPr marL="43681" marR="4368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Подготовлено тестовое окружение, тестируемая задача установлена на стенд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81" marR="43681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472572"/>
                  </a:ext>
                </a:extLst>
              </a:tr>
              <a:tr h="1472291">
                <a:tc>
                  <a:txBody>
                    <a:bodyPr/>
                    <a:lstStyle/>
                    <a:p>
                      <a:pPr algn="just"/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̆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приемки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imes New Roman" panose="02020603050405020304" pitchFamily="18" charset="0"/>
                      </a:endParaRPr>
                    </a:p>
                  </a:txBody>
                  <a:tcPr marL="43681" marR="4368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Все дымовые тесты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пройдены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Нет блокирующих и критических багов.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Все баги с высоким приоритетом исправлены.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Ручные тесты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пройдены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Автоматические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тесты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пройдены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imes New Roman" panose="02020603050405020304" pitchFamily="18" charset="0"/>
                      </a:endParaRPr>
                    </a:p>
                  </a:txBody>
                  <a:tcPr marL="43681" marR="43681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272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30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90945"/>
            <a:ext cx="8596668" cy="6295834"/>
          </a:xfrm>
        </p:spPr>
        <p:txBody>
          <a:bodyPr>
            <a:normAutofit fontScale="92500" lnSpcReduction="20000"/>
          </a:bodyPr>
          <a:lstStyle/>
          <a:p>
            <a:pPr indent="0" algn="just">
              <a:buNone/>
            </a:pPr>
            <a:r>
              <a:rPr lang="ru-RU" sz="16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3.2 Процедура тестирования</a:t>
            </a:r>
            <a:endParaRPr lang="ru-RU" sz="1600" kern="150" dirty="0">
              <a:effectLst/>
              <a:latin typeface="Times New Roman" panose="02020603050405020304" pitchFamily="18" charset="0"/>
              <a:ea typeface="Andale Sans UI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 проверить различные аспекты тестируемого программного обеспечения, для этого требуется выполнение различных типов тестирования.</a:t>
            </a:r>
          </a:p>
          <a:p>
            <a:pPr indent="0" algn="just">
              <a:buNone/>
            </a:pPr>
            <a:r>
              <a:rPr lang="de-DE" sz="1600" b="1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Основные</a:t>
            </a:r>
            <a:r>
              <a:rPr lang="de-DE" sz="16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1600" b="1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типы</a:t>
            </a:r>
            <a:r>
              <a:rPr lang="de-DE" sz="16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1600" b="1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тестирования</a:t>
            </a:r>
            <a:r>
              <a:rPr lang="de-DE" sz="16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, </a:t>
            </a:r>
            <a:r>
              <a:rPr lang="de-DE" sz="1600" b="1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которые</a:t>
            </a:r>
            <a:r>
              <a:rPr lang="de-DE" sz="16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1600" b="1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должны</a:t>
            </a:r>
            <a:r>
              <a:rPr lang="de-DE" sz="16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1600" b="1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быть</a:t>
            </a:r>
            <a:r>
              <a:rPr lang="de-DE" sz="16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1600" b="1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выполнены</a:t>
            </a:r>
            <a:r>
              <a:rPr lang="de-DE" sz="16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:</a:t>
            </a:r>
            <a:endParaRPr lang="ru-RU" sz="1600" kern="150" dirty="0">
              <a:effectLst/>
              <a:latin typeface="Times New Roman" panose="02020603050405020304" pitchFamily="18" charset="0"/>
              <a:ea typeface="Andale Sans UI"/>
              <a:cs typeface="Times New Roman" panose="02020603050405020304" pitchFamily="18" charset="0"/>
            </a:endParaRPr>
          </a:p>
          <a:p>
            <a:pPr indent="450215" algn="just"/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функциональное тестирование;</a:t>
            </a:r>
          </a:p>
          <a:p>
            <a:pPr indent="450215" algn="just"/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тестирование верстки;</a:t>
            </a:r>
          </a:p>
          <a:p>
            <a:pPr indent="450215" algn="just"/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нагрузочное тестирование;</a:t>
            </a:r>
          </a:p>
          <a:p>
            <a:pPr indent="450215" algn="just"/>
            <a:r>
              <a:rPr lang="ru-RU" sz="1600" kern="150" dirty="0"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к</a:t>
            </a:r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росс-браузерное тестирование.</a:t>
            </a:r>
          </a:p>
          <a:p>
            <a:pPr indent="0" algn="just">
              <a:buNone/>
            </a:pPr>
            <a:r>
              <a:rPr lang="ru-RU" sz="16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В рамках тест-плана не будут выполняться виды тестирования:</a:t>
            </a:r>
            <a:endParaRPr lang="ru-RU" sz="1600" kern="150" dirty="0">
              <a:effectLst/>
              <a:latin typeface="Times New Roman" panose="02020603050405020304" pitchFamily="18" charset="0"/>
              <a:ea typeface="Andale Sans UI"/>
              <a:cs typeface="Times New Roman" panose="02020603050405020304" pitchFamily="18" charset="0"/>
            </a:endParaRPr>
          </a:p>
          <a:p>
            <a:pPr indent="450215" algn="just"/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тестирование безопасности;</a:t>
            </a:r>
          </a:p>
          <a:p>
            <a:pPr indent="450215" algn="just"/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тестирование </a:t>
            </a:r>
            <a:r>
              <a:rPr lang="en-US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API</a:t>
            </a:r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. </a:t>
            </a:r>
          </a:p>
          <a:p>
            <a:pPr indent="0" algn="just">
              <a:buNone/>
            </a:pPr>
            <a:r>
              <a:rPr lang="ru-RU" sz="16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3.3 Сообщения об ошибках</a:t>
            </a:r>
            <a:endParaRPr lang="ru-RU" sz="1600" kern="150" dirty="0">
              <a:effectLst/>
              <a:latin typeface="Times New Roman" panose="02020603050405020304" pitchFamily="18" charset="0"/>
              <a:ea typeface="Andale Sans UI"/>
              <a:cs typeface="Times New Roman" panose="02020603050405020304" pitchFamily="18" charset="0"/>
            </a:endParaRPr>
          </a:p>
          <a:p>
            <a:pPr indent="450215" algn="just"/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Степень серьезности ошибок можно разделить на четыре категории:</a:t>
            </a:r>
          </a:p>
          <a:p>
            <a:pPr indent="450215" algn="just"/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Блокирующие дефекты – это сбой всей программной системы или критической подсистемы, тестирование не может быть выполнено после возникновения дефекта.</a:t>
            </a:r>
          </a:p>
          <a:p>
            <a:pPr indent="450215" algn="just"/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Критические дефекты — ошибки, которые также приводят к выходу из строя всей или части системы, но существуют некоторые альтернативы обработки, которые позволяют продолжить работу системы.</a:t>
            </a:r>
          </a:p>
          <a:p>
            <a:pPr indent="450215" algn="just"/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Дефекты среднего приоритета - не приводят к сбою, но приводят к тому, что система показывает неправильные, неполные или противоречивые результаты.</a:t>
            </a:r>
          </a:p>
          <a:p>
            <a:pPr indent="450215" algn="just"/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Дефекты низкого приоритета – это небольшие ошибки, которые не влияют на работу системы.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641024" y="883403"/>
            <a:ext cx="4703736" cy="3471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8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80087"/>
            <a:ext cx="8596668" cy="5761276"/>
          </a:xfrm>
        </p:spPr>
        <p:txBody>
          <a:bodyPr/>
          <a:lstStyle/>
          <a:p>
            <a:pPr indent="0" algn="just">
              <a:buNone/>
            </a:pPr>
            <a:r>
              <a:rPr lang="ru-RU" sz="18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Информация, указанная в каждом отчете об ошибке: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Каждый баг-репорт обязан содержать следующую информацию о дефекте: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Название баг-репорта.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Краткое описание, представляющее собой краткое описание проблемы.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Серьезность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Приоритет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Шаги для воспроизведения ошибки;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Ожидаемый результат.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Фактический результат.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Дополнительная информация о дефекте в виде прикрепленных скриншотов или видеозаписей.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Браузер, в котором проводились тесты.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18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F4D98BA-D19F-4AEA-9A53-CC04EA68F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627752"/>
              </p:ext>
            </p:extLst>
          </p:nvPr>
        </p:nvGraphicFramePr>
        <p:xfrm>
          <a:off x="470902" y="4370521"/>
          <a:ext cx="8905573" cy="2262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52310">
                  <a:extLst>
                    <a:ext uri="{9D8B030D-6E8A-4147-A177-3AD203B41FA5}">
                      <a16:colId xmlns:a16="http://schemas.microsoft.com/office/drawing/2014/main" val="3355869100"/>
                    </a:ext>
                  </a:extLst>
                </a:gridCol>
                <a:gridCol w="4453263">
                  <a:extLst>
                    <a:ext uri="{9D8B030D-6E8A-4147-A177-3AD203B41FA5}">
                      <a16:colId xmlns:a16="http://schemas.microsoft.com/office/drawing/2014/main" val="186327217"/>
                    </a:ext>
                  </a:extLst>
                </a:gridCol>
              </a:tblGrid>
              <a:tr h="282844">
                <a:tc>
                  <a:txBody>
                    <a:bodyPr/>
                    <a:lstStyle/>
                    <a:p>
                      <a:pPr algn="just"/>
                      <a:r>
                        <a:rPr lang="ru-RU" sz="1400" kern="150">
                          <a:solidFill>
                            <a:schemeClr val="tx1"/>
                          </a:solidFill>
                          <a:effectLst/>
                        </a:rPr>
                        <a:t>Наименование процесса</a:t>
                      </a:r>
                      <a:endParaRPr lang="ru-RU" sz="120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Инструмент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920437"/>
                  </a:ext>
                </a:extLst>
              </a:tr>
              <a:tr h="282844">
                <a:tc>
                  <a:txBody>
                    <a:bodyPr/>
                    <a:lstStyle/>
                    <a:p>
                      <a:pPr algn="just"/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Баг </a:t>
                      </a:r>
                      <a:r>
                        <a:rPr lang="ru-RU" sz="1400" kern="150" dirty="0" err="1">
                          <a:solidFill>
                            <a:schemeClr val="tx1"/>
                          </a:solidFill>
                          <a:effectLst/>
                        </a:rPr>
                        <a:t>трекинговая</a:t>
                      </a:r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 система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50" dirty="0">
                          <a:solidFill>
                            <a:schemeClr val="tx1"/>
                          </a:solidFill>
                          <a:effectLst/>
                        </a:rPr>
                        <a:t>JIRA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6093729"/>
                  </a:ext>
                </a:extLst>
              </a:tr>
              <a:tr h="282844">
                <a:tc>
                  <a:txBody>
                    <a:bodyPr/>
                    <a:lstStyle/>
                    <a:p>
                      <a:pPr algn="just"/>
                      <a:r>
                        <a:rPr lang="ru-RU" sz="1400" kern="150">
                          <a:solidFill>
                            <a:schemeClr val="tx1"/>
                          </a:solidFill>
                          <a:effectLst/>
                        </a:rPr>
                        <a:t>Нагрузочное тестирование</a:t>
                      </a:r>
                      <a:endParaRPr lang="ru-RU" sz="120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400" kern="150" dirty="0">
                          <a:solidFill>
                            <a:schemeClr val="tx1"/>
                          </a:solidFill>
                          <a:effectLst/>
                        </a:rPr>
                        <a:t>Apache </a:t>
                      </a:r>
                      <a:r>
                        <a:rPr lang="de-DE" sz="1400" kern="150" dirty="0" err="1">
                          <a:solidFill>
                            <a:schemeClr val="tx1"/>
                          </a:solidFill>
                          <a:effectLst/>
                        </a:rPr>
                        <a:t>JMeter</a:t>
                      </a:r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de-DE" sz="1400" kern="150" dirty="0" err="1">
                          <a:solidFill>
                            <a:schemeClr val="tx1"/>
                          </a:solidFill>
                          <a:effectLst/>
                        </a:rPr>
                        <a:t>DevTools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8335882"/>
                  </a:ext>
                </a:extLst>
              </a:tr>
              <a:tr h="282844">
                <a:tc>
                  <a:txBody>
                    <a:bodyPr/>
                    <a:lstStyle/>
                    <a:p>
                      <a:pPr algn="just"/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Тестирование верстки сайта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400" kern="150" dirty="0" err="1">
                          <a:solidFill>
                            <a:schemeClr val="tx1"/>
                          </a:solidFill>
                          <a:effectLst/>
                        </a:rPr>
                        <a:t>DevTools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287661"/>
                  </a:ext>
                </a:extLst>
              </a:tr>
              <a:tr h="282844">
                <a:tc>
                  <a:txBody>
                    <a:bodyPr/>
                    <a:lstStyle/>
                    <a:p>
                      <a:pPr algn="just"/>
                      <a:r>
                        <a:rPr lang="ru-RU" sz="1400" kern="150">
                          <a:solidFill>
                            <a:schemeClr val="tx1"/>
                          </a:solidFill>
                          <a:effectLst/>
                        </a:rPr>
                        <a:t>Тест кеи</a:t>
                      </a:r>
                      <a:r>
                        <a:rPr lang="en-US" sz="1400" kern="150">
                          <a:solidFill>
                            <a:schemeClr val="tx1"/>
                          </a:solidFill>
                          <a:effectLst/>
                        </a:rPr>
                        <a:t>̆</a:t>
                      </a:r>
                      <a:r>
                        <a:rPr lang="ru-RU" sz="1400" kern="150">
                          <a:solidFill>
                            <a:schemeClr val="tx1"/>
                          </a:solidFill>
                          <a:effectLst/>
                        </a:rPr>
                        <a:t>сы</a:t>
                      </a:r>
                      <a:endParaRPr lang="ru-RU" sz="120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50" dirty="0">
                          <a:solidFill>
                            <a:schemeClr val="tx1"/>
                          </a:solidFill>
                          <a:effectLst/>
                        </a:rPr>
                        <a:t>Microsoft Word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507693"/>
                  </a:ext>
                </a:extLst>
              </a:tr>
              <a:tr h="565688">
                <a:tc>
                  <a:txBody>
                    <a:bodyPr/>
                    <a:lstStyle/>
                    <a:p>
                      <a:pPr algn="just"/>
                      <a:r>
                        <a:rPr lang="ru-RU" sz="1400" kern="150">
                          <a:solidFill>
                            <a:schemeClr val="tx1"/>
                          </a:solidFill>
                          <a:effectLst/>
                        </a:rPr>
                        <a:t>Автоматизированное тестирование</a:t>
                      </a:r>
                      <a:endParaRPr lang="ru-RU" sz="120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400" kern="150" dirty="0" err="1">
                          <a:solidFill>
                            <a:schemeClr val="tx1"/>
                          </a:solidFill>
                          <a:effectLst/>
                        </a:rPr>
                        <a:t>Selenium</a:t>
                      </a:r>
                      <a:r>
                        <a:rPr lang="de-DE" sz="1400" kern="15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1400" kern="150" dirty="0" err="1">
                          <a:solidFill>
                            <a:schemeClr val="tx1"/>
                          </a:solidFill>
                          <a:effectLst/>
                        </a:rPr>
                        <a:t>WebDriver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4142871"/>
                  </a:ext>
                </a:extLst>
              </a:tr>
              <a:tr h="282844">
                <a:tc>
                  <a:txBody>
                    <a:bodyPr/>
                    <a:lstStyle/>
                    <a:p>
                      <a:pPr algn="just"/>
                      <a:r>
                        <a:rPr lang="ru-RU" sz="1400" kern="150">
                          <a:solidFill>
                            <a:schemeClr val="tx1"/>
                          </a:solidFill>
                          <a:effectLst/>
                        </a:rPr>
                        <a:t>Кроссбраузерное тестирование</a:t>
                      </a:r>
                      <a:endParaRPr lang="ru-RU" sz="120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400" kern="150" dirty="0" err="1">
                          <a:solidFill>
                            <a:schemeClr val="tx1"/>
                          </a:solidFill>
                          <a:effectLst/>
                        </a:rPr>
                        <a:t>Selenium</a:t>
                      </a:r>
                      <a:r>
                        <a:rPr lang="de-DE" sz="1400" kern="15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kern="150" dirty="0">
                          <a:solidFill>
                            <a:schemeClr val="tx1"/>
                          </a:solidFill>
                          <a:effectLst/>
                        </a:rPr>
                        <a:t>Grid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16546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EC5204BF-02BA-4BA3-9368-2776AA5FC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902" y="160107"/>
            <a:ext cx="890557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ja-JP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Andale Sans UI"/>
              <a:cs typeface="Times New Roman" panose="02020603050405020304" pitchFamily="18" charset="0"/>
            </a:endParaRPr>
          </a:p>
          <a:p>
            <a:pPr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	4. Ресурсы: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	</a:t>
            </a:r>
            <a:r>
              <a:rPr kumimoji="0" lang="en-US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4.1 </a:t>
            </a:r>
            <a:r>
              <a:rPr kumimoji="0" lang="ru-RU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Инструменты: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4.2. Список браузеров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Chrome, Safari, IE</a:t>
            </a: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, </a:t>
            </a:r>
            <a:r>
              <a:rPr kumimoji="0" lang="en-US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Microsoft </a:t>
            </a:r>
            <a:r>
              <a:rPr kumimoji="0" lang="de-DE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Edge – </a:t>
            </a: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и</a:t>
            </a:r>
            <a:r>
              <a:rPr kumimoji="0" lang="de-DE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спользуются</a:t>
            </a:r>
            <a:r>
              <a:rPr kumimoji="0" lang="de-DE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</a:t>
            </a:r>
            <a:r>
              <a:rPr kumimoji="0" lang="de-DE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последние</a:t>
            </a:r>
            <a:r>
              <a:rPr kumimoji="0" lang="de-DE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</a:t>
            </a:r>
            <a:r>
              <a:rPr kumimoji="0" lang="de-DE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версии</a:t>
            </a:r>
            <a:r>
              <a:rPr kumimoji="0" lang="de-DE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.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	5. Критерии качества: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 должно работать в соответствии с требованиями </a:t>
            </a:r>
            <a:b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техническим заданием.</a:t>
            </a:r>
            <a:r>
              <a:rPr kumimoji="0" lang="ru-RU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Продукт не должен содержать критических </a:t>
            </a:r>
            <a:b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блокирующих дефектов в </a:t>
            </a:r>
            <a:r>
              <a:rPr kumimoji="0" lang="ru-RU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окончательнои</a:t>
            </a: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MT"/>
                <a:cs typeface="Times New Roman" panose="02020603050405020304" pitchFamily="18" charset="0"/>
              </a:rPr>
              <a:t>̆ </a:t>
            </a: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версии.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6. Риски процесса тестирования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Следующие проблемы могут повлиять на результаты тестирования: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изменения и модификации программного продукта, которые не были запланированы и не обсуждались заранее с </a:t>
            </a:r>
            <a:r>
              <a:rPr kumimoji="0" lang="ru-RU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командои</a:t>
            </a: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MT"/>
                <a:cs typeface="Times New Roman" panose="02020603050405020304" pitchFamily="18" charset="0"/>
              </a:rPr>
              <a:t>̆ </a:t>
            </a: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тестирования;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изменения в требованиях к программному обеспечению, которые не были предварительно обсуждены с </a:t>
            </a:r>
            <a:r>
              <a:rPr kumimoji="0" lang="ru-RU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командои</a:t>
            </a: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MT"/>
                <a:cs typeface="Times New Roman" panose="02020603050405020304" pitchFamily="18" charset="0"/>
              </a:rPr>
              <a:t>̆ </a:t>
            </a: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тестирования;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MT"/>
                <a:cs typeface="Times New Roman" panose="02020603050405020304" pitchFamily="18" charset="0"/>
              </a:rPr>
              <a:t>з</a:t>
            </a:r>
            <a:r>
              <a:rPr kumimoji="0" lang="de-DE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адержки</a:t>
            </a:r>
            <a:r>
              <a:rPr kumimoji="0" lang="de-DE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в </a:t>
            </a:r>
            <a:r>
              <a:rPr kumimoji="0" lang="de-DE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исправлении</a:t>
            </a:r>
            <a:r>
              <a:rPr kumimoji="0" lang="de-DE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</a:t>
            </a:r>
            <a:r>
              <a:rPr kumimoji="0" lang="de-DE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ошибок</a:t>
            </a:r>
            <a:r>
              <a:rPr kumimoji="0" lang="de-DE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.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	7. Результаты тестирования: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 системного тестирования</a:t>
            </a:r>
            <a:endParaRPr kumimoji="0" lang="ru-RU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0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2" y="609600"/>
            <a:ext cx="8596669" cy="484909"/>
          </a:xfrm>
        </p:spPr>
        <p:txBody>
          <a:bodyPr>
            <a:normAutofit/>
          </a:bodyPr>
          <a:lstStyle/>
          <a:p>
            <a:pPr algn="ctr"/>
            <a:r>
              <a:rPr lang="ru-RU" sz="2000" b="1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тестирования веб-приложений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D42E247-DDA1-4676-B6CB-E4E546BA6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30037"/>
            <a:ext cx="8886073" cy="4711326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Тестирование веб-приложений заключается в имитации действия</a:t>
            </a:r>
            <a:br>
              <a:rPr lang="ru-RU" sz="1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типичного пользователя на странице веб-сайта, проверка всех механизмом</a:t>
            </a:r>
            <a:br>
              <a:rPr lang="ru-RU" sz="1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предоставляемых для пользователя, на сколько удобен и привлекателен</a:t>
            </a:r>
            <a:br>
              <a:rPr lang="ru-RU" sz="1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внешний вид, совместимость с различными браузерами, соответствие</a:t>
            </a:r>
            <a:br>
              <a:rPr lang="ru-RU" sz="1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заданным требованиям, тестирования производительности и безопасности</a:t>
            </a:r>
            <a:br>
              <a:rPr lang="ru-RU" sz="1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приложения, поиск ошибок и оформление баг-репортов для разработчиков,</a:t>
            </a:r>
            <a:br>
              <a:rPr lang="ru-RU" sz="1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 будут исправлять найденные ошибки.</a:t>
            </a:r>
          </a:p>
          <a:p>
            <a:pPr marL="0" indent="0" algn="just">
              <a:buNone/>
            </a:pPr>
            <a:r>
              <a:rPr lang="ru-RU" sz="1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При тестировании, нужно учитывать, что веб-приложение – это клиент-</a:t>
            </a:r>
            <a:br>
              <a:rPr lang="ru-RU" sz="1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серверное приложение, в котором браузер выступает в роли клиента. Бизнес-</a:t>
            </a:r>
            <a:br>
              <a:rPr lang="ru-RU" sz="1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приложения может выполняться как на стороне клиента, так и на</a:t>
            </a:r>
            <a:br>
              <a:rPr lang="ru-RU" sz="1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стороне веб-сервера, который обрабатывает запросы от пользователей приложения.</a:t>
            </a:r>
            <a:br>
              <a:rPr lang="ru-RU" b="0" i="0" dirty="0">
                <a:solidFill>
                  <a:srgbClr val="1A1A1A"/>
                </a:solidFill>
                <a:effectLst/>
                <a:latin typeface="YS Text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12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22E85B-6439-4F4E-BA90-2939DC1C7481}"/>
              </a:ext>
            </a:extLst>
          </p:cNvPr>
          <p:cNvSpPr txBox="1"/>
          <p:nvPr/>
        </p:nvSpPr>
        <p:spPr>
          <a:xfrm>
            <a:off x="498764" y="290945"/>
            <a:ext cx="90470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2913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скриптов для автоматизированного тестирования сайта происходило в среде разработки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IntelliJ IDEA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 наиболее популярного паттерна –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PageObject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инструмента для автоматизации действий веб-браузера - </a:t>
            </a:r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 автоматизации управления проектами на основе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языка программирования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основанного на модели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(POM) –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2CD787-93B9-478D-8127-346DAB0DD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4" y="1768273"/>
            <a:ext cx="9047019" cy="507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2103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681</TotalTime>
  <Words>1237</Words>
  <Application>Microsoft Office PowerPoint</Application>
  <PresentationFormat>Широкоэкранный</PresentationFormat>
  <Paragraphs>186</Paragraphs>
  <Slides>22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2" baseType="lpstr">
      <vt:lpstr>Arial</vt:lpstr>
      <vt:lpstr>Calibri</vt:lpstr>
      <vt:lpstr>system-ui</vt:lpstr>
      <vt:lpstr>Times New Roman</vt:lpstr>
      <vt:lpstr>Trebuchet MS</vt:lpstr>
      <vt:lpstr>Wingdings</vt:lpstr>
      <vt:lpstr>Wingdings 3</vt:lpstr>
      <vt:lpstr>YS Text</vt:lpstr>
      <vt:lpstr>Грань</vt:lpstr>
      <vt:lpstr>Изображение Paintbrush</vt:lpstr>
      <vt:lpstr>Дипломная работа </vt:lpstr>
      <vt:lpstr>Тест план интернет-магазина «Есть всё»  (https://allithave.ru)</vt:lpstr>
      <vt:lpstr>2. Область тестирования: В объем работ по тестированию Web-приложения входит системное тестирование, которое будет включать в себя тестирование модулей: регистрации; авторизации; поисковой строки; корзины; локации; закладки. </vt:lpstr>
      <vt:lpstr>Презентация PowerPoint</vt:lpstr>
      <vt:lpstr>Презентация PowerPoint</vt:lpstr>
      <vt:lpstr>Презентация PowerPoint</vt:lpstr>
      <vt:lpstr>Презентация PowerPoint</vt:lpstr>
      <vt:lpstr>Особенности тестирования веб-приложений</vt:lpstr>
      <vt:lpstr>Презентация PowerPoint</vt:lpstr>
      <vt:lpstr>Результаты тестирования оформлены в виде отчета Allure Report </vt:lpstr>
      <vt:lpstr>Презентация PowerPoint</vt:lpstr>
      <vt:lpstr>Было обнаружено 3 бага(ниже приведены баг репорты):</vt:lpstr>
      <vt:lpstr>Презентация PowerPoint</vt:lpstr>
      <vt:lpstr>Презентация PowerPoint</vt:lpstr>
      <vt:lpstr>Кросс-браузерное тестирование  (Apache Jmeter – инструмент для проведения тестирования производительности веб-приложений с моделируемыми тестовыми данными)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 и рекомендации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вилюнов</dc:creator>
  <cp:lastModifiedBy>Сергей Борисенко</cp:lastModifiedBy>
  <cp:revision>43</cp:revision>
  <dcterms:created xsi:type="dcterms:W3CDTF">2016-06-20T10:02:57Z</dcterms:created>
  <dcterms:modified xsi:type="dcterms:W3CDTF">2024-03-25T21:51:31Z</dcterms:modified>
</cp:coreProperties>
</file>