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4"/>
    <p:sldMasterId id="2147483677" r:id="rId5"/>
    <p:sldMasterId id="214748367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F34B17F-928E-4315-82C5-91B3003C32DA}">
  <a:tblStyle styleId="{DF34B17F-928E-4315-82C5-91B3003C32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font" Target="fonts/Roboto-bold.fntdata"/><Relationship Id="rId10" Type="http://schemas.openxmlformats.org/officeDocument/2006/relationships/slide" Target="slides/slide3.xml"/><Relationship Id="rId21" Type="http://schemas.openxmlformats.org/officeDocument/2006/relationships/font" Target="fonts/Roboto-regular.fntdata"/><Relationship Id="rId13" Type="http://schemas.openxmlformats.org/officeDocument/2006/relationships/slide" Target="slides/slide6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5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c715c65c_0_1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26c715c65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c715c65c_0_3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26c715c65c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6c715c65c_0_3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26c715c65c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6c715c65c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5" name="Google Shape;215;g26c715c65c_0_4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6c715c65c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6c715c65c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c715c65c_0_1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26c715c65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c715c65c_0_2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6c715c65c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c715c65c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26c715c65c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c715c65c_0_2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6c715c65c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c715c65c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9" name="Google Shape;169;g26c715c65c_0_3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c715c65c_0_3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26c715c65c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6c715c65c_0_3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26c715c65c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c715c65c_0_3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26c715c65c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Google Shape;101;p2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8556789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05" name="Google Shape;105;p27"/>
          <p:cNvSpPr txBox="1"/>
          <p:nvPr>
            <p:ph idx="12" type="sldNum"/>
          </p:nvPr>
        </p:nvSpPr>
        <p:spPr>
          <a:xfrm>
            <a:off x="8556789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/>
          <p:nvPr>
            <p:ph type="ctrTitle"/>
          </p:nvPr>
        </p:nvSpPr>
        <p:spPr>
          <a:xfrm>
            <a:off x="685800" y="1583341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08" name="Google Shape;108;p28"/>
          <p:cNvSpPr txBox="1"/>
          <p:nvPr>
            <p:ph idx="1" type="subTitle"/>
          </p:nvPr>
        </p:nvSpPr>
        <p:spPr>
          <a:xfrm>
            <a:off x="685800" y="2840051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8556789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12" name="Google Shape;112;p29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29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12" type="sldNum"/>
          </p:nvPr>
        </p:nvSpPr>
        <p:spPr>
          <a:xfrm>
            <a:off x="8556789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/>
          <p:nvPr>
            <p:ph idx="1" type="body"/>
          </p:nvPr>
        </p:nvSpPr>
        <p:spPr>
          <a:xfrm>
            <a:off x="457200" y="4406307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8556789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idx="12" type="sldNum"/>
          </p:nvPr>
        </p:nvSpPr>
        <p:spPr>
          <a:xfrm>
            <a:off x="8556789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556789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Relationship Id="rId4" Type="http://schemas.openxmlformats.org/officeDocument/2006/relationships/image" Target="../media/image3.jpg"/><Relationship Id="rId5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19.jpg"/><Relationship Id="rId7" Type="http://schemas.openxmlformats.org/officeDocument/2006/relationships/image" Target="../media/image18.png"/><Relationship Id="rId8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/>
        </p:nvSpPr>
        <p:spPr>
          <a:xfrm>
            <a:off x="-12" y="3347200"/>
            <a:ext cx="91440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Verdana"/>
                <a:ea typeface="Verdana"/>
                <a:cs typeface="Verdana"/>
                <a:sym typeface="Verdana"/>
              </a:rPr>
              <a:t>Блокчейн и Голос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1453925476_64789.jpg" id="125" name="Google Shape;12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850" y="273075"/>
            <a:ext cx="4486275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2"/>
          <p:cNvSpPr txBox="1"/>
          <p:nvPr/>
        </p:nvSpPr>
        <p:spPr>
          <a:xfrm>
            <a:off x="1852188" y="3873050"/>
            <a:ext cx="5439600" cy="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Симановский Сергей</a:t>
            </a:r>
            <a:br>
              <a:rPr lang="en"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latin typeface="Verdana"/>
                <a:ea typeface="Verdana"/>
                <a:cs typeface="Verdana"/>
                <a:sym typeface="Verdana"/>
              </a:rPr>
              <a:t>+7-905-622-59-10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golosfund@golos.io</a:t>
            </a:r>
            <a:endParaRPr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sergey-simanovsky-ceo-golos-fund-july-20-21-idate-dating-agency-and-pid-conference-minsk-ru-15.jpg" id="127" name="Google Shape;127;p32"/>
          <p:cNvPicPr preferRelativeResize="0"/>
          <p:nvPr/>
        </p:nvPicPr>
        <p:blipFill rotWithShape="1">
          <a:blip r:embed="rId4">
            <a:alphaModFix/>
          </a:blip>
          <a:srcRect b="0" l="22232" r="22227" t="0"/>
          <a:stretch/>
        </p:blipFill>
        <p:spPr>
          <a:xfrm>
            <a:off x="8036239" y="3647600"/>
            <a:ext cx="1107760" cy="14958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los-man-1024x1024 (1).png" id="128" name="Google Shape;12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725025"/>
            <a:ext cx="1418476" cy="141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1"/>
          <p:cNvSpPr txBox="1"/>
          <p:nvPr/>
        </p:nvSpPr>
        <p:spPr>
          <a:xfrm>
            <a:off x="16275" y="4193375"/>
            <a:ext cx="9144000" cy="9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41"/>
          <p:cNvSpPr txBox="1"/>
          <p:nvPr/>
        </p:nvSpPr>
        <p:spPr>
          <a:xfrm>
            <a:off x="131175" y="466275"/>
            <a:ext cx="8335500" cy="3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-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Наличие большого кол-ва бизнес логики: steem, bitshares, decent (способ хранения при помощи IPFS - протокол децентрализованного управления данными и их произвольная запись. Например медиа контент) (сложный и медленный роутинг данных в IPFS подтолкнул нас на написание своего решения с модификацией структуры данных, которая будет влиять на скорость записи и чтения данных).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-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Умный контракт: парсинг кода внутри демона контролирующего сами данные, т.е. 1 нода читает один код в одной базе данных. Исполнение кода осуществляет сам демон который крутит данные. Иными словами: нет аутентификации исполнения данных. Это проблема безопасности. Плохо написанный код, не правильное исполнение кода, повреждение данных и т.д.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3" name="Google Shape;203;p41"/>
          <p:cNvSpPr txBox="1"/>
          <p:nvPr/>
        </p:nvSpPr>
        <p:spPr>
          <a:xfrm>
            <a:off x="0" y="-9"/>
            <a:ext cx="9144000" cy="6306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1" lang="en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Наш алгоритм</a:t>
            </a:r>
            <a:endParaRPr b="1" i="0" sz="2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Кубик, Рубика - Бесплатные изображения на Pixabay" id="204" name="Google Shape;204;p41"/>
          <p:cNvPicPr preferRelativeResize="0"/>
          <p:nvPr/>
        </p:nvPicPr>
        <p:blipFill rotWithShape="1">
          <a:blip r:embed="rId3">
            <a:alphaModFix/>
          </a:blip>
          <a:srcRect b="0" l="5752" r="5743" t="0"/>
          <a:stretch/>
        </p:blipFill>
        <p:spPr>
          <a:xfrm>
            <a:off x="8221778" y="4193375"/>
            <a:ext cx="873548" cy="95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2"/>
          <p:cNvSpPr txBox="1"/>
          <p:nvPr/>
        </p:nvSpPr>
        <p:spPr>
          <a:xfrm>
            <a:off x="16275" y="4193375"/>
            <a:ext cx="9144000" cy="9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42"/>
          <p:cNvSpPr txBox="1"/>
          <p:nvPr/>
        </p:nvSpPr>
        <p:spPr>
          <a:xfrm>
            <a:off x="336225" y="803050"/>
            <a:ext cx="8335500" cy="3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-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Наш аналог предполагает: распределенное исполнение кода над расшареным ресурсом. Код будет исполняться вне базы данных произвольным исполнителем, далее записываться в базу данных при помощи API (записывается уже результат который проверяется особым алгоритмом). 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-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Код контракта - рандомный исполнитель - исполнение условий контракта - API - проверка условий другими исполнителями - запись результата в базу данных.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-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Исполнитель = бинарь (файл), запускаемый заказчиком, на котором пишуться контракты, на любом произвольном языке програмирования поддерживаемым LLVM (LowLevelVirtualMachine, набор компиляторов для back и front энда, переводящий язык в собственный диалект байт кода и исполняющий его).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-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Более высокая масштабируемость. Может исполнятся столько сколько надо и в не зависимости от ресурсоемкости (если есть деньги на запись). 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1" name="Google Shape;211;p42"/>
          <p:cNvSpPr txBox="1"/>
          <p:nvPr/>
        </p:nvSpPr>
        <p:spPr>
          <a:xfrm>
            <a:off x="0" y="-9"/>
            <a:ext cx="9144000" cy="6306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1" lang="en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Наш алгоритм</a:t>
            </a:r>
            <a:endParaRPr b="1" i="0" sz="2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Contract - Free images on Pixabay" id="212" name="Google Shape;21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1778" y="4193375"/>
            <a:ext cx="873547" cy="95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3"/>
          <p:cNvSpPr txBox="1"/>
          <p:nvPr/>
        </p:nvSpPr>
        <p:spPr>
          <a:xfrm>
            <a:off x="0" y="-9"/>
            <a:ext cx="9144000" cy="6306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1" lang="en"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Будущее проекта </a:t>
            </a:r>
            <a:endParaRPr b="1" i="0" sz="28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8" name="Google Shape;218;p43"/>
          <p:cNvSpPr txBox="1"/>
          <p:nvPr/>
        </p:nvSpPr>
        <p:spPr>
          <a:xfrm>
            <a:off x="0" y="630600"/>
            <a:ext cx="9144000" cy="45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Verdana"/>
                <a:ea typeface="Verdana"/>
                <a:cs typeface="Verdana"/>
                <a:sym typeface="Verdana"/>
              </a:rPr>
              <a:t>Блокчейн и Golos.io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rPr>
              <a:t>White paper Golos Fund: https://wiki.golos.io/1-introduction/belaya-bumaga-golosfonda.html</a:t>
            </a:r>
            <a:endParaRPr>
              <a:solidFill>
                <a:srgbClr val="00B0F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Для развития проекта созданы 3 организации: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+Golos•Fund: венчурные инвестиции в команды (до 100 тысяч USD)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+Golos Сore: разработка и внедрение блокчейна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+Golosio: типичное приложение блокчейна Голос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Основные задачи на ближайшие 2 года: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+Покрытие всех известных социально значимых приложений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+Трансформация в полноценную платформу для умных контрактов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+Рост капитализации сети до $1 млрд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+Крупный ребрендинг протокола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Некоторые фичи в разработке: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+Новый интрефейс golos.io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+Социальный капитал / Геймификация для пользователей / Сообщества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+Роутинг платежей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+Golos store для приложений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+Golos rank для ранжирования данных на блокчейне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+Месседжинг на блокчейне</a:t>
            </a:r>
            <a:b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File:Future plate blue.svg - Wikimedia Commons" id="219" name="Google Shape;21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7650" y="3945650"/>
            <a:ext cx="2268425" cy="113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453920187_2.png" id="224" name="Google Shape;22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64379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golos_ru.png" id="225" name="Google Shape;22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975" y="420950"/>
            <a:ext cx="2264250" cy="7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4"/>
          <p:cNvSpPr txBox="1"/>
          <p:nvPr/>
        </p:nvSpPr>
        <p:spPr>
          <a:xfrm>
            <a:off x="352075" y="1222200"/>
            <a:ext cx="40683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164A8"/>
                </a:solidFill>
                <a:latin typeface="Verdana"/>
                <a:ea typeface="Verdana"/>
                <a:cs typeface="Verdana"/>
                <a:sym typeface="Verdana"/>
              </a:rPr>
              <a:t>Мы гордимся</a:t>
            </a:r>
            <a:endParaRPr sz="2400">
              <a:solidFill>
                <a:srgbClr val="2164A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164A8"/>
                </a:solidFill>
                <a:latin typeface="Verdana"/>
                <a:ea typeface="Verdana"/>
                <a:cs typeface="Verdana"/>
                <a:sym typeface="Verdana"/>
              </a:rPr>
              <a:t>нашим блокчейном!</a:t>
            </a:r>
            <a:endParaRPr sz="2400">
              <a:solidFill>
                <a:srgbClr val="2164A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logo_golos_io.png" id="227" name="Google Shape;227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9825" y="565386"/>
            <a:ext cx="2131975" cy="5522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JEIksQ.jpg" id="228" name="Google Shape;228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08850" y="3675148"/>
            <a:ext cx="2131976" cy="104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coin.png" id="229" name="Google Shape;229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8850" y="2518424"/>
            <a:ext cx="2131975" cy="9291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ЛОГО-мапала-цвет-1024x375.png" id="230" name="Google Shape;230;p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76575" y="1520356"/>
            <a:ext cx="2264251" cy="829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 txBox="1"/>
          <p:nvPr/>
        </p:nvSpPr>
        <p:spPr>
          <a:xfrm>
            <a:off x="16275" y="4193375"/>
            <a:ext cx="9144000" cy="9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33"/>
          <p:cNvSpPr txBox="1"/>
          <p:nvPr/>
        </p:nvSpPr>
        <p:spPr>
          <a:xfrm>
            <a:off x="669150" y="922750"/>
            <a:ext cx="35412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Блокчейн это:</a:t>
            </a:r>
            <a:endParaRPr sz="22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5" name="Google Shape;135;p33"/>
          <p:cNvSpPr txBox="1"/>
          <p:nvPr/>
        </p:nvSpPr>
        <p:spPr>
          <a:xfrm>
            <a:off x="450525" y="1977825"/>
            <a:ext cx="43788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Распределенная база данных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Бухгалтерская книга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Цепочка связанных блоков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	Реестр транзакций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	Математический алгоритм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	Парадигма мышления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6" name="Google Shape;136;p33"/>
          <p:cNvSpPr txBox="1"/>
          <p:nvPr/>
        </p:nvSpPr>
        <p:spPr>
          <a:xfrm>
            <a:off x="0" y="-9"/>
            <a:ext cx="9144000" cy="6306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1" lang="en" sz="2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Что такое блокчейн?</a:t>
            </a:r>
            <a:endParaRPr b="1" i="0" sz="2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33"/>
          <p:cNvSpPr txBox="1"/>
          <p:nvPr/>
        </p:nvSpPr>
        <p:spPr>
          <a:xfrm>
            <a:off x="634050" y="3218300"/>
            <a:ext cx="3611400" cy="15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 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Топ-5 проектов в сутки - оборот до 5 миллиард USD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В мае‘17 объем торгов на рынках ММВБ 71,1 трлн руб.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Мицубиси /Фольксваген - 75 миллиардов USD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По годовым затратам в списке стран, от 30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8" name="Google Shape;13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287" y="1074300"/>
            <a:ext cx="4099441" cy="170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9325" y="3219800"/>
            <a:ext cx="4060399" cy="1644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"/>
          <p:cNvSpPr txBox="1"/>
          <p:nvPr/>
        </p:nvSpPr>
        <p:spPr>
          <a:xfrm>
            <a:off x="0" y="1476300"/>
            <a:ext cx="9144000" cy="26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99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45" name="Google Shape;145;p34"/>
          <p:cNvGraphicFramePr/>
          <p:nvPr/>
        </p:nvGraphicFramePr>
        <p:xfrm>
          <a:off x="2525" y="3603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{DF34B17F-928E-4315-82C5-91B3003C32DA}</a:tableStyleId>
              </a:tblPr>
              <a:tblGrid>
                <a:gridCol w="3046325"/>
                <a:gridCol w="3116275"/>
                <a:gridCol w="2976350"/>
              </a:tblGrid>
              <a:tr h="72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70 тыс. TX / день</a:t>
                      </a:r>
                      <a:endParaRPr sz="2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00E676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80 тысяч </a:t>
                      </a:r>
                      <a:endParaRPr sz="2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rgbClr val="00E676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25+ аппликаций</a:t>
                      </a:r>
                      <a:endParaRPr sz="2000">
                        <a:solidFill>
                          <a:srgbClr val="00E676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golos_logo_620x205.jpg" id="146" name="Google Shape;14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8600" y="1476300"/>
            <a:ext cx="3543300" cy="1171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7" name="Google Shape;147;p34"/>
          <p:cNvGraphicFramePr/>
          <p:nvPr/>
        </p:nvGraphicFramePr>
        <p:xfrm>
          <a:off x="-79225" y="448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{DF34B17F-928E-4315-82C5-91B3003C32DA}</a:tableStyleId>
              </a:tblPr>
              <a:tblGrid>
                <a:gridCol w="3046325"/>
                <a:gridCol w="3116275"/>
                <a:gridCol w="2976350"/>
              </a:tblGrid>
              <a:tr h="72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Cap - ~ 1 млрд. РУБ</a:t>
                      </a:r>
                      <a:endParaRPr sz="2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00E676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30%</a:t>
                      </a:r>
                      <a:r>
                        <a:rPr lang="en" sz="2000">
                          <a:solidFill>
                            <a:srgbClr val="6AA84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b="1" lang="en" sz="2000">
                          <a:solidFill>
                            <a:srgbClr val="00E676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CMGR</a:t>
                      </a:r>
                      <a:endParaRPr sz="2000">
                        <a:solidFill>
                          <a:srgbClr val="6AA84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rgbClr val="00E676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ROI - 600%</a:t>
                      </a:r>
                      <a:endParaRPr sz="2000">
                        <a:solidFill>
                          <a:srgbClr val="00E676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8" name="Google Shape;148;p34"/>
          <p:cNvSpPr txBox="1"/>
          <p:nvPr/>
        </p:nvSpPr>
        <p:spPr>
          <a:xfrm>
            <a:off x="0" y="-9"/>
            <a:ext cx="9144000" cy="6306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1" lang="en" sz="2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Возможности</a:t>
            </a:r>
            <a:endParaRPr b="1" i="0" sz="2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2016-10-17 22.06.58.png" id="153" name="Google Shape;153;p35"/>
          <p:cNvPicPr preferRelativeResize="0"/>
          <p:nvPr/>
        </p:nvPicPr>
        <p:blipFill rotWithShape="1">
          <a:blip r:embed="rId3">
            <a:alphaModFix/>
          </a:blip>
          <a:srcRect b="0" l="0" r="0" t="9321"/>
          <a:stretch/>
        </p:blipFill>
        <p:spPr>
          <a:xfrm>
            <a:off x="3773400" y="1957375"/>
            <a:ext cx="5370600" cy="31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5"/>
          <p:cNvSpPr txBox="1"/>
          <p:nvPr/>
        </p:nvSpPr>
        <p:spPr>
          <a:xfrm>
            <a:off x="0" y="-9"/>
            <a:ext cx="9144000" cy="6306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1" lang="en"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Уже история</a:t>
            </a:r>
            <a:endParaRPr b="1" sz="2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5" name="Google Shape;15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050" y="630600"/>
            <a:ext cx="7593551" cy="132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5"/>
          <p:cNvSpPr txBox="1"/>
          <p:nvPr/>
        </p:nvSpPr>
        <p:spPr>
          <a:xfrm>
            <a:off x="1030325" y="2267375"/>
            <a:ext cx="2312100" cy="22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+"/>
            </a:pPr>
            <a:r>
              <a:rPr lang="en" sz="12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10000 инвесторов</a:t>
            </a:r>
            <a:endParaRPr sz="12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+"/>
            </a:pPr>
            <a:r>
              <a:rPr lang="en" sz="12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33 дня</a:t>
            </a:r>
            <a:endParaRPr sz="12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+"/>
            </a:pPr>
            <a:r>
              <a:rPr lang="en" sz="12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30 миллионов рублей</a:t>
            </a:r>
            <a:endParaRPr sz="12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+"/>
            </a:pPr>
            <a:r>
              <a:rPr lang="en" sz="12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Самый крупный краудфандинг в Рунете в истории </a:t>
            </a:r>
            <a:endParaRPr sz="12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6"/>
          <p:cNvSpPr txBox="1"/>
          <p:nvPr/>
        </p:nvSpPr>
        <p:spPr>
          <a:xfrm>
            <a:off x="16275" y="4193375"/>
            <a:ext cx="9144000" cy="9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36"/>
          <p:cNvSpPr txBox="1"/>
          <p:nvPr/>
        </p:nvSpPr>
        <p:spPr>
          <a:xfrm>
            <a:off x="450525" y="1977825"/>
            <a:ext cx="43788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Golos.io - блоггеры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Mapala.net - путешественики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Esteem - мобильный клиент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OnePlace - read only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Steepshot - инстаграм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GoldVoice - соц. сеть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+	Несколько бизнесов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+  Новостная сфера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3" name="Google Shape;163;p36"/>
          <p:cNvSpPr txBox="1"/>
          <p:nvPr/>
        </p:nvSpPr>
        <p:spPr>
          <a:xfrm>
            <a:off x="0" y="-9"/>
            <a:ext cx="9144000" cy="6306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1" lang="en"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Краткий обзор </a:t>
            </a:r>
            <a:endParaRPr b="1" sz="2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4" name="Google Shape;164;p36"/>
          <p:cNvSpPr txBox="1"/>
          <p:nvPr/>
        </p:nvSpPr>
        <p:spPr>
          <a:xfrm>
            <a:off x="652925" y="3730475"/>
            <a:ext cx="3123000" cy="13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5 миллионов просмотров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13 минут/юзер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Место в РФ: 3500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В мире: 40000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5" name="Google Shape;16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9325" y="952875"/>
            <a:ext cx="4314674" cy="1809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7800" y="3084400"/>
            <a:ext cx="4197724" cy="19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/>
          <p:nvPr/>
        </p:nvSpPr>
        <p:spPr>
          <a:xfrm>
            <a:off x="0" y="-9"/>
            <a:ext cx="9144000" cy="6306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1" lang="en"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Частые вопросы </a:t>
            </a:r>
            <a:endParaRPr b="1" i="0" sz="28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2" name="Google Shape;172;p37"/>
          <p:cNvSpPr txBox="1"/>
          <p:nvPr/>
        </p:nvSpPr>
        <p:spPr>
          <a:xfrm>
            <a:off x="0" y="630600"/>
            <a:ext cx="9144000" cy="45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Verdana"/>
                <a:ea typeface="Verdana"/>
                <a:cs typeface="Verdana"/>
                <a:sym typeface="Verdana"/>
              </a:rPr>
              <a:t>ЧАВО?</a:t>
            </a:r>
            <a:endParaRPr sz="1600">
              <a:solidFill>
                <a:srgbClr val="00B0F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rabicPeriod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За что платит Голос?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rabicPeriod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Откуда деньги кэп?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rabicPeriod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У вас есть криптовалюта?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rabicPeriod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А деньги настоящие?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rabicPeriod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Что такое рейтинг \ репутация ?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AutoNum type="arabicPeriod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Как вести блог? Кто мне поможет?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AutoNum type="arabicPeriod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А мне нужно 10005000 подписчиков?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AutoNum type="arabicPeriod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Как заработать?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AutoNum type="arabicPeriod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Что такое флаг \ апвоут?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AutoNum type="arabicPeriod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А кто админ \ правила поведения?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AutoNum type="arabicPeriod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А не пирамида ли это? 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Отличия - Прозрачность операций \ Открытый код \ Нет ЦА \ Нет обязательств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8"/>
          <p:cNvSpPr txBox="1"/>
          <p:nvPr/>
        </p:nvSpPr>
        <p:spPr>
          <a:xfrm>
            <a:off x="16275" y="4193375"/>
            <a:ext cx="9144000" cy="9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38"/>
          <p:cNvSpPr txBox="1"/>
          <p:nvPr/>
        </p:nvSpPr>
        <p:spPr>
          <a:xfrm>
            <a:off x="420525" y="420325"/>
            <a:ext cx="8335500" cy="3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-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Фреймворк для разработки собственной цепочки с готовой технологической базой (есть механизмы синхронизации данных, механизм хранения данных, различные плагины и расширения).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-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 тем же причинам хорошо подходит и для разработок поверх существующей цепочки.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-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“Объемный” на предмет фич бизнес логики. Например: предложения транзакций, user issued assets, смарт монеты, воркеры и т.д.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-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Масштабируемость: пока что самый быстрый алгоритм (благодаря своему протоколу). 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9" name="Google Shape;179;p38"/>
          <p:cNvSpPr txBox="1"/>
          <p:nvPr/>
        </p:nvSpPr>
        <p:spPr>
          <a:xfrm>
            <a:off x="0" y="-9"/>
            <a:ext cx="9144000" cy="6306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1" lang="en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Наш алгоритм</a:t>
            </a:r>
            <a:endParaRPr b="1" i="0" sz="2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Free photo Production Gas Industry Oil Production Oil Pump - Max Pixel" id="180" name="Google Shape;180;p38"/>
          <p:cNvPicPr preferRelativeResize="0"/>
          <p:nvPr/>
        </p:nvPicPr>
        <p:blipFill rotWithShape="1">
          <a:blip r:embed="rId3">
            <a:alphaModFix/>
          </a:blip>
          <a:srcRect b="445" l="0" r="0" t="455"/>
          <a:stretch/>
        </p:blipFill>
        <p:spPr>
          <a:xfrm>
            <a:off x="8221778" y="4193375"/>
            <a:ext cx="873548" cy="95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/>
          <p:nvPr/>
        </p:nvSpPr>
        <p:spPr>
          <a:xfrm>
            <a:off x="16275" y="4193375"/>
            <a:ext cx="9144000" cy="9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39"/>
          <p:cNvSpPr txBox="1"/>
          <p:nvPr/>
        </p:nvSpPr>
        <p:spPr>
          <a:xfrm>
            <a:off x="458625" y="859950"/>
            <a:ext cx="8335500" cy="3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-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Переработали систему так называемых “фейк плагинов” (невозможность собрать плагин и распространять его как расширение к цепочке без пересборки демона). Для примера, любой механизм теперь можно: написать - выложить - подложить к демону - профит.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-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Рефакторинг кода: исправляем модель мультипоточности внутри демона. Сейчас: 12 потоков: API, P2P API, 2 пустых, 8 исполняют задачи.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После рефакторинга: увеличение производительности за счет большего кол-ва потоков и более грамотного планирования выполняемых ими задач. Это приведет к увеличению производительности API (за счет динамического регулирование потоков), Т.Е. очень быстрые вызовы к базе данных.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-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Текущие проблемы с хранением: медленная загрузка данных. Неудобная реаллокация хранилища данных (при запуске ноды создается файл с фиксированным размером данных цепочки). Цепочка растет = проблема.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7" name="Google Shape;187;p39"/>
          <p:cNvSpPr txBox="1"/>
          <p:nvPr/>
        </p:nvSpPr>
        <p:spPr>
          <a:xfrm>
            <a:off x="0" y="-9"/>
            <a:ext cx="9144000" cy="6306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1" lang="en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Наш алгоритм</a:t>
            </a:r>
            <a:endParaRPr b="1" i="0" sz="2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Computer Problems | A college student is having problems wit… | Flickr" id="188" name="Google Shape;188;p39"/>
          <p:cNvPicPr preferRelativeResize="0"/>
          <p:nvPr/>
        </p:nvPicPr>
        <p:blipFill rotWithShape="1">
          <a:blip r:embed="rId3">
            <a:alphaModFix/>
          </a:blip>
          <a:srcRect b="0" l="19335" r="19341" t="0"/>
          <a:stretch/>
        </p:blipFill>
        <p:spPr>
          <a:xfrm>
            <a:off x="8221778" y="4193375"/>
            <a:ext cx="873549" cy="95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0"/>
          <p:cNvSpPr txBox="1"/>
          <p:nvPr/>
        </p:nvSpPr>
        <p:spPr>
          <a:xfrm>
            <a:off x="16275" y="4193375"/>
            <a:ext cx="9144000" cy="9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40"/>
          <p:cNvSpPr txBox="1"/>
          <p:nvPr/>
        </p:nvSpPr>
        <p:spPr>
          <a:xfrm>
            <a:off x="104800" y="576000"/>
            <a:ext cx="8335500" cy="3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-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Внедряем более традиционные блочные хранилища. Разработчики сами смогут выбрать свой способ хранения данных. Например: Mongo, MySQL, PostgreSQL. Это более понятно и более удобно в аллокации хранения данных. Дает быстрый доступ и возможность удобного анализа. Промышленные стандарты, проверенные временем, с большим кол-вом разработчиков. Не надо писать с нуля.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-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Удобное взаимодействие с огромным кол-вом front эндов поверх протокола.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-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Скорость. Steem: 3 секунды. Bitshares: не менее 2 секунд. У нас 1 секунда. Достигнуто за счет параметризации размера блока (нет комиссий на запись данных). При помощи горизонтального масштабирования можно достичь любой производительности. Ограничения только за счет физической скорости записи данных.  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5" name="Google Shape;195;p40"/>
          <p:cNvSpPr txBox="1"/>
          <p:nvPr/>
        </p:nvSpPr>
        <p:spPr>
          <a:xfrm>
            <a:off x="0" y="-9"/>
            <a:ext cx="9144000" cy="6306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1" lang="en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Наш алгоритм</a:t>
            </a:r>
            <a:endParaRPr b="1" i="0" sz="2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California High-Speed Rail - Wikipedia" id="196" name="Google Shape;196;p40"/>
          <p:cNvPicPr preferRelativeResize="0"/>
          <p:nvPr/>
        </p:nvPicPr>
        <p:blipFill rotWithShape="1">
          <a:blip r:embed="rId3">
            <a:alphaModFix/>
          </a:blip>
          <a:srcRect b="0" l="4027" r="4027" t="0"/>
          <a:stretch/>
        </p:blipFill>
        <p:spPr>
          <a:xfrm>
            <a:off x="8221778" y="4193375"/>
            <a:ext cx="873550" cy="9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