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4"/>
    <p:sldMasterId id="2147483677" r:id="rId5"/>
    <p:sldMasterId id="214748367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49D3C28-F10E-4BCB-ABFB-B865F9154614}">
  <a:tblStyle styleId="{C49D3C28-F10E-4BCB-ABFB-B865F91546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obo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89688ba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e89688b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89688bac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e89688ba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89688bac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e89688ba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89688bac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e89688ba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956395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g2495639560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89688bac_0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e89688ba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956397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" name="Google Shape;180;g2495639778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89688ba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" name="Google Shape;191;g1e89688bac_0_3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89688ba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89688ba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ctrTitle"/>
          </p:nvPr>
        </p:nvSpPr>
        <p:spPr>
          <a:xfrm>
            <a:off x="685800" y="1583341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Google Shape;108;p28"/>
          <p:cNvSpPr txBox="1"/>
          <p:nvPr>
            <p:ph idx="1" type="subTitle"/>
          </p:nvPr>
        </p:nvSpPr>
        <p:spPr>
          <a:xfrm>
            <a:off x="685800" y="2840051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457200" y="4406307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5.jp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9.jpg"/><Relationship Id="rId7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1.jpg"/><Relationship Id="rId7" Type="http://schemas.openxmlformats.org/officeDocument/2006/relationships/image" Target="../media/image10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/>
        </p:nvSpPr>
        <p:spPr>
          <a:xfrm>
            <a:off x="0" y="1587300"/>
            <a:ext cx="9144000" cy="26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Media-based </a:t>
            </a:r>
            <a:endParaRPr i="1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Blockchain Platform</a:t>
            </a:r>
            <a:endParaRPr i="1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los 2.jpg" id="125" name="Google Shape;1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025" y="677450"/>
            <a:ext cx="4519938" cy="14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2"/>
          <p:cNvSpPr txBox="1"/>
          <p:nvPr/>
        </p:nvSpPr>
        <p:spPr>
          <a:xfrm>
            <a:off x="1852200" y="3725025"/>
            <a:ext cx="54396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Simanovsky Sergey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CEO Golos Fund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golosfund@golos.io</a:t>
            </a:r>
            <a:endParaRPr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IMG_20150802_132527.jpg" id="127" name="Google Shape;1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6239" y="3647600"/>
            <a:ext cx="1107760" cy="14958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los-man-1024x1024 (1).png" id="128" name="Google Shape;12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725025"/>
            <a:ext cx="1418476" cy="141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/>
        </p:nvSpPr>
        <p:spPr>
          <a:xfrm>
            <a:off x="0" y="1476300"/>
            <a:ext cx="9144000" cy="26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4" name="Google Shape;134;p33"/>
          <p:cNvGraphicFramePr/>
          <p:nvPr/>
        </p:nvGraphicFramePr>
        <p:xfrm>
          <a:off x="-79225" y="365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{C49D3C28-F10E-4BCB-ABFB-B865F9154614}</a:tableStyleId>
              </a:tblPr>
              <a:tblGrid>
                <a:gridCol w="3046325"/>
                <a:gridCol w="3116275"/>
                <a:gridCol w="2976350"/>
              </a:tblGrid>
              <a:tr h="72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100+ нод</a:t>
                      </a:r>
                      <a:endParaRPr sz="2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00E676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r>
                        <a:rPr b="1" lang="en" sz="2000">
                          <a:solidFill>
                            <a:srgbClr val="00E676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веб клиентов</a:t>
                      </a:r>
                      <a:endParaRPr sz="2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rgbClr val="00E676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18/10/2016 by CF</a:t>
                      </a:r>
                      <a:endParaRPr sz="2000">
                        <a:solidFill>
                          <a:srgbClr val="00E676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Google Shape;135;p33"/>
          <p:cNvGraphicFramePr/>
          <p:nvPr/>
        </p:nvGraphicFramePr>
        <p:xfrm>
          <a:off x="5050" y="2825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{C49D3C28-F10E-4BCB-ABFB-B865F9154614}</a:tableStyleId>
              </a:tblPr>
              <a:tblGrid>
                <a:gridCol w="3046325"/>
                <a:gridCol w="3116275"/>
                <a:gridCol w="2976350"/>
              </a:tblGrid>
              <a:tr h="72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60</a:t>
                      </a:r>
                      <a:r>
                        <a:rPr lang="en" sz="2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тыс. TX / день</a:t>
                      </a:r>
                      <a:endParaRPr sz="2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00E676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60+</a:t>
                      </a:r>
                      <a:r>
                        <a:rPr b="1" lang="en" sz="2000">
                          <a:solidFill>
                            <a:srgbClr val="00E676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тысяч </a:t>
                      </a:r>
                      <a:endParaRPr sz="2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rgbClr val="00E676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25+ аппликаций</a:t>
                      </a:r>
                      <a:endParaRPr sz="2000">
                        <a:solidFill>
                          <a:srgbClr val="00E676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golos_logo_620x205.jpg" id="136" name="Google Shape;1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400" y="784638"/>
            <a:ext cx="3543300" cy="1171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33"/>
          <p:cNvGraphicFramePr/>
          <p:nvPr/>
        </p:nvGraphicFramePr>
        <p:xfrm>
          <a:off x="-79225" y="448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{C49D3C28-F10E-4BCB-ABFB-B865F9154614}</a:tableStyleId>
              </a:tblPr>
              <a:tblGrid>
                <a:gridCol w="3046325"/>
                <a:gridCol w="3116275"/>
                <a:gridCol w="2976350"/>
              </a:tblGrid>
              <a:tr h="72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Cap - 750 мил РУБ</a:t>
                      </a:r>
                      <a:endParaRPr sz="2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00E676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30%</a:t>
                      </a:r>
                      <a:r>
                        <a:rPr lang="en" sz="2000">
                          <a:solidFill>
                            <a:srgbClr val="6AA84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b="1" lang="en" sz="2000">
                          <a:solidFill>
                            <a:srgbClr val="00E676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CMGR</a:t>
                      </a:r>
                      <a:endParaRPr sz="2000">
                        <a:solidFill>
                          <a:srgbClr val="6AA84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rgbClr val="00E676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ROI - 500%</a:t>
                      </a:r>
                      <a:endParaRPr sz="2000">
                        <a:solidFill>
                          <a:srgbClr val="00E676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2016-10-17 22.06.58.png" id="142" name="Google Shape;142;p34"/>
          <p:cNvPicPr preferRelativeResize="0"/>
          <p:nvPr/>
        </p:nvPicPr>
        <p:blipFill rotWithShape="1">
          <a:blip r:embed="rId3">
            <a:alphaModFix/>
          </a:blip>
          <a:srcRect b="0" l="0" r="0" t="9321"/>
          <a:stretch/>
        </p:blipFill>
        <p:spPr>
          <a:xfrm>
            <a:off x="3773400" y="1957375"/>
            <a:ext cx="5370600" cy="31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4"/>
          <p:cNvSpPr txBox="1"/>
          <p:nvPr/>
        </p:nvSpPr>
        <p:spPr>
          <a:xfrm>
            <a:off x="0" y="-9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Уже история</a:t>
            </a:r>
            <a:endParaRPr b="1" sz="2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4" name="Google Shape;14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050" y="630600"/>
            <a:ext cx="7593551" cy="13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4"/>
          <p:cNvSpPr txBox="1"/>
          <p:nvPr/>
        </p:nvSpPr>
        <p:spPr>
          <a:xfrm>
            <a:off x="1030325" y="2267375"/>
            <a:ext cx="2312100" cy="22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+"/>
            </a:pPr>
            <a:r>
              <a:rPr lang="en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10000 инвесторов</a:t>
            </a:r>
            <a:endParaRPr sz="12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+"/>
            </a:pPr>
            <a:r>
              <a:rPr lang="en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33 дня</a:t>
            </a:r>
            <a:endParaRPr sz="12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+"/>
            </a:pPr>
            <a:r>
              <a:rPr lang="en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30 миллионов рублей</a:t>
            </a:r>
            <a:endParaRPr sz="12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+"/>
            </a:pPr>
            <a:r>
              <a:rPr lang="en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Самый крупный краудфандинг в Рунете в истории </a:t>
            </a:r>
            <a:endParaRPr sz="12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/>
        </p:nvSpPr>
        <p:spPr>
          <a:xfrm>
            <a:off x="16275" y="4193375"/>
            <a:ext cx="91440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5"/>
          <p:cNvSpPr txBox="1"/>
          <p:nvPr/>
        </p:nvSpPr>
        <p:spPr>
          <a:xfrm>
            <a:off x="669150" y="771125"/>
            <a:ext cx="3541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ЖИВЫЕ </a:t>
            </a:r>
            <a:r>
              <a:rPr lang="en" sz="2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СООБЩЕСТВА</a:t>
            </a:r>
            <a:r>
              <a:rPr lang="en" sz="2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20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35"/>
          <p:cNvSpPr txBox="1"/>
          <p:nvPr/>
        </p:nvSpPr>
        <p:spPr>
          <a:xfrm>
            <a:off x="450525" y="1977825"/>
            <a:ext cx="43788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Golos.io - блоггеры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Mapala.net - путешественики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Esteem - мобильный клиент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1place - read only client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Steepshot - инстаграм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	Несколько бизнесов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	Сфера развлечений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 Новостная сфера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p35"/>
          <p:cNvSpPr txBox="1"/>
          <p:nvPr/>
        </p:nvSpPr>
        <p:spPr>
          <a:xfrm>
            <a:off x="0" y="-9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Краткий обзор </a:t>
            </a:r>
            <a:endParaRPr b="1" sz="2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p35"/>
          <p:cNvSpPr txBox="1"/>
          <p:nvPr/>
        </p:nvSpPr>
        <p:spPr>
          <a:xfrm>
            <a:off x="669150" y="3568200"/>
            <a:ext cx="31230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5 миллионов просмотров сайта за посл месяц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До 15 минут/юзер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Место в РФ - 7000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В мире - топ 100к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5" name="Google Shape;1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325" y="952875"/>
            <a:ext cx="4314674" cy="1809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800" y="3084400"/>
            <a:ext cx="4197724" cy="19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 txBox="1"/>
          <p:nvPr/>
        </p:nvSpPr>
        <p:spPr>
          <a:xfrm>
            <a:off x="0" y="-9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Частые вопросы</a:t>
            </a:r>
            <a:r>
              <a:rPr b="1" lang="e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 i="0" sz="2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36"/>
          <p:cNvSpPr txBox="1"/>
          <p:nvPr/>
        </p:nvSpPr>
        <p:spPr>
          <a:xfrm>
            <a:off x="0" y="630600"/>
            <a:ext cx="9144000" cy="4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Verdana"/>
                <a:ea typeface="Verdana"/>
                <a:cs typeface="Verdana"/>
                <a:sym typeface="Verdana"/>
              </a:rPr>
              <a:t>ЧАВО?</a:t>
            </a:r>
            <a:endParaRPr sz="1600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 что платит Голос?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Откуда деньги кэп?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 вас есть криптовалюта?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 деньги настоящие?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 такое рейтинг \ репутация ?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AutoNum type="arabi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Как вести блог? Кто мне поможет?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AutoNum type="arabi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 мне нужно 10005000 подписчиков?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AutoNum type="arabi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Как заработать?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AutoNum type="arabi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 такое флаг \ апвоут?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AutoNum type="arabi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 кто админ \ правила поведения?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AutoNum type="arabi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 не пирамида ли это?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Отличия - Прозрачность операций \ Открытый код \ Нет ЦА \ Нет обязательств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/>
          <p:nvPr/>
        </p:nvSpPr>
        <p:spPr>
          <a:xfrm>
            <a:off x="0" y="-4484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ЦА - кому это интересно </a:t>
            </a:r>
            <a:endParaRPr b="1" i="0" sz="2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37"/>
          <p:cNvSpPr txBox="1"/>
          <p:nvPr/>
        </p:nvSpPr>
        <p:spPr>
          <a:xfrm>
            <a:off x="831800" y="1091000"/>
            <a:ext cx="20451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Разработчики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5858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Широкие возможности. Открытый код. Многообещающая технология</a:t>
            </a:r>
            <a:endParaRPr sz="1200">
              <a:solidFill>
                <a:srgbClr val="85858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37"/>
          <p:cNvSpPr txBox="1"/>
          <p:nvPr/>
        </p:nvSpPr>
        <p:spPr>
          <a:xfrm>
            <a:off x="2072900" y="2656475"/>
            <a:ext cx="2800500" cy="18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Инвесторы / Предприниматели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5858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Годовая % ставка, стабильный токен с привязкой цены к активам, возможности пассивного дохода, финансовые инструменты, нет комиссий</a:t>
            </a:r>
            <a:endParaRPr sz="1200">
              <a:solidFill>
                <a:srgbClr val="85858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p37"/>
          <p:cNvSpPr txBox="1"/>
          <p:nvPr/>
        </p:nvSpPr>
        <p:spPr>
          <a:xfrm>
            <a:off x="7052000" y="1143000"/>
            <a:ext cx="19302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Блоггеры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5858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Широкий инструментарий для общения. Вечная запись. Вознаграждение</a:t>
            </a:r>
            <a:endParaRPr sz="1200">
              <a:solidFill>
                <a:srgbClr val="85858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37"/>
          <p:cNvSpPr txBox="1"/>
          <p:nvPr/>
        </p:nvSpPr>
        <p:spPr>
          <a:xfrm>
            <a:off x="5590625" y="2521225"/>
            <a:ext cx="29250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Государственные институты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5858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Прозрачность сделок, статистика и регистрационные инструменты, возможность записи данных (паспорт / верификация данных), голосования</a:t>
            </a:r>
            <a:endParaRPr sz="1200">
              <a:solidFill>
                <a:srgbClr val="85858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37"/>
          <p:cNvSpPr txBox="1"/>
          <p:nvPr/>
        </p:nvSpPr>
        <p:spPr>
          <a:xfrm>
            <a:off x="3688300" y="1017500"/>
            <a:ext cx="2661600" cy="15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СМИ / Сообщества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5858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Доступ к широкой аудитории, вечная запись информации, возможность монетизации без больших расходов, репутация</a:t>
            </a:r>
            <a:endParaRPr sz="1200">
              <a:solidFill>
                <a:srgbClr val="85858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dev.jpg" id="173" name="Google Shape;1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00" y="1403125"/>
            <a:ext cx="630600" cy="63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vest.png" id="174" name="Google Shape;17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500" y="2842475"/>
            <a:ext cx="573524" cy="57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_type_blogger_512px_GREY.png" id="175" name="Google Shape;17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8552" y="1294225"/>
            <a:ext cx="694150" cy="69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s-report-on-tv_318-39234.jpg" id="176" name="Google Shape;17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5500" y="1294225"/>
            <a:ext cx="694149" cy="694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17771cef0009363f21f4728b545f44c_government-building-icon-clip-government-black-and-white-clipart_300-300.jpeg" id="177" name="Google Shape;17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3400" y="2740075"/>
            <a:ext cx="630600" cy="6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/>
        </p:nvSpPr>
        <p:spPr>
          <a:xfrm>
            <a:off x="0" y="-4484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Либертарианство</a:t>
            </a:r>
            <a:endParaRPr b="1" sz="2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p38"/>
          <p:cNvSpPr txBox="1"/>
          <p:nvPr/>
        </p:nvSpPr>
        <p:spPr>
          <a:xfrm>
            <a:off x="0" y="1222550"/>
            <a:ext cx="29955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Свобода слова!</a:t>
            </a: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Отсутствие ЦА и модерации</a:t>
            </a:r>
            <a:endParaRPr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38"/>
          <p:cNvSpPr txBox="1"/>
          <p:nvPr/>
        </p:nvSpPr>
        <p:spPr>
          <a:xfrm>
            <a:off x="3098413" y="1222550"/>
            <a:ext cx="29955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Love is all you need</a:t>
            </a: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Отсутствия насилия и налогов. Благотворительность</a:t>
            </a:r>
            <a:endParaRPr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p38"/>
          <p:cNvSpPr txBox="1"/>
          <p:nvPr/>
        </p:nvSpPr>
        <p:spPr>
          <a:xfrm>
            <a:off x="6196850" y="1222550"/>
            <a:ext cx="29955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Эконом. свобода!</a:t>
            </a:r>
            <a:br>
              <a:rPr lang="en" sz="2000">
                <a:latin typeface="Verdana"/>
                <a:ea typeface="Verdana"/>
                <a:cs typeface="Verdana"/>
                <a:sym typeface="Verdana"/>
              </a:rPr>
            </a:b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P2P, сам себе банк, расчетный счет, монетизация</a:t>
            </a:r>
            <a:endParaRPr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Google Shape;186;p38"/>
          <p:cNvSpPr txBox="1"/>
          <p:nvPr/>
        </p:nvSpPr>
        <p:spPr>
          <a:xfrm>
            <a:off x="-12" y="2821175"/>
            <a:ext cx="29955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Цифровая эра</a:t>
            </a: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Уникальная запись в блокчейн. Доказуемость права</a:t>
            </a:r>
            <a:endParaRPr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Google Shape;187;p38"/>
          <p:cNvSpPr txBox="1"/>
          <p:nvPr/>
        </p:nvSpPr>
        <p:spPr>
          <a:xfrm>
            <a:off x="3251588" y="2821175"/>
            <a:ext cx="29955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СМИ</a:t>
            </a: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Отсутствие цензуры и доп заработок</a:t>
            </a:r>
            <a:endParaRPr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8" name="Google Shape;188;p38"/>
          <p:cNvSpPr txBox="1"/>
          <p:nvPr/>
        </p:nvSpPr>
        <p:spPr>
          <a:xfrm>
            <a:off x="6308113" y="2821175"/>
            <a:ext cx="29955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Прозрачность</a:t>
            </a: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br>
              <a:rPr lang="en" sz="1600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ДАО, все транзакции на блокчейне</a:t>
            </a:r>
            <a:endParaRPr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/>
          <p:nvPr/>
        </p:nvSpPr>
        <p:spPr>
          <a:xfrm>
            <a:off x="0" y="-9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Будущее проекта</a:t>
            </a:r>
            <a:r>
              <a:rPr b="1" lang="e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 i="0" sz="2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39"/>
          <p:cNvSpPr txBox="1"/>
          <p:nvPr/>
        </p:nvSpPr>
        <p:spPr>
          <a:xfrm>
            <a:off x="0" y="630600"/>
            <a:ext cx="9144000" cy="4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Verdana"/>
                <a:ea typeface="Verdana"/>
                <a:cs typeface="Verdana"/>
                <a:sym typeface="Verdana"/>
              </a:rPr>
              <a:t>Блокчейн и Golos.io</a:t>
            </a:r>
            <a:endParaRPr b="1" sz="22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White paper Golos Fund: https://wiki.golos.io/1-introduction/belaya-bumaga-golosfonda.html</a:t>
            </a:r>
            <a:endParaRPr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 развития проекта было принято решение о создании 3 организаций: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+Golos•Fund зарабатывает на венчурных инвестициях в приложения и команды экосистемы Graphene (до 100 тысяч USD)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+Golos Сore зарабатывает на разработке и внедрении умных контрактов блокчейна Голос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+Golosio зарабатывает как типичное приложение блокчейна Голос доставляя лучшее решение для блоггинга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Основные задачи на ближайшие 2 года, включают в себя: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+Покрытие экосистемой Голоса, всех известных социально значимых приложений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+Трансформация в полноценную платформу для умных контрактов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+Рост капитализации сети до $1 млрд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Некоторые крутые фичи в разработке: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+Новый интрефейс golos.io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+Социальный капитал / Геймификация для пользователей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+Роутинг платежей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+Golos store для приложений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+Golos rank для ранжирования данных на блокчейне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+Мессаджинг на блокчейне</a:t>
            </a:r>
            <a:b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453920187_2.png" id="199" name="Google Shape;1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64379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golos_ru.png" id="200" name="Google Shape;20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975" y="420950"/>
            <a:ext cx="2264250" cy="7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 txBox="1"/>
          <p:nvPr/>
        </p:nvSpPr>
        <p:spPr>
          <a:xfrm>
            <a:off x="352075" y="1222200"/>
            <a:ext cx="40683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64A8"/>
                </a:solidFill>
                <a:latin typeface="Verdana"/>
                <a:ea typeface="Verdana"/>
                <a:cs typeface="Verdana"/>
                <a:sym typeface="Verdana"/>
              </a:rPr>
              <a:t>Мы гордимся</a:t>
            </a:r>
            <a:endParaRPr sz="2400">
              <a:solidFill>
                <a:srgbClr val="2164A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64A8"/>
                </a:solidFill>
                <a:latin typeface="Verdana"/>
                <a:ea typeface="Verdana"/>
                <a:cs typeface="Verdana"/>
                <a:sym typeface="Verdana"/>
              </a:rPr>
              <a:t>нашим блокчейном!</a:t>
            </a:r>
            <a:endParaRPr sz="2400">
              <a:solidFill>
                <a:srgbClr val="2164A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logo_golos_io.png" id="202" name="Google Shape;20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9825" y="565386"/>
            <a:ext cx="2131975" cy="552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JEIksQ.jpg" id="203" name="Google Shape;20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8850" y="3675148"/>
            <a:ext cx="2131976" cy="104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coin.png" id="204" name="Google Shape;204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8850" y="2518424"/>
            <a:ext cx="2131975" cy="9291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ЛОГО-мапала-цвет-1024x375.png" id="205" name="Google Shape;205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76575" y="1520356"/>
            <a:ext cx="2264251" cy="829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