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ubik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ubik-bold.fntdata"/><Relationship Id="rId25" Type="http://schemas.openxmlformats.org/officeDocument/2006/relationships/font" Target="fonts/Rubik-regular.fntdata"/><Relationship Id="rId28" Type="http://schemas.openxmlformats.org/officeDocument/2006/relationships/font" Target="fonts/Rubik-boldItalic.fntdata"/><Relationship Id="rId27" Type="http://schemas.openxmlformats.org/officeDocument/2006/relationships/font" Target="fonts/Rubik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eb1000d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eb1000d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dd24e3a4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dd24e3a4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dd24e3a4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dd24e3a4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dd24e3a4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dd24e3a4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dd24e3a4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dd24e3a4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dd24e3a4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dd24e3a4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dd24e3a4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dd24e3a4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dd24e3a4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dd24e3a4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dd24e3a4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dd24e3a4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eb1000dcd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eb1000dcd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eb1000dc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eb1000dc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68669e25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68669e25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dd24e3a4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dd24e3a4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dd24e3a4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dd24e3a4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dd24e3a4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dd24e3a4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dd24e3a4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dd24e3a4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dd24e3a4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dd24e3a4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dd24e3a4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dd24e3a4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177550" y="2071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0" name="Google Shape;100;p25"/>
          <p:cNvSpPr/>
          <p:nvPr/>
        </p:nvSpPr>
        <p:spPr>
          <a:xfrm>
            <a:off x="1605150" y="1405950"/>
            <a:ext cx="5933700" cy="233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CCC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The Great Web </a:t>
            </a:r>
            <a:endParaRPr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An alternative vision for freedom from digital feudalism</a:t>
            </a:r>
            <a:endParaRPr sz="1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1" name="Google Shape;101;p25"/>
          <p:cNvSpPr/>
          <p:nvPr/>
        </p:nvSpPr>
        <p:spPr>
          <a:xfrm>
            <a:off x="4617171" y="3597900"/>
            <a:ext cx="1575600" cy="294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91E4A"/>
                </a:solidFill>
                <a:latin typeface="Rubik"/>
                <a:ea typeface="Rubik"/>
                <a:cs typeface="Rubik"/>
                <a:sym typeface="Rubik"/>
              </a:rPr>
              <a:t>Simanovsky Sergey</a:t>
            </a:r>
            <a:endParaRPr sz="900">
              <a:solidFill>
                <a:srgbClr val="091E4A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4734450" y="3412200"/>
            <a:ext cx="1355700" cy="6429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/>
          <p:nvPr/>
        </p:nvSpPr>
        <p:spPr>
          <a:xfrm>
            <a:off x="177550" y="2833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4" name="Google Shape;164;p34"/>
          <p:cNvSpPr/>
          <p:nvPr/>
        </p:nvSpPr>
        <p:spPr>
          <a:xfrm>
            <a:off x="691728" y="376725"/>
            <a:ext cx="77724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АТАКА СИВИЛЛЫ</a:t>
            </a:r>
            <a:endParaRPr b="1"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5" name="Google Shape;165;p34"/>
          <p:cNvSpPr/>
          <p:nvPr/>
        </p:nvSpPr>
        <p:spPr>
          <a:xfrm>
            <a:off x="1853103" y="1653652"/>
            <a:ext cx="5880600" cy="2931900"/>
          </a:xfrm>
          <a:prstGeom prst="foldedCorner">
            <a:avLst>
              <a:gd fmla="val 16667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Атака на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систему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в которой атакующий использует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псевдо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личности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чтобы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получить выгоду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Устойчивость к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атаке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Сивиллы - возможность противостоять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подобной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атаке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/>
          <p:nvPr/>
        </p:nvSpPr>
        <p:spPr>
          <a:xfrm>
            <a:off x="177550" y="2833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1" name="Google Shape;171;p35"/>
          <p:cNvSpPr/>
          <p:nvPr/>
        </p:nvSpPr>
        <p:spPr>
          <a:xfrm>
            <a:off x="691728" y="376725"/>
            <a:ext cx="77724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ЗАДАЧА </a:t>
            </a:r>
            <a:r>
              <a:rPr b="1" lang="en" sz="2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ВИЗАНТИЙСКИХ</a:t>
            </a:r>
            <a:r>
              <a:rPr b="1" lang="en" sz="2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ГЕНЕРАЛОВ</a:t>
            </a:r>
            <a:endParaRPr b="1" sz="2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2" name="Google Shape;172;p35"/>
          <p:cNvSpPr/>
          <p:nvPr/>
        </p:nvSpPr>
        <p:spPr>
          <a:xfrm>
            <a:off x="1853103" y="1653652"/>
            <a:ext cx="5880600" cy="2931900"/>
          </a:xfrm>
          <a:prstGeom prst="foldedCorner">
            <a:avLst>
              <a:gd fmla="val 16667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Или BFT - Устойчивость к Византийской атаке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Устойчивость к атаке Сивиллы - возможность противостоять подобной атаке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Система которая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способна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противостоять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подобной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атаке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Задача: 4 генерала атакуют город, им нужно прийти к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соглашению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когда и как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атаковать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город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В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блокчейн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: Нодам нужно прийти к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соглашению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по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текущему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состоянию сети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Устроено таким образом что даже если некоторое узлы Византийские, система выстоит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Атака на систему в которой атакующий использует псевдо личности чтобы получить выгоду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/>
          <p:nvPr/>
        </p:nvSpPr>
        <p:spPr>
          <a:xfrm>
            <a:off x="177550" y="2833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8" name="Google Shape;178;p36"/>
          <p:cNvSpPr/>
          <p:nvPr/>
        </p:nvSpPr>
        <p:spPr>
          <a:xfrm>
            <a:off x="691728" y="376725"/>
            <a:ext cx="77724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ВАЛИДАТОРЫ</a:t>
            </a:r>
            <a:endParaRPr b="1"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9" name="Google Shape;179;p36"/>
          <p:cNvSpPr/>
          <p:nvPr/>
        </p:nvSpPr>
        <p:spPr>
          <a:xfrm>
            <a:off x="1853103" y="1653652"/>
            <a:ext cx="5880600" cy="2931900"/>
          </a:xfrm>
          <a:prstGeom prst="foldedCorner">
            <a:avLst>
              <a:gd fmla="val 16667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Некто или точнее компьютер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Некто кто использует специальный компьютер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В Cyber: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Удостоверяют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что транзакции и коммуникации те которые должны быть (нет обмана) а также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рассчитывают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ранг линков которые комитят пользователи 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Аудируемые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и прозрачны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В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соглашении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о состоянии сети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Получают вознаграждение из эмиссии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Участвуют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в говернансе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Получает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делегированные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токены 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7"/>
          <p:cNvSpPr/>
          <p:nvPr/>
        </p:nvSpPr>
        <p:spPr>
          <a:xfrm>
            <a:off x="177550" y="2833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5" name="Google Shape;185;p37"/>
          <p:cNvSpPr/>
          <p:nvPr/>
        </p:nvSpPr>
        <p:spPr>
          <a:xfrm>
            <a:off x="691728" y="376725"/>
            <a:ext cx="77724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ГРАФ ЗНАНИЙ</a:t>
            </a:r>
            <a:endParaRPr b="1"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6" name="Google Shape;186;p37"/>
          <p:cNvSpPr/>
          <p:nvPr/>
        </p:nvSpPr>
        <p:spPr>
          <a:xfrm>
            <a:off x="1853103" y="1653652"/>
            <a:ext cx="5880600" cy="2931900"/>
          </a:xfrm>
          <a:prstGeom prst="foldedCorner">
            <a:avLst>
              <a:gd fmla="val 16667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Набор фактов и информации которые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предоставляют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некий смысл об объекте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Пример: При поиске слова Биткоин, мы видим бокс с информацией. Это и есть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работа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графа знаний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На текущий момент, это в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основном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данные из Википедии, Викидата и тд (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принадлежат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гуглу)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/>
          <p:nvPr/>
        </p:nvSpPr>
        <p:spPr>
          <a:xfrm>
            <a:off x="177550" y="2833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2" name="Google Shape;192;p38"/>
          <p:cNvSpPr/>
          <p:nvPr/>
        </p:nvSpPr>
        <p:spPr>
          <a:xfrm>
            <a:off x="691728" y="376725"/>
            <a:ext cx="77724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ВЕБ 3</a:t>
            </a:r>
            <a:endParaRPr b="1"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3" name="Google Shape;193;p38"/>
          <p:cNvSpPr/>
          <p:nvPr/>
        </p:nvSpPr>
        <p:spPr>
          <a:xfrm>
            <a:off x="1853103" y="1653652"/>
            <a:ext cx="5880600" cy="2931900"/>
          </a:xfrm>
          <a:prstGeom prst="foldedCorner">
            <a:avLst>
              <a:gd fmla="val 16667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Web3, это следующий эволюционный шаг в развитии интернета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От централизации поисковых систем и социальных сервисов и от сервисов зависящих от единого центрального органа (имеющих центральных источник власти)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Шаг к равноправию участвующих сторон и аппликаций в коммуникации между собой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Шаг к согласию сторон о состоянии чего-либо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Шаг к более справедливой мотивации участвующих сторон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Шаг к более безопасной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маршрутизации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пакетов данных и обмену информации в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интернете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В Cyber: The Great Web - Великий Веб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9"/>
          <p:cNvSpPr/>
          <p:nvPr/>
        </p:nvSpPr>
        <p:spPr>
          <a:xfrm>
            <a:off x="177550" y="2833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9" name="Google Shape;199;p39"/>
          <p:cNvSpPr/>
          <p:nvPr/>
        </p:nvSpPr>
        <p:spPr>
          <a:xfrm>
            <a:off x="691728" y="376725"/>
            <a:ext cx="77724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IPFS</a:t>
            </a:r>
            <a:endParaRPr b="1"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0" name="Google Shape;200;p39"/>
          <p:cNvSpPr/>
          <p:nvPr/>
        </p:nvSpPr>
        <p:spPr>
          <a:xfrm>
            <a:off x="1853103" y="1653652"/>
            <a:ext cx="5880600" cy="2931900"/>
          </a:xfrm>
          <a:prstGeom prst="foldedCorner">
            <a:avLst>
              <a:gd fmla="val 16667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P2P протокол (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соединен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напрямую между 2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пользователями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)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Дл яболее бвстрого, безопасного и открытого веба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Сохраняет каждую версию данных (система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версионирования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)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Позволяет зеркалить данные (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создавать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сети которые повторяют друг друга)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Вместо location addressing - content addressing (не куда, а что)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Данные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становятся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в некотором роде вечными, а ссылки не изменяемыми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Помогает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распределить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веб между пирами (пользовтелями)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Дает возможность постоянной доступности данных, даже без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интернет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соединения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Позволяет строить аппликации, менеджерить БД, смотреть файлы и тд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"/>
          <p:cNvSpPr/>
          <p:nvPr/>
        </p:nvSpPr>
        <p:spPr>
          <a:xfrm>
            <a:off x="177550" y="2833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6" name="Google Shape;206;p40"/>
          <p:cNvSpPr/>
          <p:nvPr/>
        </p:nvSpPr>
        <p:spPr>
          <a:xfrm>
            <a:off x="691728" y="376725"/>
            <a:ext cx="77724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DAO</a:t>
            </a:r>
            <a:endParaRPr b="1"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7" name="Google Shape;207;p40"/>
          <p:cNvSpPr/>
          <p:nvPr/>
        </p:nvSpPr>
        <p:spPr>
          <a:xfrm>
            <a:off x="1853103" y="1653652"/>
            <a:ext cx="5880600" cy="2931900"/>
          </a:xfrm>
          <a:prstGeom prst="foldedCorner">
            <a:avLst>
              <a:gd fmla="val 16667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Децентралдизованная, автономная организация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Объединение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пользователей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которые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совместно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пришли к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консенсусу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насчет говренанса чего-либо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Может быть применена в протоколах,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организациях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, фондах и тд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Не имеет физического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воплощения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Презентуема при помощи криптографии и кода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/>
          <p:nvPr/>
        </p:nvSpPr>
        <p:spPr>
          <a:xfrm>
            <a:off x="177550" y="2833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3" name="Google Shape;213;p41"/>
          <p:cNvSpPr/>
          <p:nvPr/>
        </p:nvSpPr>
        <p:spPr>
          <a:xfrm>
            <a:off x="691728" y="376725"/>
            <a:ext cx="77724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РЫНКИ ПРЕДСКАЗАНИЙ</a:t>
            </a:r>
            <a:endParaRPr b="1"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4" name="Google Shape;214;p41"/>
          <p:cNvSpPr/>
          <p:nvPr/>
        </p:nvSpPr>
        <p:spPr>
          <a:xfrm>
            <a:off x="1853103" y="1653652"/>
            <a:ext cx="5880600" cy="2931900"/>
          </a:xfrm>
          <a:prstGeom prst="foldedCorner">
            <a:avLst>
              <a:gd fmla="val 16667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Способ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коммуникации и финансовых стимулов между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пользователями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на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открытом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рынке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Пример: Идет дождь. Это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подкреплено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данными с датчиков о погоде. Другие согласны или нет опреаяст на предоставленные доказательства. Источник может поставить на кон деньги или репутацию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Вместо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доверия центральному источнику информации, получаем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большое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количество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независимых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источников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предоставляющих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свое мнение(!) базируемое на некой информации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Создается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достоверный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и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аудируемый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рыночный механизм отношений для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определенного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типа данных (обычно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подкрепленного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доказуемых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финансовым источником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)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/>
          <p:nvPr/>
        </p:nvSpPr>
        <p:spPr>
          <a:xfrm>
            <a:off x="177550" y="2071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20" name="Google Shape;220;p42"/>
          <p:cNvSpPr/>
          <p:nvPr/>
        </p:nvSpPr>
        <p:spPr>
          <a:xfrm>
            <a:off x="1452980" y="1439538"/>
            <a:ext cx="5670900" cy="233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CCC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ВОПРОСЫ</a:t>
            </a:r>
            <a:r>
              <a:rPr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...</a:t>
            </a:r>
            <a:endParaRPr sz="1200"/>
          </a:p>
        </p:txBody>
      </p:sp>
      <p:sp>
        <p:nvSpPr>
          <p:cNvPr id="221" name="Google Shape;221;p42"/>
          <p:cNvSpPr/>
          <p:nvPr/>
        </p:nvSpPr>
        <p:spPr>
          <a:xfrm>
            <a:off x="4263534" y="2002793"/>
            <a:ext cx="3823800" cy="1091400"/>
          </a:xfrm>
          <a:prstGeom prst="homePlate">
            <a:avLst>
              <a:gd fmla="val 500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https://github.com/serejandmyself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/>
          <p:nvPr/>
        </p:nvSpPr>
        <p:spPr>
          <a:xfrm>
            <a:off x="177550" y="2833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8" name="Google Shape;108;p26"/>
          <p:cNvSpPr/>
          <p:nvPr/>
        </p:nvSpPr>
        <p:spPr>
          <a:xfrm>
            <a:off x="690472" y="354550"/>
            <a:ext cx="77724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RECAP</a:t>
            </a:r>
            <a:endParaRPr b="1"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9" name="Google Shape;109;p26"/>
          <p:cNvSpPr/>
          <p:nvPr/>
        </p:nvSpPr>
        <p:spPr>
          <a:xfrm>
            <a:off x="1853103" y="1653652"/>
            <a:ext cx="5880600" cy="2931900"/>
          </a:xfrm>
          <a:prstGeom prst="foldedCorner">
            <a:avLst>
              <a:gd fmla="val 16667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cyber~Congress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Базовые термины 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Маршрутизация данных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Модель OSI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/>
          <p:nvPr/>
        </p:nvSpPr>
        <p:spPr>
          <a:xfrm>
            <a:off x="177550" y="2833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5" name="Google Shape;115;p27"/>
          <p:cNvSpPr/>
          <p:nvPr/>
        </p:nvSpPr>
        <p:spPr>
          <a:xfrm>
            <a:off x="691728" y="376725"/>
            <a:ext cx="77724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HASH</a:t>
            </a:r>
            <a:endParaRPr b="1"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6" name="Google Shape;116;p27"/>
          <p:cNvSpPr/>
          <p:nvPr/>
        </p:nvSpPr>
        <p:spPr>
          <a:xfrm>
            <a:off x="1853103" y="1653652"/>
            <a:ext cx="5880600" cy="2931900"/>
          </a:xfrm>
          <a:prstGeom prst="foldedCorner">
            <a:avLst>
              <a:gd fmla="val 16667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Переработка материала 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В ИТ: набор символов которые презентуют что-либо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Презентуют тот факт что данные то что есть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Отпечаток пальца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sha256 hash слова cyber: 99100ac04db2147ef246377b1ea4fc0c17106d37286e5d61cc02201301a85bbb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/>
          <p:nvPr/>
        </p:nvSpPr>
        <p:spPr>
          <a:xfrm>
            <a:off x="177550" y="2833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2" name="Google Shape;122;p28"/>
          <p:cNvSpPr/>
          <p:nvPr/>
        </p:nvSpPr>
        <p:spPr>
          <a:xfrm>
            <a:off x="691728" y="376725"/>
            <a:ext cx="77724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РАСПРЕДЕЛЕННЫЕ</a:t>
            </a: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ТЕХНОЛОГИИ</a:t>
            </a:r>
            <a:endParaRPr b="1"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3" name="Google Shape;123;p28"/>
          <p:cNvSpPr/>
          <p:nvPr/>
        </p:nvSpPr>
        <p:spPr>
          <a:xfrm>
            <a:off x="1853103" y="1653652"/>
            <a:ext cx="5880600" cy="2931900"/>
          </a:xfrm>
          <a:prstGeom prst="foldedCorner">
            <a:avLst>
              <a:gd fmla="val 16667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Отсутствует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центральный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источник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вычисления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и хранения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В блокчейне: база данных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находящаяся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на нескольких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независимых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источниках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Есть соглашение о делимой информации в любой точки времени 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Консенсус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/>
          <p:nvPr/>
        </p:nvSpPr>
        <p:spPr>
          <a:xfrm>
            <a:off x="177550" y="2833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9" name="Google Shape;129;p29"/>
          <p:cNvSpPr/>
          <p:nvPr/>
        </p:nvSpPr>
        <p:spPr>
          <a:xfrm>
            <a:off x="691728" y="376725"/>
            <a:ext cx="77724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КОНСЕНСУС КОМПЬЮТЕР</a:t>
            </a:r>
            <a:endParaRPr b="1"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0" name="Google Shape;130;p29"/>
          <p:cNvSpPr/>
          <p:nvPr/>
        </p:nvSpPr>
        <p:spPr>
          <a:xfrm>
            <a:off x="1853103" y="1653652"/>
            <a:ext cx="5880600" cy="2931900"/>
          </a:xfrm>
          <a:prstGeom prst="foldedCorner">
            <a:avLst>
              <a:gd fmla="val 16667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Процесс соглашения между компьютерами о данных и\или их ценности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Пример: Есть ли у Алисы 10 миллионов CYB на балансе?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Обычно используется только в данных целях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/>
          <p:nvPr/>
        </p:nvSpPr>
        <p:spPr>
          <a:xfrm>
            <a:off x="177550" y="2833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6" name="Google Shape;136;p30"/>
          <p:cNvSpPr/>
          <p:nvPr/>
        </p:nvSpPr>
        <p:spPr>
          <a:xfrm>
            <a:off x="691728" y="376725"/>
            <a:ext cx="77724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ДЕРЕВО МЕРКЛА (ХЕШЕЙ)</a:t>
            </a:r>
            <a:endParaRPr b="1"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7" name="Google Shape;137;p30"/>
          <p:cNvSpPr/>
          <p:nvPr/>
        </p:nvSpPr>
        <p:spPr>
          <a:xfrm>
            <a:off x="1853103" y="1653652"/>
            <a:ext cx="5880600" cy="2931900"/>
          </a:xfrm>
          <a:prstGeom prst="foldedCorner">
            <a:avLst>
              <a:gd fmla="val 16667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Тип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построения и презентации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данных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Структурированных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в БД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Выглядит как дерево =)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В основе корень, от которого растут ветки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Семейное дерево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В конце дерева - листья. Верхнеуровневый слой информации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Математически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доказуемые связи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/>
          <p:nvPr/>
        </p:nvSpPr>
        <p:spPr>
          <a:xfrm>
            <a:off x="177550" y="2833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3" name="Google Shape;143;p31"/>
          <p:cNvSpPr/>
          <p:nvPr/>
        </p:nvSpPr>
        <p:spPr>
          <a:xfrm>
            <a:off x="691728" y="376725"/>
            <a:ext cx="77724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БЛОКЧЕЙН</a:t>
            </a:r>
            <a:endParaRPr b="1"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4" name="Google Shape;144;p31"/>
          <p:cNvSpPr/>
          <p:nvPr/>
        </p:nvSpPr>
        <p:spPr>
          <a:xfrm>
            <a:off x="1853103" y="1653652"/>
            <a:ext cx="5880600" cy="2931900"/>
          </a:xfrm>
          <a:prstGeom prst="foldedCorner">
            <a:avLst>
              <a:gd fmla="val 16667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Распределенная БД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Участники записывают в нее и читают из нее - информацию!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Распределенная между узлами сети имеющих консенсус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Прозрачен и доказуем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Используется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топология дерева Меркла или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ориентированного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ациклического графа (DAG)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/>
          <p:nvPr/>
        </p:nvSpPr>
        <p:spPr>
          <a:xfrm>
            <a:off x="177550" y="2833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0" name="Google Shape;150;p32"/>
          <p:cNvSpPr/>
          <p:nvPr/>
        </p:nvSpPr>
        <p:spPr>
          <a:xfrm>
            <a:off x="691728" y="376725"/>
            <a:ext cx="77724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ТОКЕН</a:t>
            </a:r>
            <a:endParaRPr b="1"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32"/>
          <p:cNvSpPr/>
          <p:nvPr/>
        </p:nvSpPr>
        <p:spPr>
          <a:xfrm>
            <a:off x="1853103" y="1653652"/>
            <a:ext cx="5880600" cy="2931900"/>
          </a:xfrm>
          <a:prstGeom prst="foldedCorner">
            <a:avLst>
              <a:gd fmla="val 16667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С точки зрения блокчейн: цифровая репрезентация некой ценности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Носитель полезности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Предоставляет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доступ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пользователю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к БД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Одна БД != 1 Токен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/>
          <p:nvPr/>
        </p:nvSpPr>
        <p:spPr>
          <a:xfrm>
            <a:off x="177550" y="2833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91728" y="376725"/>
            <a:ext cx="77724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ПРОПУСКНАЯ СПОСОБНОСТЬ</a:t>
            </a:r>
            <a:endParaRPr b="1"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1853103" y="1653652"/>
            <a:ext cx="5880600" cy="2931900"/>
          </a:xfrm>
          <a:prstGeom prst="foldedCorner">
            <a:avLst>
              <a:gd fmla="val 16667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Количество информации которую кто-либо может пропустить через какой-либо ресурс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Пример: Я могу передвинуть 5 камней из точки А в точку Б за час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В ИТ: имеет отношение к информации и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возможности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пропустить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определенное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количество данных из родного место в другое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В Cyber: Играет роль защитного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механизма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от спама в сети. Позволяет пользователю сделать транзакцию за\в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определенное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количество времени.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Регенерируется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со временем. 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