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Roboto Medium"/>
      <p:regular r:id="rId31"/>
      <p:bold r:id="rId32"/>
      <p:italic r:id="rId33"/>
      <p:boldItalic r:id="rId34"/>
    </p:embeddedFont>
    <p:embeddedFont>
      <p:font typeface="Robo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RobotoMedium-italic.fntdata"/><Relationship Id="rId10" Type="http://schemas.openxmlformats.org/officeDocument/2006/relationships/slide" Target="slides/slide6.xml"/><Relationship Id="rId32" Type="http://schemas.openxmlformats.org/officeDocument/2006/relationships/font" Target="fonts/RobotoMedium-bold.fntdata"/><Relationship Id="rId13" Type="http://schemas.openxmlformats.org/officeDocument/2006/relationships/slide" Target="slides/slide9.xml"/><Relationship Id="rId35" Type="http://schemas.openxmlformats.org/officeDocument/2006/relationships/font" Target="fonts/RobotoLight-regular.fntdata"/><Relationship Id="rId12" Type="http://schemas.openxmlformats.org/officeDocument/2006/relationships/slide" Target="slides/slide8.xml"/><Relationship Id="rId34" Type="http://schemas.openxmlformats.org/officeDocument/2006/relationships/font" Target="fonts/RobotoMedium-boldItalic.fntdata"/><Relationship Id="rId15" Type="http://schemas.openxmlformats.org/officeDocument/2006/relationships/slide" Target="slides/slide11.xml"/><Relationship Id="rId37" Type="http://schemas.openxmlformats.org/officeDocument/2006/relationships/font" Target="fonts/RobotoLight-italic.fntdata"/><Relationship Id="rId14" Type="http://schemas.openxmlformats.org/officeDocument/2006/relationships/slide" Target="slides/slide10.xml"/><Relationship Id="rId36" Type="http://schemas.openxmlformats.org/officeDocument/2006/relationships/font" Target="fonts/RobotoLigh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aepps.co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aepps.co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aepps.com"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ad4de9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ad4de9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f2b5d1e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f2b5d1e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with the simplest form of state channels =&gt; payment channels</a:t>
            </a:r>
            <a:endParaRPr/>
          </a:p>
          <a:p>
            <a:pPr indent="-298450" lvl="1" marL="914400" rtl="0" algn="l">
              <a:spcBef>
                <a:spcPts val="0"/>
              </a:spcBef>
              <a:spcAft>
                <a:spcPts val="0"/>
              </a:spcAft>
              <a:buSzPts val="1100"/>
              <a:buChar char="○"/>
            </a:pPr>
            <a:r>
              <a:rPr lang="en"/>
              <a:t>Bitcoin: Lightning Network</a:t>
            </a:r>
            <a:endParaRPr/>
          </a:p>
          <a:p>
            <a:pPr indent="-298450" lvl="1" marL="914400" rtl="0" algn="l">
              <a:spcBef>
                <a:spcPts val="0"/>
              </a:spcBef>
              <a:spcAft>
                <a:spcPts val="0"/>
              </a:spcAft>
              <a:buSzPts val="1100"/>
              <a:buChar char="○"/>
            </a:pPr>
            <a:r>
              <a:rPr lang="en"/>
              <a:t>Ethereum: Raiden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ad4de9e2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ad4de9e2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Oracles machines allow you to connect real world data to smart contracts such as election outcomes, weather, sport event results and commodity prices such as gold and oil.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fe6d54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fe6d54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Oracles machines allow you to connect real world data to smart contracts such as election outcomes, weather, sport event results and commodity prices such as gold and oil.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f2b5d1e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6f2b5d1e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æternity provides an </a:t>
            </a:r>
            <a:r>
              <a:rPr b="1" lang="en">
                <a:solidFill>
                  <a:schemeClr val="dk1"/>
                </a:solidFill>
                <a:latin typeface="Roboto"/>
                <a:ea typeface="Roboto"/>
                <a:cs typeface="Roboto"/>
                <a:sym typeface="Roboto"/>
              </a:rPr>
              <a:t>oracle state tree </a:t>
            </a:r>
            <a:r>
              <a:rPr lang="en">
                <a:solidFill>
                  <a:schemeClr val="dk1"/>
                </a:solidFill>
                <a:latin typeface="Roboto"/>
                <a:ea typeface="Roboto"/>
                <a:cs typeface="Roboto"/>
                <a:sym typeface="Roboto"/>
              </a:rPr>
              <a:t>which contains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oracle objects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oracle query objects</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an oracle defines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an </a:t>
            </a:r>
            <a:r>
              <a:rPr b="1" lang="en">
                <a:solidFill>
                  <a:schemeClr val="dk1"/>
                </a:solidFill>
                <a:latin typeface="Roboto"/>
                <a:ea typeface="Roboto"/>
                <a:cs typeface="Roboto"/>
                <a:sym typeface="Roboto"/>
              </a:rPr>
              <a:t>address </a:t>
            </a:r>
            <a:r>
              <a:rPr lang="en">
                <a:solidFill>
                  <a:schemeClr val="dk1"/>
                </a:solidFill>
                <a:latin typeface="Roboto"/>
                <a:ea typeface="Roboto"/>
                <a:cs typeface="Roboto"/>
                <a:sym typeface="Roboto"/>
              </a:rPr>
              <a:t>that should be registered as an oracle</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 </a:t>
            </a:r>
            <a:r>
              <a:rPr b="1" lang="en">
                <a:solidFill>
                  <a:schemeClr val="dk1"/>
                </a:solidFill>
                <a:latin typeface="Roboto"/>
                <a:ea typeface="Roboto"/>
                <a:cs typeface="Roboto"/>
                <a:sym typeface="Roboto"/>
              </a:rPr>
              <a:t>request </a:t>
            </a:r>
            <a:r>
              <a:rPr lang="en">
                <a:solidFill>
                  <a:schemeClr val="dk1"/>
                </a:solidFill>
                <a:latin typeface="Roboto"/>
                <a:ea typeface="Roboto"/>
                <a:cs typeface="Roboto"/>
                <a:sym typeface="Roboto"/>
              </a:rPr>
              <a:t>and a </a:t>
            </a:r>
            <a:r>
              <a:rPr b="1" lang="en">
                <a:solidFill>
                  <a:schemeClr val="dk1"/>
                </a:solidFill>
                <a:latin typeface="Roboto"/>
                <a:ea typeface="Roboto"/>
                <a:cs typeface="Roboto"/>
                <a:sym typeface="Roboto"/>
              </a:rPr>
              <a:t>response format</a:t>
            </a:r>
            <a:endParaRPr b="1">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 </a:t>
            </a:r>
            <a:r>
              <a:rPr b="1" lang="en">
                <a:solidFill>
                  <a:schemeClr val="dk1"/>
                </a:solidFill>
                <a:latin typeface="Roboto"/>
                <a:ea typeface="Roboto"/>
                <a:cs typeface="Roboto"/>
                <a:sym typeface="Roboto"/>
              </a:rPr>
              <a:t>TTL </a:t>
            </a:r>
            <a:r>
              <a:rPr lang="en">
                <a:solidFill>
                  <a:schemeClr val="dk1"/>
                </a:solidFill>
                <a:latin typeface="Roboto"/>
                <a:ea typeface="Roboto"/>
                <a:cs typeface="Roboto"/>
                <a:sym typeface="Roboto"/>
              </a:rPr>
              <a:t>(how long the oracle will be available)</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 </a:t>
            </a:r>
            <a:r>
              <a:rPr b="1" lang="en">
                <a:solidFill>
                  <a:schemeClr val="dk1"/>
                </a:solidFill>
                <a:latin typeface="Roboto"/>
                <a:ea typeface="Roboto"/>
                <a:cs typeface="Roboto"/>
                <a:sym typeface="Roboto"/>
              </a:rPr>
              <a:t>fee </a:t>
            </a:r>
            <a:r>
              <a:rPr lang="en">
                <a:solidFill>
                  <a:schemeClr val="dk1"/>
                </a:solidFill>
                <a:latin typeface="Roboto"/>
                <a:ea typeface="Roboto"/>
                <a:cs typeface="Roboto"/>
                <a:sym typeface="Roboto"/>
              </a:rPr>
              <a:t>that a caller has to pay to get a response</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oracle-query transactions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contain a </a:t>
            </a:r>
            <a:r>
              <a:rPr b="1" lang="en">
                <a:solidFill>
                  <a:schemeClr val="dk1"/>
                </a:solidFill>
                <a:latin typeface="Roboto"/>
                <a:ea typeface="Roboto"/>
                <a:cs typeface="Roboto"/>
                <a:sym typeface="Roboto"/>
              </a:rPr>
              <a:t>query TTL</a:t>
            </a:r>
            <a:endParaRPr b="1">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contain a</a:t>
            </a:r>
            <a:r>
              <a:rPr b="1" lang="en">
                <a:solidFill>
                  <a:schemeClr val="dk1"/>
                </a:solidFill>
                <a:latin typeface="Roboto"/>
                <a:ea typeface="Roboto"/>
                <a:cs typeface="Roboto"/>
                <a:sym typeface="Roboto"/>
              </a:rPr>
              <a:t> response TTL</a:t>
            </a:r>
            <a:endParaRPr b="1">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create a new oracle query object</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oracle-response transactions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modify the oracle query object by adding the response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Oracle query objects are</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created by an oracle query transaction.</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closed by an oracle response transaction.</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immutable once it is closed.</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deleted when it expires (When the query expire for an open query, and when the response expire for a closed query)</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d4de9e2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d4de9e2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ad4de9e2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ad4de9e2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a:t>
            </a:r>
            <a:r>
              <a:rPr lang="en" u="sng">
                <a:solidFill>
                  <a:schemeClr val="hlink"/>
                </a:solidFill>
                <a:hlinkClick r:id="rId2"/>
              </a:rPr>
              <a:t>Https://dev.aepps.com</a:t>
            </a:r>
            <a:r>
              <a:rPr lang="en"/>
              <a:t> for anyone interested in starting to develop smart contracts and æpps on æternity.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f2b5d1e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f2b5d1e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Sophia is functional and each function is pure</a:t>
            </a:r>
            <a:endParaRPr/>
          </a:p>
          <a:p>
            <a:pPr indent="-298450" lvl="1" marL="914400" rtl="0" algn="l">
              <a:spcBef>
                <a:spcPts val="0"/>
              </a:spcBef>
              <a:spcAft>
                <a:spcPts val="0"/>
              </a:spcAft>
              <a:buSzPts val="1100"/>
              <a:buChar char="○"/>
            </a:pPr>
            <a:r>
              <a:rPr lang="en"/>
              <a:t>calling the same function with the same input always leads to the same result</a:t>
            </a:r>
            <a:endParaRPr/>
          </a:p>
          <a:p>
            <a:pPr indent="-298450" lvl="0" marL="457200" rtl="0" algn="l">
              <a:spcBef>
                <a:spcPts val="0"/>
              </a:spcBef>
              <a:spcAft>
                <a:spcPts val="0"/>
              </a:spcAft>
              <a:buSzPts val="1100"/>
              <a:buChar char="●"/>
            </a:pPr>
            <a:r>
              <a:rPr lang="en"/>
              <a:t>The only exception are stateful functions</a:t>
            </a:r>
            <a:endParaRPr/>
          </a:p>
          <a:p>
            <a:pPr indent="-298450" lvl="1" marL="914400" rtl="0" algn="l">
              <a:spcBef>
                <a:spcPts val="0"/>
              </a:spcBef>
              <a:spcAft>
                <a:spcPts val="0"/>
              </a:spcAft>
              <a:buSzPts val="1100"/>
              <a:buChar char="○"/>
            </a:pPr>
            <a:r>
              <a:rPr lang="en"/>
              <a:t>Functions that change the state of a contract need to be declared as stateful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ad4de9e2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ad4de9e2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ad4de9e2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ad4de9e2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Bæse æpp is the first decentralized application executed on top of the æternity blockchain. It will include your æternity wallet, a voting æpp for governance decisions based on Proof-of-Stake, an identity manager to choose real names for your public key, your smart contract or an oracle, as well as as messaging service and a blockchain explorer for the æternity blockchain.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ad4de9e2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ad4de9e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very usefull æpp within bæse is the Proof æpp. It allows you to timestamp documents, pictures, music or videos on the æternity blockchain. This way you can always prove your ownership of your intellectual property through the hash which is included on a mined block on the blockchain. You can prove it by repeating the same process and showing that exactly the same hash is created. If there is anything different in the hash, the original file you timestamped was modified or manipulated.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ad4de9e2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d4de9e2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ad4de9e2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ad4de9e2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a:t>
            </a:r>
            <a:r>
              <a:rPr lang="en" u="sng">
                <a:solidFill>
                  <a:schemeClr val="hlink"/>
                </a:solidFill>
                <a:hlinkClick r:id="rId2"/>
              </a:rPr>
              <a:t>Https://dev.aepps.com</a:t>
            </a:r>
            <a:r>
              <a:rPr lang="en"/>
              <a:t> for anyone interested in starting to develop smart contracts and æpps on æternity.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ad4de9e2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ad4de9e2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a:t>
            </a:r>
            <a:r>
              <a:rPr lang="en" u="sng">
                <a:solidFill>
                  <a:schemeClr val="hlink"/>
                </a:solidFill>
                <a:hlinkClick r:id="rId2"/>
              </a:rPr>
              <a:t>Https://dev.aepps.com</a:t>
            </a:r>
            <a:r>
              <a:rPr lang="en"/>
              <a:t> for anyone interested in starting to develop smart contracts and æpps on æternity.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6f2b5d1e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6f2b5d1e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f2b5d1e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f2b5d1e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ad4de9e2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ad4de9e2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f2b5d1e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f2b5d1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Has anybody already heard about these 2 approaches?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solving scalability issues on </a:t>
            </a:r>
            <a:r>
              <a:rPr b="1" lang="en">
                <a:solidFill>
                  <a:schemeClr val="dk1"/>
                </a:solidFill>
              </a:rPr>
              <a:t>Layer 1</a:t>
            </a:r>
            <a:r>
              <a:rPr lang="en">
                <a:solidFill>
                  <a:schemeClr val="dk1"/>
                </a:solidFill>
              </a:rPr>
              <a:t> æternity chose to implement </a:t>
            </a:r>
            <a:r>
              <a:rPr b="1" lang="en">
                <a:solidFill>
                  <a:schemeClr val="dk1"/>
                </a:solidFill>
              </a:rPr>
              <a:t>Bitcoin-NG</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NG is the short term for “next generation”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Cuckoo Cycle: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memory-bound graph-theoretic proof-of-work system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very energy efficient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allows for instant verification of solved puzzles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aimed to be ASIC resistant and allow mining on smartphones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isn’t true anymore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used by other prominent projects, for example Grin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On </a:t>
            </a:r>
            <a:r>
              <a:rPr b="1" lang="en">
                <a:solidFill>
                  <a:schemeClr val="dk1"/>
                </a:solidFill>
              </a:rPr>
              <a:t>Layer 2</a:t>
            </a:r>
            <a:r>
              <a:rPr lang="en">
                <a:solidFill>
                  <a:schemeClr val="dk1"/>
                </a:solidFill>
              </a:rPr>
              <a:t> scalability issues are solved by using </a:t>
            </a:r>
            <a:r>
              <a:rPr b="1" lang="en">
                <a:solidFill>
                  <a:schemeClr val="dk1"/>
                </a:solidFill>
              </a:rPr>
              <a:t>state channels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Two participants agree to open a channel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Transactions can then be performed off-chain and calling the blockchain is only needed to either solve disputes or close the channel</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State channels in Æternity are native: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 need to rely on any 3rd party solution where security could be compromised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Key features of state channels: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Privacy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Transactions within the channel are only known by the two participants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Instant transactions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No need to wait for on-chain confirmations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Low costs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Off-chain transactions are free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Only transactions for creating, updating or closing a channel need to be performed on-chain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f2b5d1e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f2b5d1e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On average in Bitcoin blocks are broadcasted every 10 minutes</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it is driven by protocol and guarded by target and Proof of Work</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Aeternity assumed 3 minutes for Key Blocks and 3 seconds time delta between Micro Blocks</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3 minutes resolution of Key Blocks is also guarded by target and Proof-of-Work</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Rewards:</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Next leader gets fixed KeyBlock coinbase award + 60% of fees from the previous generation of Micro Blocks</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The previous leader receives 40% of the fees included in transactions he confirmed</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Through the use of Bitcoin-NG Æternity can handle ~100tx/s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In comparison:</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Ethereum ~15-25tx/s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Bitcoin ~7-30tx/s</a:t>
            </a:r>
            <a:endParaRPr sz="1200">
              <a:solidFill>
                <a:srgbClr val="24292E"/>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d4de9e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d4de9e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 originally thought to be asic resistant but now is not. But is still very graphic card friendly.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ad4de9e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ad4de9e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Scalability, right now, is the largest problem that Bitcoin and Ethereum are facing. They have lighting and sharding where as æternity has state channels which are essentially peer to peer private transactions that happen off the blockchain. Which means no transaction costs and immediate transfers.   And the way I see this is that, lighting and sharding are something bitcoin and ethereum are adding to their network while æternity will have it available from day 1. With state channels there’s no limit to the amount of transactions that can happen at once.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f2b5d1e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f2b5d1e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with the simplest form of state channels =&gt; payment channels</a:t>
            </a:r>
            <a:endParaRPr/>
          </a:p>
          <a:p>
            <a:pPr indent="-298450" lvl="1" marL="914400" rtl="0" algn="l">
              <a:spcBef>
                <a:spcPts val="0"/>
              </a:spcBef>
              <a:spcAft>
                <a:spcPts val="0"/>
              </a:spcAft>
              <a:buSzPts val="1100"/>
              <a:buChar char="○"/>
            </a:pPr>
            <a:r>
              <a:rPr lang="en"/>
              <a:t>Bitcoin: Lightning Network</a:t>
            </a:r>
            <a:endParaRPr/>
          </a:p>
          <a:p>
            <a:pPr indent="-298450" lvl="1" marL="914400" rtl="0" algn="l">
              <a:spcBef>
                <a:spcPts val="0"/>
              </a:spcBef>
              <a:spcAft>
                <a:spcPts val="0"/>
              </a:spcAft>
              <a:buSzPts val="1100"/>
              <a:buChar char="○"/>
            </a:pPr>
            <a:r>
              <a:rPr lang="en"/>
              <a:t>Ethereum: Raiden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21.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2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hyperlink" Target="https://twitter.com/kryptokrauts" TargetMode="External"/><Relationship Id="rId5" Type="http://schemas.openxmlformats.org/officeDocument/2006/relationships/hyperlink" Target="https://dev.aepps.com/aepp-sdk-docs/Oracle-Python.html" TargetMode="External"/><Relationship Id="rId6" Type="http://schemas.openxmlformats.org/officeDocument/2006/relationships/hyperlink" Target="https://aeternity.com/" TargetMode="External"/><Relationship Id="rId7" Type="http://schemas.openxmlformats.org/officeDocument/2006/relationships/hyperlink" Target="https://twitter.com/aeternity" TargetMode="External"/><Relationship Id="rId8" Type="http://schemas.openxmlformats.org/officeDocument/2006/relationships/hyperlink" Target="https://kryptokraut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16.xml.rels><?xml version="1.0" encoding="UTF-8" standalone="yes"?><Relationships xmlns="http://schemas.openxmlformats.org/package/2006/relationships"><Relationship Id="rId10" Type="http://schemas.openxmlformats.org/officeDocument/2006/relationships/hyperlink" Target="https://twitter.com/kryptokrauts"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hyperlink" Target="https://kryptokrauts.com/" TargetMode="External"/><Relationship Id="rId5" Type="http://schemas.openxmlformats.org/officeDocument/2006/relationships/image" Target="../media/image23.png"/><Relationship Id="rId6" Type="http://schemas.openxmlformats.org/officeDocument/2006/relationships/hyperlink" Target="https://hack.bg/blog/meetups/0x07-aeternity-sophia-ml-workshop-blockchain-developers-meetup/" TargetMode="External"/><Relationship Id="rId7" Type="http://schemas.openxmlformats.org/officeDocument/2006/relationships/hyperlink" Target="https://aeternity.com/" TargetMode="External"/><Relationship Id="rId8" Type="http://schemas.openxmlformats.org/officeDocument/2006/relationships/hyperlink" Target="https://twitter.com/aeternit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hyperlink" Target="https://aeternity.com/" TargetMode="External"/><Relationship Id="rId5" Type="http://schemas.openxmlformats.org/officeDocument/2006/relationships/hyperlink" Target="https://twitter.com/aeternity" TargetMode="External"/><Relationship Id="rId6" Type="http://schemas.openxmlformats.org/officeDocument/2006/relationships/hyperlink" Target="https://kryptokrauts.com/" TargetMode="External"/><Relationship Id="rId7" Type="http://schemas.openxmlformats.org/officeDocument/2006/relationships/hyperlink" Target="https://twitter.com/kryptokrau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hyperlink" Target="https://aeternity.com/" TargetMode="External"/><Relationship Id="rId5" Type="http://schemas.openxmlformats.org/officeDocument/2006/relationships/hyperlink" Target="https://twitter.com/aeternity" TargetMode="External"/><Relationship Id="rId6" Type="http://schemas.openxmlformats.org/officeDocument/2006/relationships/hyperlink" Target="https://kryptokrauts.com/" TargetMode="External"/><Relationship Id="rId7" Type="http://schemas.openxmlformats.org/officeDocument/2006/relationships/hyperlink" Target="https://twitter.com/kryptokrau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hyperlink" Target="https://twitter.com/kryptokrauts" TargetMode="External"/><Relationship Id="rId5" Type="http://schemas.openxmlformats.org/officeDocument/2006/relationships/image" Target="../media/image25.png"/><Relationship Id="rId6" Type="http://schemas.openxmlformats.org/officeDocument/2006/relationships/hyperlink" Target="https://aeternity.com/" TargetMode="External"/><Relationship Id="rId7" Type="http://schemas.openxmlformats.org/officeDocument/2006/relationships/hyperlink" Target="https://twitter.com/aeternity" TargetMode="External"/><Relationship Id="rId8" Type="http://schemas.openxmlformats.org/officeDocument/2006/relationships/hyperlink" Target="https://kryptokrauts.com/" TargetMode="External"/></Relationships>
</file>

<file path=ppt/slides/_rels/slide3.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9.png"/><Relationship Id="rId13" Type="http://schemas.openxmlformats.org/officeDocument/2006/relationships/hyperlink" Target="https://aeternity.com/" TargetMode="External"/><Relationship Id="rId12" Type="http://schemas.openxmlformats.org/officeDocument/2006/relationships/hyperlink" Target="https://github.com/aeternity"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6.png"/><Relationship Id="rId15" Type="http://schemas.openxmlformats.org/officeDocument/2006/relationships/hyperlink" Target="https://kryptokrauts.com/" TargetMode="External"/><Relationship Id="rId14" Type="http://schemas.openxmlformats.org/officeDocument/2006/relationships/hyperlink" Target="https://twitter.com/aeternity" TargetMode="External"/><Relationship Id="rId16" Type="http://schemas.openxmlformats.org/officeDocument/2006/relationships/hyperlink" Target="https://twitter.com/kryptokrauts" TargetMode="External"/><Relationship Id="rId5" Type="http://schemas.openxmlformats.org/officeDocument/2006/relationships/image" Target="../media/image8.png"/><Relationship Id="rId6"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hyperlink" Target="https://twitter.com/kryptokrauts" TargetMode="External"/><Relationship Id="rId5" Type="http://schemas.openxmlformats.org/officeDocument/2006/relationships/hyperlink" Target="https://github.com/tromp/cuckoo" TargetMode="External"/><Relationship Id="rId6" Type="http://schemas.openxmlformats.org/officeDocument/2006/relationships/hyperlink" Target="https://aeternity.com/" TargetMode="External"/><Relationship Id="rId7" Type="http://schemas.openxmlformats.org/officeDocument/2006/relationships/hyperlink" Target="https://twitter.com/aeternity" TargetMode="External"/><Relationship Id="rId8" Type="http://schemas.openxmlformats.org/officeDocument/2006/relationships/hyperlink" Target="https://kryptokrauts.com/" TargetMode="External"/></Relationships>
</file>

<file path=ppt/slides/_rels/slide6.xml.rels><?xml version="1.0" encoding="UTF-8" standalone="yes"?><Relationships xmlns="http://schemas.openxmlformats.org/package/2006/relationships"><Relationship Id="rId10" Type="http://schemas.openxmlformats.org/officeDocument/2006/relationships/hyperlink" Target="https://twitter.com/kryptokrauts"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hyperlink" Target="https://kryptokrauts.com/" TargetMode="External"/><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hyperlink" Target="https://aeternity.com/" TargetMode="External"/><Relationship Id="rId8" Type="http://schemas.openxmlformats.org/officeDocument/2006/relationships/hyperlink" Target="https://twitter.com/aetern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9.png"/><Relationship Id="rId5" Type="http://schemas.openxmlformats.org/officeDocument/2006/relationships/hyperlink" Target="https://aeternity.com/" TargetMode="External"/><Relationship Id="rId6" Type="http://schemas.openxmlformats.org/officeDocument/2006/relationships/hyperlink" Target="https://twitter.com/aeternity" TargetMode="External"/><Relationship Id="rId7" Type="http://schemas.openxmlformats.org/officeDocument/2006/relationships/hyperlink" Target="https://kryptokrauts.com/" TargetMode="External"/><Relationship Id="rId8" Type="http://schemas.openxmlformats.org/officeDocument/2006/relationships/hyperlink" Target="https://twitter.com/kryptokrau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69050"/>
          </a:xfrm>
          <a:prstGeom prst="rect">
            <a:avLst/>
          </a:prstGeom>
          <a:noFill/>
          <a:ln>
            <a:noFill/>
          </a:ln>
        </p:spPr>
      </p:pic>
      <p:pic>
        <p:nvPicPr>
          <p:cNvPr id="55" name="Google Shape;55;p13"/>
          <p:cNvPicPr preferRelativeResize="0"/>
          <p:nvPr/>
        </p:nvPicPr>
        <p:blipFill>
          <a:blip r:embed="rId4">
            <a:alphaModFix/>
          </a:blip>
          <a:stretch>
            <a:fillRect/>
          </a:stretch>
        </p:blipFill>
        <p:spPr>
          <a:xfrm>
            <a:off x="0" y="69050"/>
            <a:ext cx="9144000" cy="5074450"/>
          </a:xfrm>
          <a:prstGeom prst="rect">
            <a:avLst/>
          </a:prstGeom>
          <a:noFill/>
          <a:ln>
            <a:noFill/>
          </a:ln>
        </p:spPr>
      </p:pic>
      <p:pic>
        <p:nvPicPr>
          <p:cNvPr id="56" name="Google Shape;56;p13"/>
          <p:cNvPicPr preferRelativeResize="0"/>
          <p:nvPr/>
        </p:nvPicPr>
        <p:blipFill>
          <a:blip r:embed="rId5">
            <a:alphaModFix/>
          </a:blip>
          <a:stretch>
            <a:fillRect/>
          </a:stretch>
        </p:blipFill>
        <p:spPr>
          <a:xfrm>
            <a:off x="3437275" y="1540450"/>
            <a:ext cx="2269450" cy="1555175"/>
          </a:xfrm>
          <a:prstGeom prst="rect">
            <a:avLst/>
          </a:prstGeom>
          <a:noFill/>
          <a:ln>
            <a:noFill/>
          </a:ln>
        </p:spPr>
      </p:pic>
      <p:sp>
        <p:nvSpPr>
          <p:cNvPr id="57" name="Google Shape;57;p13"/>
          <p:cNvSpPr txBox="1"/>
          <p:nvPr/>
        </p:nvSpPr>
        <p:spPr>
          <a:xfrm>
            <a:off x="1360657" y="3381375"/>
            <a:ext cx="64227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solidFill>
                <a:srgbClr val="FFFFFF"/>
              </a:solidFill>
              <a:latin typeface="Roboto Light"/>
              <a:ea typeface="Roboto Light"/>
              <a:cs typeface="Roboto Light"/>
              <a:sym typeface="Roboto Light"/>
            </a:endParaRPr>
          </a:p>
        </p:txBody>
      </p:sp>
      <p:sp>
        <p:nvSpPr>
          <p:cNvPr id="58" name="Google Shape;58;p13"/>
          <p:cNvSpPr txBox="1"/>
          <p:nvPr/>
        </p:nvSpPr>
        <p:spPr>
          <a:xfrm>
            <a:off x="3072000" y="3876675"/>
            <a:ext cx="3000000" cy="3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latin typeface="Roboto"/>
              <a:ea typeface="Roboto"/>
              <a:cs typeface="Roboto"/>
              <a:sym typeface="Roboto"/>
            </a:endParaRPr>
          </a:p>
        </p:txBody>
      </p:sp>
      <p:sp>
        <p:nvSpPr>
          <p:cNvPr id="59" name="Google Shape;59;p13"/>
          <p:cNvSpPr txBox="1"/>
          <p:nvPr/>
        </p:nvSpPr>
        <p:spPr>
          <a:xfrm>
            <a:off x="2362200" y="4610100"/>
            <a:ext cx="4419600" cy="39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rgbClr val="FFFFFF"/>
              </a:solidFill>
            </a:endParaRPr>
          </a:p>
        </p:txBody>
      </p:sp>
      <p:sp>
        <p:nvSpPr>
          <p:cNvPr id="60" name="Google Shape;60;p13"/>
          <p:cNvSpPr txBox="1"/>
          <p:nvPr/>
        </p:nvSpPr>
        <p:spPr>
          <a:xfrm>
            <a:off x="2919600" y="4105275"/>
            <a:ext cx="3060300" cy="5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Lisboa: 02/05/2019</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57" name="Google Shape;157;p22"/>
          <p:cNvSpPr txBox="1"/>
          <p:nvPr/>
        </p:nvSpPr>
        <p:spPr>
          <a:xfrm>
            <a:off x="477000" y="475650"/>
            <a:ext cx="4587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Off-Chain: State Channels</a:t>
            </a:r>
            <a:endParaRPr sz="2600">
              <a:latin typeface="Roboto Medium"/>
              <a:ea typeface="Roboto Medium"/>
              <a:cs typeface="Roboto Medium"/>
              <a:sym typeface="Roboto Medium"/>
            </a:endParaRPr>
          </a:p>
        </p:txBody>
      </p:sp>
      <p:pic>
        <p:nvPicPr>
          <p:cNvPr id="158" name="Google Shape;158;p22"/>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59" name="Google Shape;159;p22"/>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pic>
        <p:nvPicPr>
          <p:cNvPr id="160" name="Google Shape;160;p22"/>
          <p:cNvPicPr preferRelativeResize="0"/>
          <p:nvPr/>
        </p:nvPicPr>
        <p:blipFill>
          <a:blip r:embed="rId9">
            <a:alphaModFix/>
          </a:blip>
          <a:stretch>
            <a:fillRect/>
          </a:stretch>
        </p:blipFill>
        <p:spPr>
          <a:xfrm>
            <a:off x="685800" y="1093650"/>
            <a:ext cx="7653867" cy="33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66" name="Google Shape;166;p23"/>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pic>
        <p:nvPicPr>
          <p:cNvPr id="167" name="Google Shape;167;p23"/>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68" name="Google Shape;168;p23"/>
          <p:cNvSpPr txBox="1"/>
          <p:nvPr/>
        </p:nvSpPr>
        <p:spPr>
          <a:xfrm>
            <a:off x="486525" y="2464379"/>
            <a:ext cx="7839000" cy="10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Oracles are source of information which can be accessed on the blockchain. </a:t>
            </a:r>
            <a:r>
              <a:rPr b="1" lang="en" sz="1800">
                <a:solidFill>
                  <a:schemeClr val="dk1"/>
                </a:solidFill>
                <a:latin typeface="Roboto"/>
                <a:ea typeface="Roboto"/>
                <a:cs typeface="Roboto"/>
                <a:sym typeface="Roboto"/>
              </a:rPr>
              <a:t>Anyone can be an oracle provider</a:t>
            </a:r>
            <a:r>
              <a:rPr lang="en" sz="1800">
                <a:solidFill>
                  <a:schemeClr val="dk1"/>
                </a:solidFill>
                <a:latin typeface="Roboto"/>
                <a:ea typeface="Roboto"/>
                <a:cs typeface="Roboto"/>
                <a:sym typeface="Roboto"/>
              </a:rPr>
              <a:t>, their reputation determines whether or not they are seen as a reliable source.</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Structured</a:t>
            </a:r>
            <a:r>
              <a:rPr b="1" lang="en" sz="1800">
                <a:solidFill>
                  <a:schemeClr val="dk1"/>
                </a:solidFill>
                <a:latin typeface="Roboto"/>
                <a:ea typeface="Roboto"/>
                <a:cs typeface="Roboto"/>
                <a:sym typeface="Roboto"/>
              </a:rPr>
              <a:t> data</a:t>
            </a:r>
            <a:r>
              <a:rPr lang="en" sz="1800">
                <a:solidFill>
                  <a:schemeClr val="dk1"/>
                </a:solidFill>
                <a:latin typeface="Roboto"/>
                <a:ea typeface="Roboto"/>
                <a:cs typeface="Roboto"/>
                <a:sym typeface="Roboto"/>
              </a:rPr>
              <a:t>, that </a:t>
            </a:r>
            <a:r>
              <a:rPr lang="en" sz="1800">
                <a:solidFill>
                  <a:schemeClr val="dk1"/>
                </a:solidFill>
                <a:latin typeface="Roboto"/>
                <a:ea typeface="Roboto"/>
                <a:cs typeface="Roboto"/>
                <a:sym typeface="Roboto"/>
              </a:rPr>
              <a:t>can be anything from a simple Boolean to the complete work of Shakespeare.</a:t>
            </a:r>
            <a:br>
              <a:rPr lang="en" sz="1800">
                <a:solidFill>
                  <a:schemeClr val="dk1"/>
                </a:solidFill>
                <a:latin typeface="Roboto"/>
                <a:ea typeface="Roboto"/>
                <a:cs typeface="Roboto"/>
                <a:sym typeface="Roboto"/>
              </a:rPr>
            </a:br>
            <a:br>
              <a:rPr lang="en" sz="1800">
                <a:solidFill>
                  <a:schemeClr val="dk1"/>
                </a:solidFill>
                <a:latin typeface="Roboto"/>
                <a:ea typeface="Roboto"/>
                <a:cs typeface="Roboto"/>
                <a:sym typeface="Roboto"/>
              </a:rPr>
            </a:br>
            <a:r>
              <a:rPr lang="en" sz="1800">
                <a:solidFill>
                  <a:schemeClr val="dk1"/>
                </a:solidFill>
                <a:latin typeface="Roboto"/>
                <a:ea typeface="Roboto"/>
                <a:cs typeface="Roboto"/>
                <a:sym typeface="Roboto"/>
              </a:rPr>
              <a:t>Oracle </a:t>
            </a:r>
            <a:r>
              <a:rPr b="1" lang="en" sz="1800">
                <a:solidFill>
                  <a:schemeClr val="dk1"/>
                </a:solidFill>
                <a:latin typeface="Roboto"/>
                <a:ea typeface="Roboto"/>
                <a:cs typeface="Roboto"/>
                <a:sym typeface="Roboto"/>
              </a:rPr>
              <a:t>responses </a:t>
            </a:r>
            <a:r>
              <a:rPr lang="en" sz="1800">
                <a:solidFill>
                  <a:schemeClr val="dk1"/>
                </a:solidFill>
                <a:latin typeface="Roboto"/>
                <a:ea typeface="Roboto"/>
                <a:cs typeface="Roboto"/>
                <a:sym typeface="Roboto"/>
              </a:rPr>
              <a:t>can be used by </a:t>
            </a:r>
            <a:r>
              <a:rPr b="1" lang="en" sz="1800">
                <a:solidFill>
                  <a:schemeClr val="dk1"/>
                </a:solidFill>
                <a:latin typeface="Roboto"/>
                <a:ea typeface="Roboto"/>
                <a:cs typeface="Roboto"/>
                <a:sym typeface="Roboto"/>
              </a:rPr>
              <a:t>smart contracts</a:t>
            </a:r>
            <a:r>
              <a:rPr lang="en" sz="1800">
                <a:solidFill>
                  <a:schemeClr val="dk1"/>
                </a:solidFill>
                <a:latin typeface="Roboto"/>
                <a:ea typeface="Roboto"/>
                <a:cs typeface="Roboto"/>
                <a:sym typeface="Roboto"/>
              </a:rPr>
              <a:t> to perform certain actions based on the result</a:t>
            </a:r>
            <a:endParaRPr sz="1800">
              <a:solidFill>
                <a:schemeClr val="dk1"/>
              </a:solidFill>
              <a:latin typeface="Roboto"/>
              <a:ea typeface="Roboto"/>
              <a:cs typeface="Roboto"/>
              <a:sym typeface="Roboto"/>
            </a:endParaRPr>
          </a:p>
        </p:txBody>
      </p:sp>
      <p:sp>
        <p:nvSpPr>
          <p:cNvPr id="169" name="Google Shape;169;p23"/>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Oracles.</a:t>
            </a:r>
            <a:endParaRPr sz="3000">
              <a:latin typeface="Roboto Light"/>
              <a:ea typeface="Roboto Light"/>
              <a:cs typeface="Roboto Light"/>
              <a:sym typeface="Roboto Light"/>
            </a:endParaRPr>
          </a:p>
        </p:txBody>
      </p:sp>
      <p:sp>
        <p:nvSpPr>
          <p:cNvPr id="170" name="Google Shape;170;p23"/>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76" name="Google Shape;176;p24"/>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pic>
        <p:nvPicPr>
          <p:cNvPr id="177" name="Google Shape;177;p24"/>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78" name="Google Shape;178;p24"/>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This is not an </a:t>
            </a:r>
            <a:r>
              <a:rPr lang="en" sz="3000">
                <a:latin typeface="Roboto Light"/>
                <a:ea typeface="Roboto Light"/>
                <a:cs typeface="Roboto Light"/>
                <a:sym typeface="Roboto Light"/>
              </a:rPr>
              <a:t>Oracle:</a:t>
            </a:r>
            <a:endParaRPr sz="3000">
              <a:latin typeface="Roboto Light"/>
              <a:ea typeface="Roboto Light"/>
              <a:cs typeface="Roboto Light"/>
              <a:sym typeface="Roboto Light"/>
            </a:endParaRPr>
          </a:p>
        </p:txBody>
      </p:sp>
      <p:sp>
        <p:nvSpPr>
          <p:cNvPr id="179" name="Google Shape;179;p24"/>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pic>
        <p:nvPicPr>
          <p:cNvPr id="180" name="Google Shape;180;p24"/>
          <p:cNvPicPr preferRelativeResize="0"/>
          <p:nvPr/>
        </p:nvPicPr>
        <p:blipFill>
          <a:blip r:embed="rId9">
            <a:alphaModFix/>
          </a:blip>
          <a:stretch>
            <a:fillRect/>
          </a:stretch>
        </p:blipFill>
        <p:spPr>
          <a:xfrm>
            <a:off x="1600200" y="1601575"/>
            <a:ext cx="5341050" cy="267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5"/>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86" name="Google Shape;186;p25"/>
          <p:cNvSpPr txBox="1"/>
          <p:nvPr/>
        </p:nvSpPr>
        <p:spPr>
          <a:xfrm>
            <a:off x="477000" y="1708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Oracle characteristics</a:t>
            </a:r>
            <a:endParaRPr sz="2600">
              <a:latin typeface="Roboto Medium"/>
              <a:ea typeface="Roboto Medium"/>
              <a:cs typeface="Roboto Medium"/>
              <a:sym typeface="Roboto Medium"/>
            </a:endParaRPr>
          </a:p>
        </p:txBody>
      </p:sp>
      <p:pic>
        <p:nvPicPr>
          <p:cNvPr id="187" name="Google Shape;187;p25"/>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88" name="Google Shape;188;p25"/>
          <p:cNvSpPr txBox="1"/>
          <p:nvPr/>
        </p:nvSpPr>
        <p:spPr>
          <a:xfrm>
            <a:off x="486525" y="587825"/>
            <a:ext cx="7634100" cy="4080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æternity provides an </a:t>
            </a:r>
            <a:r>
              <a:rPr b="1" lang="en" sz="1600">
                <a:solidFill>
                  <a:schemeClr val="dk1"/>
                </a:solidFill>
                <a:latin typeface="Roboto"/>
                <a:ea typeface="Roboto"/>
                <a:cs typeface="Roboto"/>
                <a:sym typeface="Roboto"/>
              </a:rPr>
              <a:t>oracle state tree </a:t>
            </a:r>
            <a:r>
              <a:rPr lang="en" sz="1600">
                <a:solidFill>
                  <a:schemeClr val="dk1"/>
                </a:solidFill>
                <a:latin typeface="Roboto"/>
                <a:ea typeface="Roboto"/>
                <a:cs typeface="Roboto"/>
                <a:sym typeface="Roboto"/>
              </a:rPr>
              <a:t>which contains objects and queries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an oracle defines:</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an </a:t>
            </a:r>
            <a:r>
              <a:rPr b="1" lang="en" sz="1600">
                <a:solidFill>
                  <a:schemeClr val="dk1"/>
                </a:solidFill>
                <a:latin typeface="Roboto"/>
                <a:ea typeface="Roboto"/>
                <a:cs typeface="Roboto"/>
                <a:sym typeface="Roboto"/>
              </a:rPr>
              <a:t>address </a:t>
            </a:r>
            <a:r>
              <a:rPr lang="en" sz="1600">
                <a:solidFill>
                  <a:schemeClr val="dk1"/>
                </a:solidFill>
                <a:latin typeface="Roboto"/>
                <a:ea typeface="Roboto"/>
                <a:cs typeface="Roboto"/>
                <a:sym typeface="Roboto"/>
              </a:rPr>
              <a:t>that should be registered as an oracle</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 </a:t>
            </a:r>
            <a:r>
              <a:rPr b="1" lang="en" sz="1600">
                <a:solidFill>
                  <a:schemeClr val="dk1"/>
                </a:solidFill>
                <a:latin typeface="Roboto"/>
                <a:ea typeface="Roboto"/>
                <a:cs typeface="Roboto"/>
                <a:sym typeface="Roboto"/>
              </a:rPr>
              <a:t>request </a:t>
            </a:r>
            <a:r>
              <a:rPr lang="en" sz="1600">
                <a:solidFill>
                  <a:schemeClr val="dk1"/>
                </a:solidFill>
                <a:latin typeface="Roboto"/>
                <a:ea typeface="Roboto"/>
                <a:cs typeface="Roboto"/>
                <a:sym typeface="Roboto"/>
              </a:rPr>
              <a:t>and a </a:t>
            </a:r>
            <a:r>
              <a:rPr b="1" lang="en" sz="1600">
                <a:solidFill>
                  <a:schemeClr val="dk1"/>
                </a:solidFill>
                <a:latin typeface="Roboto"/>
                <a:ea typeface="Roboto"/>
                <a:cs typeface="Roboto"/>
                <a:sym typeface="Roboto"/>
              </a:rPr>
              <a:t>response format</a:t>
            </a:r>
            <a:endParaRPr b="1"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 </a:t>
            </a:r>
            <a:r>
              <a:rPr b="1" lang="en" sz="1600">
                <a:solidFill>
                  <a:schemeClr val="dk1"/>
                </a:solidFill>
                <a:latin typeface="Roboto"/>
                <a:ea typeface="Roboto"/>
                <a:cs typeface="Roboto"/>
                <a:sym typeface="Roboto"/>
              </a:rPr>
              <a:t>TTL </a:t>
            </a:r>
            <a:r>
              <a:rPr lang="en" sz="1600">
                <a:solidFill>
                  <a:schemeClr val="dk1"/>
                </a:solidFill>
                <a:latin typeface="Roboto"/>
                <a:ea typeface="Roboto"/>
                <a:cs typeface="Roboto"/>
                <a:sym typeface="Roboto"/>
              </a:rPr>
              <a:t>(how long the oracle will be available)</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 </a:t>
            </a:r>
            <a:r>
              <a:rPr b="1" lang="en" sz="1600">
                <a:solidFill>
                  <a:schemeClr val="dk1"/>
                </a:solidFill>
                <a:latin typeface="Roboto"/>
                <a:ea typeface="Roboto"/>
                <a:cs typeface="Roboto"/>
                <a:sym typeface="Roboto"/>
              </a:rPr>
              <a:t>fee </a:t>
            </a:r>
            <a:r>
              <a:rPr lang="en" sz="1600">
                <a:solidFill>
                  <a:schemeClr val="dk1"/>
                </a:solidFill>
                <a:latin typeface="Roboto"/>
                <a:ea typeface="Roboto"/>
                <a:cs typeface="Roboto"/>
                <a:sym typeface="Roboto"/>
              </a:rPr>
              <a:t>that a caller has to pay to get a response</a:t>
            </a:r>
            <a:endParaRPr sz="1600">
              <a:solidFill>
                <a:schemeClr val="dk1"/>
              </a:solidFill>
              <a:latin typeface="Roboto"/>
              <a:ea typeface="Roboto"/>
              <a:cs typeface="Roboto"/>
              <a:sym typeface="Roboto"/>
            </a:endParaRPr>
          </a:p>
          <a:p>
            <a:pPr indent="-330200" lvl="0" marL="457200" marR="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operations on oracles:</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register the oracle</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subscribe to the oracle</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answer queries from clients</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possibly extend the lifespan of the oracle, by increasing its ttl</a:t>
            </a:r>
            <a:endParaRPr sz="1600">
              <a:solidFill>
                <a:schemeClr val="dk1"/>
              </a:solidFill>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or expire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Sample Oracle: </a:t>
            </a:r>
            <a:r>
              <a:rPr lang="en" sz="1100" u="sng">
                <a:solidFill>
                  <a:schemeClr val="hlink"/>
                </a:solidFill>
                <a:hlinkClick r:id="rId5"/>
              </a:rPr>
              <a:t>https://dev.aepps.com/aepp-sdk-docs/Oracle-Python.html</a:t>
            </a:r>
            <a:endParaRPr sz="1600">
              <a:solidFill>
                <a:schemeClr val="dk1"/>
              </a:solidFill>
              <a:latin typeface="Roboto"/>
              <a:ea typeface="Roboto"/>
              <a:cs typeface="Roboto"/>
              <a:sym typeface="Roboto"/>
            </a:endParaRPr>
          </a:p>
        </p:txBody>
      </p:sp>
      <p:sp>
        <p:nvSpPr>
          <p:cNvPr id="189" name="Google Shape;189;p25"/>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6"/>
              </a:rPr>
              <a:t>aeternity.com</a:t>
            </a:r>
            <a:r>
              <a:rPr lang="en" sz="1200">
                <a:solidFill>
                  <a:srgbClr val="E06666"/>
                </a:solidFill>
              </a:rPr>
              <a:t> | </a:t>
            </a:r>
            <a:r>
              <a:rPr lang="en" sz="1200" u="sng">
                <a:solidFill>
                  <a:srgbClr val="E06666"/>
                </a:solidFill>
                <a:hlinkClick r:id="rId7"/>
              </a:rPr>
              <a:t>@aeternity</a:t>
            </a:r>
            <a:r>
              <a:rPr lang="en" sz="1200">
                <a:solidFill>
                  <a:srgbClr val="E06666"/>
                </a:solidFill>
              </a:rPr>
              <a:t>                                                                                                     blocksult</a:t>
            </a:r>
            <a:r>
              <a:rPr lang="en" sz="1200">
                <a:solidFill>
                  <a:srgbClr val="E06666"/>
                </a:solidFill>
                <a:uFill>
                  <a:noFill/>
                </a:uFill>
                <a:hlinkClick r:id="rId8"/>
              </a:rPr>
              <a:t>.com</a:t>
            </a:r>
            <a:r>
              <a:rPr lang="en" sz="1200">
                <a:solidFill>
                  <a:srgbClr val="E06666"/>
                </a:solidFill>
              </a:rPr>
              <a:t> | </a:t>
            </a:r>
            <a:r>
              <a:rPr lang="en" sz="1200">
                <a:solidFill>
                  <a:srgbClr val="E06666"/>
                </a:solidFill>
                <a:uFill>
                  <a:noFill/>
                </a:uFill>
                <a:hlinkClick r:id="rId9"/>
              </a:rPr>
              <a:t>@</a:t>
            </a:r>
            <a:r>
              <a:rPr lang="en" sz="1200">
                <a:solidFill>
                  <a:srgbClr val="E06666"/>
                </a:solidFill>
              </a:rPr>
              <a:t>serejandmyself</a:t>
            </a:r>
            <a:endParaRPr sz="1200">
              <a:solidFill>
                <a:srgbClr val="E0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6"/>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95" name="Google Shape;195;p26"/>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pic>
        <p:nvPicPr>
          <p:cNvPr id="196" name="Google Shape;196;p26"/>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97" name="Google Shape;197;p26"/>
          <p:cNvSpPr txBox="1"/>
          <p:nvPr/>
        </p:nvSpPr>
        <p:spPr>
          <a:xfrm>
            <a:off x="486525" y="2159579"/>
            <a:ext cx="7839000" cy="10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The </a:t>
            </a:r>
            <a:r>
              <a:rPr b="1" lang="en" sz="1800">
                <a:solidFill>
                  <a:schemeClr val="dk1"/>
                </a:solidFill>
                <a:latin typeface="Roboto"/>
                <a:ea typeface="Roboto"/>
                <a:cs typeface="Roboto"/>
                <a:sym typeface="Roboto"/>
              </a:rPr>
              <a:t>governance</a:t>
            </a:r>
            <a:r>
              <a:rPr lang="en" sz="1800">
                <a:solidFill>
                  <a:schemeClr val="dk1"/>
                </a:solidFill>
                <a:latin typeface="Roboto"/>
                <a:ea typeface="Roboto"/>
                <a:cs typeface="Roboto"/>
                <a:sym typeface="Roboto"/>
              </a:rPr>
              <a:t> of the blockchain is done by </a:t>
            </a:r>
            <a:r>
              <a:rPr b="1" lang="en" sz="1800">
                <a:solidFill>
                  <a:schemeClr val="dk1"/>
                </a:solidFill>
                <a:latin typeface="Roboto"/>
                <a:ea typeface="Roboto"/>
                <a:cs typeface="Roboto"/>
                <a:sym typeface="Roboto"/>
              </a:rPr>
              <a:t>voting on the chain</a:t>
            </a:r>
            <a:r>
              <a:rPr lang="en" sz="1800">
                <a:solidFill>
                  <a:schemeClr val="dk1"/>
                </a:solidFill>
                <a:latin typeface="Roboto"/>
                <a:ea typeface="Roboto"/>
                <a:cs typeface="Roboto"/>
                <a:sym typeface="Roboto"/>
              </a:rPr>
              <a:t> on proposals.</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Delegated</a:t>
            </a:r>
            <a:r>
              <a:rPr lang="en" sz="1800">
                <a:solidFill>
                  <a:schemeClr val="dk1"/>
                </a:solidFill>
                <a:latin typeface="Roboto"/>
                <a:ea typeface="Roboto"/>
                <a:cs typeface="Roboto"/>
                <a:sym typeface="Roboto"/>
              </a:rPr>
              <a:t> voting + technical tools.</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Important aspects such as: </a:t>
            </a:r>
            <a:r>
              <a:rPr b="1" lang="en" sz="1800">
                <a:solidFill>
                  <a:schemeClr val="dk1"/>
                </a:solidFill>
                <a:latin typeface="Roboto"/>
                <a:ea typeface="Roboto"/>
                <a:cs typeface="Roboto"/>
                <a:sym typeface="Roboto"/>
              </a:rPr>
              <a:t>reputation and cooperation</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198" name="Google Shape;198;p26"/>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Governance</a:t>
            </a:r>
            <a:r>
              <a:rPr lang="en" sz="3000">
                <a:latin typeface="Roboto Light"/>
                <a:ea typeface="Roboto Light"/>
                <a:cs typeface="Roboto Light"/>
                <a:sym typeface="Roboto Light"/>
              </a:rPr>
              <a:t>.</a:t>
            </a:r>
            <a:endParaRPr sz="3000">
              <a:latin typeface="Roboto Light"/>
              <a:ea typeface="Roboto Light"/>
              <a:cs typeface="Roboto Light"/>
              <a:sym typeface="Roboto Light"/>
            </a:endParaRPr>
          </a:p>
        </p:txBody>
      </p:sp>
      <p:sp>
        <p:nvSpPr>
          <p:cNvPr id="199" name="Google Shape;199;p26"/>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7"/>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205" name="Google Shape;205;p27"/>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pic>
        <p:nvPicPr>
          <p:cNvPr id="206" name="Google Shape;206;p27"/>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207" name="Google Shape;207;p27"/>
          <p:cNvSpPr txBox="1"/>
          <p:nvPr/>
        </p:nvSpPr>
        <p:spPr>
          <a:xfrm>
            <a:off x="477000" y="2326150"/>
            <a:ext cx="7839000" cy="2233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latin typeface="Roboto"/>
                <a:ea typeface="Roboto"/>
                <a:cs typeface="Roboto"/>
                <a:sym typeface="Roboto"/>
              </a:rPr>
              <a:t>Contract execution should be </a:t>
            </a:r>
            <a:r>
              <a:rPr b="1" lang="en" sz="1700">
                <a:solidFill>
                  <a:schemeClr val="dk1"/>
                </a:solidFill>
                <a:latin typeface="Roboto"/>
                <a:ea typeface="Roboto"/>
                <a:cs typeface="Roboto"/>
                <a:sym typeface="Roboto"/>
              </a:rPr>
              <a:t>safe, efficient, cheap, scalable + </a:t>
            </a:r>
            <a:r>
              <a:rPr lang="en" sz="1700">
                <a:solidFill>
                  <a:schemeClr val="dk1"/>
                </a:solidFill>
                <a:latin typeface="Roboto"/>
                <a:ea typeface="Roboto"/>
                <a:cs typeface="Roboto"/>
                <a:sym typeface="Roboto"/>
              </a:rPr>
              <a:t>easily</a:t>
            </a:r>
            <a:r>
              <a:rPr b="1" lang="en" sz="1700">
                <a:solidFill>
                  <a:schemeClr val="dk1"/>
                </a:solidFill>
                <a:latin typeface="Roboto"/>
                <a:ea typeface="Roboto"/>
                <a:cs typeface="Roboto"/>
                <a:sym typeface="Roboto"/>
              </a:rPr>
              <a:t> migrated.</a:t>
            </a:r>
            <a:endParaRPr b="1" sz="17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b="1" sz="17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b="1" lang="en" sz="1700">
                <a:solidFill>
                  <a:schemeClr val="dk1"/>
                </a:solidFill>
                <a:latin typeface="Roboto"/>
                <a:ea typeface="Roboto"/>
                <a:cs typeface="Roboto"/>
                <a:sym typeface="Roboto"/>
              </a:rPr>
              <a:t>Sophia</a:t>
            </a:r>
            <a:r>
              <a:rPr lang="en" sz="1700">
                <a:solidFill>
                  <a:schemeClr val="dk1"/>
                </a:solidFill>
                <a:latin typeface="Roboto"/>
                <a:ea typeface="Roboto"/>
                <a:cs typeface="Roboto"/>
                <a:sym typeface="Roboto"/>
              </a:rPr>
              <a:t> is a new reason like programming language invented for the </a:t>
            </a:r>
            <a:r>
              <a:rPr b="1" lang="en" sz="1700">
                <a:solidFill>
                  <a:schemeClr val="dk1"/>
                </a:solidFill>
                <a:latin typeface="Roboto"/>
                <a:ea typeface="Roboto"/>
                <a:cs typeface="Roboto"/>
                <a:sym typeface="Roboto"/>
              </a:rPr>
              <a:t>æternity virtual machine</a:t>
            </a:r>
            <a:r>
              <a:rPr lang="en" sz="1700">
                <a:solidFill>
                  <a:schemeClr val="dk1"/>
                </a:solidFill>
                <a:latin typeface="Roboto"/>
                <a:ea typeface="Roboto"/>
                <a:cs typeface="Roboto"/>
                <a:sym typeface="Roboto"/>
              </a:rPr>
              <a:t>. Developers write smart contracts that run on the æternity blockchain in Sophia. Sophia’s </a:t>
            </a:r>
            <a:r>
              <a:rPr b="1" lang="en" sz="1700">
                <a:solidFill>
                  <a:schemeClr val="dk1"/>
                </a:solidFill>
                <a:latin typeface="Roboto"/>
                <a:ea typeface="Roboto"/>
                <a:cs typeface="Roboto"/>
                <a:sym typeface="Roboto"/>
              </a:rPr>
              <a:t>syntax</a:t>
            </a:r>
            <a:r>
              <a:rPr lang="en" sz="1700">
                <a:solidFill>
                  <a:schemeClr val="dk1"/>
                </a:solidFill>
                <a:latin typeface="Roboto"/>
                <a:ea typeface="Roboto"/>
                <a:cs typeface="Roboto"/>
                <a:sym typeface="Roboto"/>
              </a:rPr>
              <a:t> is derived from (OCaml/ReasonML).</a:t>
            </a:r>
            <a:endParaRPr sz="17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b="1" lang="en" sz="1700">
                <a:solidFill>
                  <a:schemeClr val="dk1"/>
                </a:solidFill>
                <a:latin typeface="Roboto"/>
                <a:ea typeface="Roboto"/>
                <a:cs typeface="Roboto"/>
                <a:sym typeface="Roboto"/>
              </a:rPr>
              <a:t>Varna </a:t>
            </a:r>
            <a:r>
              <a:rPr lang="en" sz="1700">
                <a:solidFill>
                  <a:schemeClr val="dk1"/>
                </a:solidFill>
                <a:latin typeface="Roboto"/>
                <a:ea typeface="Roboto"/>
                <a:cs typeface="Roboto"/>
                <a:sym typeface="Roboto"/>
              </a:rPr>
              <a:t>is a high level language, similar to Script in Bitcoin. Varna contracts </a:t>
            </a:r>
            <a:r>
              <a:rPr b="1" lang="en" sz="1700">
                <a:solidFill>
                  <a:schemeClr val="dk1"/>
                </a:solidFill>
                <a:latin typeface="Roboto"/>
                <a:ea typeface="Roboto"/>
                <a:cs typeface="Roboto"/>
                <a:sym typeface="Roboto"/>
              </a:rPr>
              <a:t>do not contain any loops</a:t>
            </a:r>
            <a:r>
              <a:rPr lang="en" sz="1700">
                <a:solidFill>
                  <a:schemeClr val="dk1"/>
                </a:solidFill>
                <a:latin typeface="Roboto"/>
                <a:ea typeface="Roboto"/>
                <a:cs typeface="Roboto"/>
                <a:sym typeface="Roboto"/>
              </a:rPr>
              <a:t> and the gas cost for a call is </a:t>
            </a:r>
            <a:r>
              <a:rPr lang="en" sz="1700">
                <a:solidFill>
                  <a:schemeClr val="dk1"/>
                </a:solidFill>
                <a:latin typeface="Roboto"/>
                <a:ea typeface="Roboto"/>
                <a:cs typeface="Roboto"/>
                <a:sym typeface="Roboto"/>
              </a:rPr>
              <a:t>decided at</a:t>
            </a:r>
            <a:r>
              <a:rPr b="1" lang="en" sz="1700">
                <a:solidFill>
                  <a:schemeClr val="dk1"/>
                </a:solidFill>
                <a:latin typeface="Roboto"/>
                <a:ea typeface="Roboto"/>
                <a:cs typeface="Roboto"/>
                <a:sym typeface="Roboto"/>
              </a:rPr>
              <a:t> compile time</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17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1200">
              <a:latin typeface="Roboto"/>
              <a:ea typeface="Roboto"/>
              <a:cs typeface="Roboto"/>
              <a:sym typeface="Roboto"/>
            </a:endParaRPr>
          </a:p>
        </p:txBody>
      </p:sp>
      <p:sp>
        <p:nvSpPr>
          <p:cNvPr id="208" name="Google Shape;208;p27"/>
          <p:cNvSpPr txBox="1"/>
          <p:nvPr/>
        </p:nvSpPr>
        <p:spPr>
          <a:xfrm>
            <a:off x="486525" y="694975"/>
            <a:ext cx="7299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æternity smart contract approach.</a:t>
            </a:r>
            <a:endParaRPr sz="3000">
              <a:latin typeface="Roboto Light"/>
              <a:ea typeface="Roboto Light"/>
              <a:cs typeface="Roboto Light"/>
              <a:sym typeface="Roboto Light"/>
            </a:endParaRPr>
          </a:p>
        </p:txBody>
      </p:sp>
      <p:sp>
        <p:nvSpPr>
          <p:cNvPr id="209" name="Google Shape;209;p27"/>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8"/>
          <p:cNvPicPr preferRelativeResize="0"/>
          <p:nvPr/>
        </p:nvPicPr>
        <p:blipFill>
          <a:blip r:embed="rId3">
            <a:alphaModFix/>
          </a:blip>
          <a:stretch>
            <a:fillRect/>
          </a:stretch>
        </p:blipFill>
        <p:spPr>
          <a:xfrm>
            <a:off x="0" y="5039925"/>
            <a:ext cx="9144000" cy="103575"/>
          </a:xfrm>
          <a:prstGeom prst="rect">
            <a:avLst/>
          </a:prstGeom>
          <a:noFill/>
          <a:ln>
            <a:noFill/>
          </a:ln>
        </p:spPr>
      </p:pic>
      <p:pic>
        <p:nvPicPr>
          <p:cNvPr id="215" name="Google Shape;215;p28"/>
          <p:cNvPicPr preferRelativeResize="0"/>
          <p:nvPr/>
        </p:nvPicPr>
        <p:blipFill>
          <a:blip r:embed="rId4">
            <a:alphaModFix/>
          </a:blip>
          <a:stretch>
            <a:fillRect/>
          </a:stretch>
        </p:blipFill>
        <p:spPr>
          <a:xfrm>
            <a:off x="4347188" y="4668425"/>
            <a:ext cx="449625" cy="217625"/>
          </a:xfrm>
          <a:prstGeom prst="rect">
            <a:avLst/>
          </a:prstGeom>
          <a:noFill/>
          <a:ln>
            <a:noFill/>
          </a:ln>
        </p:spPr>
      </p:pic>
      <p:pic>
        <p:nvPicPr>
          <p:cNvPr id="216" name="Google Shape;216;p28"/>
          <p:cNvPicPr preferRelativeResize="0"/>
          <p:nvPr/>
        </p:nvPicPr>
        <p:blipFill rotWithShape="1">
          <a:blip r:embed="rId5">
            <a:alphaModFix/>
          </a:blip>
          <a:srcRect b="0" l="0" r="4159" t="10289"/>
          <a:stretch/>
        </p:blipFill>
        <p:spPr>
          <a:xfrm>
            <a:off x="973238" y="218650"/>
            <a:ext cx="7415124" cy="3877125"/>
          </a:xfrm>
          <a:prstGeom prst="rect">
            <a:avLst/>
          </a:prstGeom>
          <a:noFill/>
          <a:ln>
            <a:noFill/>
          </a:ln>
        </p:spPr>
      </p:pic>
      <p:sp>
        <p:nvSpPr>
          <p:cNvPr id="217" name="Google Shape;217;p28"/>
          <p:cNvSpPr txBox="1"/>
          <p:nvPr/>
        </p:nvSpPr>
        <p:spPr>
          <a:xfrm>
            <a:off x="471750" y="4263350"/>
            <a:ext cx="80214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rgbClr val="F7296E"/>
                </a:solidFill>
                <a:hlinkClick r:id="rId6"/>
              </a:rPr>
              <a:t>https://hack.bg/blog/meetups/0x07-aeternity-sophia-ml-workshop-blockchain-developers-meetup/</a:t>
            </a:r>
            <a:endParaRPr sz="1000">
              <a:solidFill>
                <a:srgbClr val="F7296E"/>
              </a:solidFill>
            </a:endParaRPr>
          </a:p>
        </p:txBody>
      </p:sp>
      <p:sp>
        <p:nvSpPr>
          <p:cNvPr id="218" name="Google Shape;218;p28"/>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7"/>
              </a:rPr>
              <a:t>aeternity.com</a:t>
            </a:r>
            <a:r>
              <a:rPr lang="en" sz="1200">
                <a:solidFill>
                  <a:srgbClr val="E06666"/>
                </a:solidFill>
              </a:rPr>
              <a:t> | </a:t>
            </a:r>
            <a:r>
              <a:rPr lang="en" sz="1200" u="sng">
                <a:solidFill>
                  <a:srgbClr val="E06666"/>
                </a:solidFill>
                <a:hlinkClick r:id="rId8"/>
              </a:rPr>
              <a:t>@aeternity</a:t>
            </a:r>
            <a:r>
              <a:rPr lang="en" sz="1200">
                <a:solidFill>
                  <a:srgbClr val="E06666"/>
                </a:solidFill>
              </a:rPr>
              <a:t>                                                                                                     blocksult</a:t>
            </a:r>
            <a:r>
              <a:rPr lang="en" sz="1200">
                <a:solidFill>
                  <a:srgbClr val="E06666"/>
                </a:solidFill>
                <a:uFill>
                  <a:noFill/>
                </a:uFill>
                <a:hlinkClick r:id="rId9"/>
              </a:rPr>
              <a:t>.com</a:t>
            </a:r>
            <a:r>
              <a:rPr lang="en" sz="1200">
                <a:solidFill>
                  <a:srgbClr val="E06666"/>
                </a:solidFill>
              </a:rPr>
              <a:t> | </a:t>
            </a:r>
            <a:r>
              <a:rPr lang="en" sz="1200">
                <a:solidFill>
                  <a:srgbClr val="E06666"/>
                </a:solidFill>
                <a:uFill>
                  <a:noFill/>
                </a:uFill>
                <a:hlinkClick r:id="rId10"/>
              </a:rPr>
              <a:t>@</a:t>
            </a:r>
            <a:r>
              <a:rPr lang="en" sz="1200">
                <a:solidFill>
                  <a:srgbClr val="E06666"/>
                </a:solidFill>
              </a:rPr>
              <a:t>serejandmyself</a:t>
            </a:r>
            <a:endParaRPr sz="1200">
              <a:solidFill>
                <a:srgbClr val="E0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9"/>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224" name="Google Shape;224;p29"/>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Adoption at </a:t>
            </a:r>
            <a:r>
              <a:rPr lang="en" sz="2600">
                <a:latin typeface="Roboto Medium"/>
                <a:ea typeface="Roboto Medium"/>
                <a:cs typeface="Roboto Medium"/>
                <a:sym typeface="Roboto Medium"/>
              </a:rPr>
              <a:t>æternity?</a:t>
            </a:r>
            <a:endParaRPr sz="2600">
              <a:latin typeface="Roboto Medium"/>
              <a:ea typeface="Roboto Medium"/>
              <a:cs typeface="Roboto Medium"/>
              <a:sym typeface="Roboto Medium"/>
            </a:endParaRPr>
          </a:p>
        </p:txBody>
      </p:sp>
      <p:pic>
        <p:nvPicPr>
          <p:cNvPr id="225" name="Google Shape;225;p29"/>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226" name="Google Shape;226;p29"/>
          <p:cNvSpPr txBox="1"/>
          <p:nvPr/>
        </p:nvSpPr>
        <p:spPr>
          <a:xfrm>
            <a:off x="486525" y="2616779"/>
            <a:ext cx="7839000" cy="10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æternity enjoys </a:t>
            </a:r>
            <a:r>
              <a:rPr b="1" lang="en" sz="1800">
                <a:solidFill>
                  <a:schemeClr val="dk1"/>
                </a:solidFill>
                <a:latin typeface="Roboto"/>
                <a:ea typeface="Roboto"/>
                <a:cs typeface="Roboto"/>
                <a:sym typeface="Roboto"/>
              </a:rPr>
              <a:t>simplicity</a:t>
            </a:r>
            <a:r>
              <a:rPr lang="en" sz="1800">
                <a:solidFill>
                  <a:schemeClr val="dk1"/>
                </a:solidFill>
                <a:latin typeface="Roboto"/>
                <a:ea typeface="Roboto"/>
                <a:cs typeface="Roboto"/>
                <a:sym typeface="Roboto"/>
              </a:rPr>
              <a:t> of delivery of </a:t>
            </a:r>
            <a:r>
              <a:rPr b="1" lang="en" sz="1800">
                <a:solidFill>
                  <a:schemeClr val="dk1"/>
                </a:solidFill>
                <a:latin typeface="Roboto"/>
                <a:ea typeface="Roboto"/>
                <a:cs typeface="Roboto"/>
                <a:sym typeface="Roboto"/>
              </a:rPr>
              <a:t>open source</a:t>
            </a:r>
            <a:r>
              <a:rPr lang="en" sz="1800">
                <a:solidFill>
                  <a:schemeClr val="dk1"/>
                </a:solidFill>
                <a:latin typeface="Roboto"/>
                <a:ea typeface="Roboto"/>
                <a:cs typeface="Roboto"/>
                <a:sym typeface="Roboto"/>
              </a:rPr>
              <a:t> product to the </a:t>
            </a:r>
            <a:r>
              <a:rPr b="1" lang="en" sz="1800">
                <a:solidFill>
                  <a:schemeClr val="dk1"/>
                </a:solidFill>
                <a:latin typeface="Roboto"/>
                <a:ea typeface="Roboto"/>
                <a:cs typeface="Roboto"/>
                <a:sym typeface="Roboto"/>
              </a:rPr>
              <a:t>end user</a:t>
            </a:r>
            <a:r>
              <a:rPr lang="en" sz="1800">
                <a:solidFill>
                  <a:schemeClr val="dk1"/>
                </a:solidFill>
                <a:latin typeface="Roboto"/>
                <a:ea typeface="Roboto"/>
                <a:cs typeface="Roboto"/>
                <a:sym typeface="Roboto"/>
              </a:rPr>
              <a:t>. For example: dev portal, æpp portal, explorer that </a:t>
            </a:r>
            <a:r>
              <a:rPr lang="en" sz="1800">
                <a:solidFill>
                  <a:schemeClr val="dk1"/>
                </a:solidFill>
                <a:latin typeface="Roboto"/>
                <a:ea typeface="Roboto"/>
                <a:cs typeface="Roboto"/>
                <a:sym typeface="Roboto"/>
              </a:rPr>
              <a:t>actually</a:t>
            </a:r>
            <a:r>
              <a:rPr lang="en" sz="1800">
                <a:solidFill>
                  <a:schemeClr val="dk1"/>
                </a:solidFill>
                <a:latin typeface="Roboto"/>
                <a:ea typeface="Roboto"/>
                <a:cs typeface="Roboto"/>
                <a:sym typeface="Roboto"/>
              </a:rPr>
              <a:t> provides </a:t>
            </a:r>
            <a:r>
              <a:rPr b="1" lang="en" sz="1800">
                <a:solidFill>
                  <a:schemeClr val="dk1"/>
                </a:solidFill>
                <a:latin typeface="Roboto"/>
                <a:ea typeface="Roboto"/>
                <a:cs typeface="Roboto"/>
                <a:sym typeface="Roboto"/>
              </a:rPr>
              <a:t>information in one place</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æ</a:t>
            </a:r>
            <a:r>
              <a:rPr lang="en" sz="1800">
                <a:solidFill>
                  <a:schemeClr val="dk1"/>
                </a:solidFill>
                <a:latin typeface="Roboto"/>
                <a:ea typeface="Roboto"/>
                <a:cs typeface="Roboto"/>
                <a:sym typeface="Roboto"/>
              </a:rPr>
              <a:t>ternity is </a:t>
            </a:r>
            <a:r>
              <a:rPr b="1" lang="en" sz="1800">
                <a:solidFill>
                  <a:schemeClr val="dk1"/>
                </a:solidFill>
                <a:latin typeface="Roboto"/>
                <a:ea typeface="Roboto"/>
                <a:cs typeface="Roboto"/>
                <a:sym typeface="Roboto"/>
              </a:rPr>
              <a:t>mobile friendly</a:t>
            </a:r>
            <a:r>
              <a:rPr lang="en" sz="1800">
                <a:solidFill>
                  <a:schemeClr val="dk1"/>
                </a:solidFill>
                <a:latin typeface="Roboto"/>
                <a:ea typeface="Roboto"/>
                <a:cs typeface="Roboto"/>
                <a:sym typeface="Roboto"/>
              </a:rPr>
              <a:t> in its essence. No </a:t>
            </a:r>
            <a:r>
              <a:rPr lang="en" sz="1800">
                <a:solidFill>
                  <a:schemeClr val="dk1"/>
                </a:solidFill>
                <a:latin typeface="Roboto"/>
                <a:ea typeface="Roboto"/>
                <a:cs typeface="Roboto"/>
                <a:sym typeface="Roboto"/>
              </a:rPr>
              <a:t>unnecessary</a:t>
            </a:r>
            <a:r>
              <a:rPr lang="en" sz="1800">
                <a:solidFill>
                  <a:schemeClr val="dk1"/>
                </a:solidFill>
                <a:latin typeface="Roboto"/>
                <a:ea typeface="Roboto"/>
                <a:cs typeface="Roboto"/>
                <a:sym typeface="Roboto"/>
              </a:rPr>
              <a:t> and </a:t>
            </a:r>
            <a:r>
              <a:rPr lang="en" sz="1800">
                <a:solidFill>
                  <a:schemeClr val="dk1"/>
                </a:solidFill>
                <a:latin typeface="Roboto"/>
                <a:ea typeface="Roboto"/>
                <a:cs typeface="Roboto"/>
                <a:sym typeface="Roboto"/>
              </a:rPr>
              <a:t>complicated</a:t>
            </a:r>
            <a:r>
              <a:rPr lang="en" sz="1800">
                <a:solidFill>
                  <a:schemeClr val="dk1"/>
                </a:solidFill>
                <a:latin typeface="Roboto"/>
                <a:ea typeface="Roboto"/>
                <a:cs typeface="Roboto"/>
                <a:sym typeface="Roboto"/>
              </a:rPr>
              <a:t> information, which goes to prove that </a:t>
            </a:r>
            <a:r>
              <a:rPr b="1" lang="en" sz="1800">
                <a:solidFill>
                  <a:schemeClr val="dk1"/>
                </a:solidFill>
                <a:latin typeface="Roboto"/>
                <a:ea typeface="Roboto"/>
                <a:cs typeface="Roboto"/>
                <a:sym typeface="Roboto"/>
              </a:rPr>
              <a:t>simplicity and product go hand in hand</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227" name="Google Shape;227;p29"/>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Product / UI / Mobility / Simplicity</a:t>
            </a:r>
            <a:r>
              <a:rPr lang="en" sz="3000">
                <a:latin typeface="Roboto Light"/>
                <a:ea typeface="Roboto Light"/>
                <a:cs typeface="Roboto Light"/>
                <a:sym typeface="Roboto Light"/>
              </a:rPr>
              <a:t>.</a:t>
            </a:r>
            <a:endParaRPr sz="3000">
              <a:latin typeface="Roboto Light"/>
              <a:ea typeface="Roboto Light"/>
              <a:cs typeface="Roboto Light"/>
              <a:sym typeface="Roboto Light"/>
            </a:endParaRPr>
          </a:p>
        </p:txBody>
      </p:sp>
      <p:sp>
        <p:nvSpPr>
          <p:cNvPr id="228" name="Google Shape;228;p29"/>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0"/>
          <p:cNvPicPr preferRelativeResize="0"/>
          <p:nvPr/>
        </p:nvPicPr>
        <p:blipFill>
          <a:blip r:embed="rId3">
            <a:alphaModFix/>
          </a:blip>
          <a:stretch>
            <a:fillRect/>
          </a:stretch>
        </p:blipFill>
        <p:spPr>
          <a:xfrm>
            <a:off x="0" y="0"/>
            <a:ext cx="9144001" cy="5140996"/>
          </a:xfrm>
          <a:prstGeom prst="rect">
            <a:avLst/>
          </a:prstGeom>
          <a:noFill/>
          <a:ln>
            <a:noFill/>
          </a:ln>
        </p:spPr>
      </p:pic>
      <p:sp>
        <p:nvSpPr>
          <p:cNvPr id="234" name="Google Shape;234;p30"/>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4"/>
              </a:rPr>
              <a:t>aeternity.com</a:t>
            </a:r>
            <a:r>
              <a:rPr lang="en" sz="1200">
                <a:solidFill>
                  <a:srgbClr val="E06666"/>
                </a:solidFill>
              </a:rPr>
              <a:t> | </a:t>
            </a:r>
            <a:r>
              <a:rPr lang="en" sz="1200" u="sng">
                <a:solidFill>
                  <a:srgbClr val="E06666"/>
                </a:solidFill>
                <a:hlinkClick r:id="rId5"/>
              </a:rPr>
              <a:t>@aeternity</a:t>
            </a:r>
            <a:r>
              <a:rPr lang="en" sz="1200">
                <a:solidFill>
                  <a:srgbClr val="E06666"/>
                </a:solidFill>
              </a:rPr>
              <a:t>                                                                                                     blocksult</a:t>
            </a:r>
            <a:r>
              <a:rPr lang="en" sz="1200">
                <a:solidFill>
                  <a:srgbClr val="E06666"/>
                </a:solidFill>
                <a:uFill>
                  <a:noFill/>
                </a:uFill>
                <a:hlinkClick r:id="rId6"/>
              </a:rPr>
              <a:t>.com</a:t>
            </a:r>
            <a:r>
              <a:rPr lang="en" sz="1200">
                <a:solidFill>
                  <a:srgbClr val="E06666"/>
                </a:solidFill>
              </a:rPr>
              <a:t> | </a:t>
            </a:r>
            <a:r>
              <a:rPr lang="en" sz="1200">
                <a:solidFill>
                  <a:srgbClr val="E06666"/>
                </a:solidFill>
                <a:uFill>
                  <a:noFill/>
                </a:uFill>
                <a:hlinkClick r:id="rId7"/>
              </a:rPr>
              <a:t>@</a:t>
            </a:r>
            <a:r>
              <a:rPr lang="en" sz="1200">
                <a:solidFill>
                  <a:srgbClr val="E06666"/>
                </a:solidFill>
              </a:rPr>
              <a:t>serejandmyself</a:t>
            </a:r>
            <a:endParaRPr sz="1200">
              <a:solidFill>
                <a:srgbClr val="E0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0" y="0"/>
            <a:ext cx="9148457" cy="5143500"/>
          </a:xfrm>
          <a:prstGeom prst="rect">
            <a:avLst/>
          </a:prstGeom>
          <a:noFill/>
          <a:ln>
            <a:noFill/>
          </a:ln>
        </p:spPr>
      </p:pic>
      <p:sp>
        <p:nvSpPr>
          <p:cNvPr id="240" name="Google Shape;240;p31"/>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4"/>
              </a:rPr>
              <a:t>aeternity.com</a:t>
            </a:r>
            <a:r>
              <a:rPr lang="en" sz="1200">
                <a:solidFill>
                  <a:srgbClr val="E06666"/>
                </a:solidFill>
              </a:rPr>
              <a:t> | </a:t>
            </a:r>
            <a:r>
              <a:rPr lang="en" sz="1200" u="sng">
                <a:solidFill>
                  <a:srgbClr val="E06666"/>
                </a:solidFill>
                <a:hlinkClick r:id="rId5"/>
              </a:rPr>
              <a:t>@aeternity</a:t>
            </a:r>
            <a:r>
              <a:rPr lang="en" sz="1200">
                <a:solidFill>
                  <a:srgbClr val="E06666"/>
                </a:solidFill>
              </a:rPr>
              <a:t>                                                                                                     blocksult</a:t>
            </a:r>
            <a:r>
              <a:rPr lang="en" sz="1200">
                <a:solidFill>
                  <a:srgbClr val="E06666"/>
                </a:solidFill>
                <a:uFill>
                  <a:noFill/>
                </a:uFill>
                <a:hlinkClick r:id="rId6"/>
              </a:rPr>
              <a:t>.com</a:t>
            </a:r>
            <a:r>
              <a:rPr lang="en" sz="1200">
                <a:solidFill>
                  <a:srgbClr val="E06666"/>
                </a:solidFill>
              </a:rPr>
              <a:t> | </a:t>
            </a:r>
            <a:r>
              <a:rPr lang="en" sz="1200">
                <a:solidFill>
                  <a:srgbClr val="E06666"/>
                </a:solidFill>
                <a:uFill>
                  <a:noFill/>
                </a:uFill>
                <a:hlinkClick r:id="rId7"/>
              </a:rPr>
              <a:t>@</a:t>
            </a:r>
            <a:r>
              <a:rPr lang="en" sz="1200">
                <a:solidFill>
                  <a:srgbClr val="E06666"/>
                </a:solidFill>
              </a:rPr>
              <a:t>serejandmyself</a:t>
            </a:r>
            <a:endParaRPr sz="1200">
              <a:solidFill>
                <a:srgbClr val="E0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66" name="Google Shape;66;p14"/>
          <p:cNvSpPr txBox="1"/>
          <p:nvPr/>
        </p:nvSpPr>
        <p:spPr>
          <a:xfrm>
            <a:off x="477000" y="475650"/>
            <a:ext cx="4869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What makes</a:t>
            </a:r>
            <a:r>
              <a:rPr lang="en" sz="2600">
                <a:latin typeface="Roboto Medium"/>
                <a:ea typeface="Roboto Medium"/>
                <a:cs typeface="Roboto Medium"/>
                <a:sym typeface="Roboto Medium"/>
              </a:rPr>
              <a:t> æternity different</a:t>
            </a:r>
            <a:r>
              <a:rPr lang="en" sz="2600">
                <a:latin typeface="Roboto Medium"/>
                <a:ea typeface="Roboto Medium"/>
                <a:cs typeface="Roboto Medium"/>
                <a:sym typeface="Roboto Medium"/>
              </a:rPr>
              <a:t>?</a:t>
            </a:r>
            <a:endParaRPr sz="2600">
              <a:latin typeface="Roboto Medium"/>
              <a:ea typeface="Roboto Medium"/>
              <a:cs typeface="Roboto Medium"/>
              <a:sym typeface="Roboto Medium"/>
            </a:endParaRPr>
          </a:p>
        </p:txBody>
      </p:sp>
      <p:pic>
        <p:nvPicPr>
          <p:cNvPr id="67" name="Google Shape;67;p14"/>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68" name="Google Shape;68;p14"/>
          <p:cNvSpPr txBox="1"/>
          <p:nvPr/>
        </p:nvSpPr>
        <p:spPr>
          <a:xfrm>
            <a:off x="486525" y="1016025"/>
            <a:ext cx="8071500" cy="12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æternity’s goal is to provide one of the most </a:t>
            </a:r>
            <a:r>
              <a:rPr b="1" lang="en" sz="1700">
                <a:solidFill>
                  <a:schemeClr val="dk1"/>
                </a:solidFill>
                <a:latin typeface="Roboto"/>
                <a:ea typeface="Roboto"/>
                <a:cs typeface="Roboto"/>
                <a:sym typeface="Roboto"/>
              </a:rPr>
              <a:t>powerful blockchain</a:t>
            </a:r>
            <a:r>
              <a:rPr lang="en" sz="1700">
                <a:solidFill>
                  <a:schemeClr val="dk1"/>
                </a:solidFill>
                <a:latin typeface="Roboto"/>
                <a:ea typeface="Roboto"/>
                <a:cs typeface="Roboto"/>
                <a:sym typeface="Roboto"/>
              </a:rPr>
              <a:t> platforms in the industry with a very </a:t>
            </a:r>
            <a:r>
              <a:rPr b="1" lang="en" sz="1700">
                <a:solidFill>
                  <a:schemeClr val="dk1"/>
                </a:solidFill>
                <a:latin typeface="Roboto"/>
                <a:ea typeface="Roboto"/>
                <a:cs typeface="Roboto"/>
                <a:sym typeface="Roboto"/>
              </a:rPr>
              <a:t>reliable</a:t>
            </a:r>
            <a:r>
              <a:rPr lang="en" sz="1700">
                <a:solidFill>
                  <a:schemeClr val="dk1"/>
                </a:solidFill>
                <a:latin typeface="Roboto"/>
                <a:ea typeface="Roboto"/>
                <a:cs typeface="Roboto"/>
                <a:sym typeface="Roboto"/>
              </a:rPr>
              <a:t> on-chain and off-chain </a:t>
            </a:r>
            <a:r>
              <a:rPr b="1" lang="en" sz="1700">
                <a:solidFill>
                  <a:schemeClr val="dk1"/>
                </a:solidFill>
                <a:latin typeface="Roboto"/>
                <a:ea typeface="Roboto"/>
                <a:cs typeface="Roboto"/>
                <a:sym typeface="Roboto"/>
              </a:rPr>
              <a:t>performance</a:t>
            </a:r>
            <a:r>
              <a:rPr lang="en" sz="1700">
                <a:solidFill>
                  <a:schemeClr val="dk1"/>
                </a:solidFill>
                <a:latin typeface="Roboto"/>
                <a:ea typeface="Roboto"/>
                <a:cs typeface="Roboto"/>
                <a:sym typeface="Roboto"/>
              </a:rPr>
              <a:t>, while still remaining </a:t>
            </a:r>
            <a:r>
              <a:rPr b="1" lang="en" sz="1700">
                <a:solidFill>
                  <a:schemeClr val="dk1"/>
                </a:solidFill>
                <a:latin typeface="Roboto"/>
                <a:ea typeface="Roboto"/>
                <a:cs typeface="Roboto"/>
                <a:sym typeface="Roboto"/>
              </a:rPr>
              <a:t>decentralized</a:t>
            </a:r>
            <a:r>
              <a:rPr lang="en" sz="1700">
                <a:solidFill>
                  <a:schemeClr val="dk1"/>
                </a:solidFill>
                <a:latin typeface="Roboto"/>
                <a:ea typeface="Roboto"/>
                <a:cs typeface="Roboto"/>
                <a:sym typeface="Roboto"/>
              </a:rPr>
              <a:t>.</a:t>
            </a:r>
            <a:endParaRPr sz="3000">
              <a:latin typeface="Roboto Light"/>
              <a:ea typeface="Roboto Light"/>
              <a:cs typeface="Roboto Light"/>
              <a:sym typeface="Roboto Light"/>
            </a:endParaRPr>
          </a:p>
        </p:txBody>
      </p:sp>
      <p:sp>
        <p:nvSpPr>
          <p:cNvPr id="69" name="Google Shape;69;p14"/>
          <p:cNvSpPr txBox="1"/>
          <p:nvPr/>
        </p:nvSpPr>
        <p:spPr>
          <a:xfrm>
            <a:off x="486525" y="2394525"/>
            <a:ext cx="60738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Not ignoring important aspects</a:t>
            </a:r>
            <a:r>
              <a:rPr lang="en" sz="1700">
                <a:latin typeface="Roboto"/>
                <a:ea typeface="Roboto"/>
                <a:cs typeface="Roboto"/>
                <a:sym typeface="Roboto"/>
              </a:rPr>
              <a:t>:</a:t>
            </a:r>
            <a:endParaRPr sz="1700">
              <a:latin typeface="Roboto"/>
              <a:ea typeface="Roboto"/>
              <a:cs typeface="Roboto"/>
              <a:sym typeface="Roboto"/>
            </a:endParaRPr>
          </a:p>
        </p:txBody>
      </p:sp>
      <p:sp>
        <p:nvSpPr>
          <p:cNvPr id="70" name="Google Shape;70;p14"/>
          <p:cNvSpPr txBox="1"/>
          <p:nvPr/>
        </p:nvSpPr>
        <p:spPr>
          <a:xfrm>
            <a:off x="486525" y="3037475"/>
            <a:ext cx="2168700" cy="10368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open code</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200 years</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stable releases</a:t>
            </a:r>
            <a:endParaRPr sz="1700">
              <a:solidFill>
                <a:schemeClr val="dk1"/>
              </a:solidFill>
              <a:latin typeface="Roboto"/>
              <a:ea typeface="Roboto"/>
              <a:cs typeface="Roboto"/>
              <a:sym typeface="Roboto"/>
            </a:endParaRPr>
          </a:p>
        </p:txBody>
      </p:sp>
      <p:sp>
        <p:nvSpPr>
          <p:cNvPr id="71" name="Google Shape;71;p14"/>
          <p:cNvSpPr txBox="1"/>
          <p:nvPr/>
        </p:nvSpPr>
        <p:spPr>
          <a:xfrm>
            <a:off x="4470600" y="3037475"/>
            <a:ext cx="3422100" cy="10368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d</a:t>
            </a:r>
            <a:r>
              <a:rPr lang="en" sz="1700">
                <a:solidFill>
                  <a:schemeClr val="dk1"/>
                </a:solidFill>
                <a:latin typeface="Roboto"/>
                <a:ea typeface="Roboto"/>
                <a:cs typeface="Roboto"/>
                <a:sym typeface="Roboto"/>
              </a:rPr>
              <a:t>ev instruments</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r</a:t>
            </a:r>
            <a:r>
              <a:rPr lang="en" sz="1700">
                <a:solidFill>
                  <a:schemeClr val="dk1"/>
                </a:solidFill>
                <a:latin typeface="Roboto"/>
                <a:ea typeface="Roboto"/>
                <a:cs typeface="Roboto"/>
                <a:sym typeface="Roboto"/>
              </a:rPr>
              <a:t>eadable language</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a:t>
            </a:r>
            <a:r>
              <a:rPr lang="en" sz="1700">
                <a:solidFill>
                  <a:schemeClr val="dk1"/>
                </a:solidFill>
                <a:latin typeface="Roboto"/>
                <a:ea typeface="Roboto"/>
                <a:cs typeface="Roboto"/>
                <a:sym typeface="Roboto"/>
              </a:rPr>
              <a:t>ctive community</a:t>
            </a:r>
            <a:endParaRPr sz="1700">
              <a:solidFill>
                <a:schemeClr val="dk1"/>
              </a:solidFill>
              <a:latin typeface="Roboto"/>
              <a:ea typeface="Roboto"/>
              <a:cs typeface="Roboto"/>
              <a:sym typeface="Roboto"/>
            </a:endParaRPr>
          </a:p>
        </p:txBody>
      </p:sp>
      <p:sp>
        <p:nvSpPr>
          <p:cNvPr id="72" name="Google Shape;72;p14"/>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2"/>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246" name="Google Shape;246;p32"/>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Mainnet is live!</a:t>
            </a:r>
            <a:endParaRPr sz="2600">
              <a:latin typeface="Roboto Medium"/>
              <a:ea typeface="Roboto Medium"/>
              <a:cs typeface="Roboto Medium"/>
              <a:sym typeface="Roboto Medium"/>
            </a:endParaRPr>
          </a:p>
        </p:txBody>
      </p:sp>
      <p:pic>
        <p:nvPicPr>
          <p:cNvPr id="247" name="Google Shape;247;p32"/>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248" name="Google Shape;248;p32"/>
          <p:cNvSpPr txBox="1"/>
          <p:nvPr/>
        </p:nvSpPr>
        <p:spPr>
          <a:xfrm>
            <a:off x="477000" y="1544325"/>
            <a:ext cx="7839000" cy="640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latin typeface="Roboto"/>
                <a:ea typeface="Roboto"/>
                <a:cs typeface="Roboto"/>
                <a:sym typeface="Roboto"/>
              </a:rPr>
              <a:t>Some of the first æpps are dedicated to groundbreaking use cases, such as: </a:t>
            </a:r>
            <a:endParaRPr sz="1200">
              <a:latin typeface="Roboto"/>
              <a:ea typeface="Roboto"/>
              <a:cs typeface="Roboto"/>
              <a:sym typeface="Roboto"/>
            </a:endParaRPr>
          </a:p>
        </p:txBody>
      </p:sp>
      <p:sp>
        <p:nvSpPr>
          <p:cNvPr id="249" name="Google Shape;249;p32"/>
          <p:cNvSpPr txBox="1"/>
          <p:nvPr/>
        </p:nvSpPr>
        <p:spPr>
          <a:xfrm>
            <a:off x="486525" y="771175"/>
            <a:ext cx="7299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Build your own æpp.</a:t>
            </a:r>
            <a:endParaRPr sz="3000">
              <a:latin typeface="Roboto Light"/>
              <a:ea typeface="Roboto Light"/>
              <a:cs typeface="Roboto Light"/>
              <a:sym typeface="Roboto Light"/>
            </a:endParaRPr>
          </a:p>
        </p:txBody>
      </p:sp>
      <p:sp>
        <p:nvSpPr>
          <p:cNvPr id="250" name="Google Shape;250;p32"/>
          <p:cNvSpPr txBox="1"/>
          <p:nvPr/>
        </p:nvSpPr>
        <p:spPr>
          <a:xfrm>
            <a:off x="388650" y="2359950"/>
            <a:ext cx="4170300" cy="21546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Tokenized trust infrastructure based on machine learning</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Electricity network governance for supply companies and cooperatives</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Intellectual property management for artists and creators</a:t>
            </a:r>
            <a:endParaRPr sz="1700">
              <a:solidFill>
                <a:schemeClr val="dk1"/>
              </a:solidFill>
              <a:latin typeface="Roboto"/>
              <a:ea typeface="Roboto"/>
              <a:cs typeface="Roboto"/>
              <a:sym typeface="Roboto"/>
            </a:endParaRPr>
          </a:p>
        </p:txBody>
      </p:sp>
      <p:sp>
        <p:nvSpPr>
          <p:cNvPr id="251" name="Google Shape;251;p32"/>
          <p:cNvSpPr txBox="1"/>
          <p:nvPr/>
        </p:nvSpPr>
        <p:spPr>
          <a:xfrm>
            <a:off x="4796800" y="2349325"/>
            <a:ext cx="3877500" cy="21546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IoT data search and filtering engine + AI analysis tools</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First aid services for public motorbike transport</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Proof of provenance for agroecological products </a:t>
            </a:r>
            <a:endParaRPr sz="1700">
              <a:solidFill>
                <a:schemeClr val="dk1"/>
              </a:solidFill>
              <a:latin typeface="Roboto"/>
              <a:ea typeface="Roboto"/>
              <a:cs typeface="Roboto"/>
              <a:sym typeface="Roboto"/>
            </a:endParaRPr>
          </a:p>
        </p:txBody>
      </p:sp>
      <p:sp>
        <p:nvSpPr>
          <p:cNvPr id="252" name="Google Shape;252;p32"/>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33"/>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258" name="Google Shape;258;p33"/>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Roboto Medium"/>
                <a:ea typeface="Roboto Medium"/>
                <a:cs typeface="Roboto Medium"/>
                <a:sym typeface="Roboto Medium"/>
              </a:rPr>
              <a:t>æternity</a:t>
            </a:r>
            <a:r>
              <a:rPr lang="en" sz="2600">
                <a:latin typeface="Roboto Medium"/>
                <a:ea typeface="Roboto Medium"/>
                <a:cs typeface="Roboto Medium"/>
                <a:sym typeface="Roboto Medium"/>
              </a:rPr>
              <a:t> ventures.</a:t>
            </a:r>
            <a:endParaRPr sz="2600">
              <a:latin typeface="Roboto Medium"/>
              <a:ea typeface="Roboto Medium"/>
              <a:cs typeface="Roboto Medium"/>
              <a:sym typeface="Roboto Medium"/>
            </a:endParaRPr>
          </a:p>
        </p:txBody>
      </p:sp>
      <p:pic>
        <p:nvPicPr>
          <p:cNvPr id="259" name="Google Shape;259;p33"/>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260" name="Google Shape;260;p33"/>
          <p:cNvSpPr txBox="1"/>
          <p:nvPr/>
        </p:nvSpPr>
        <p:spPr>
          <a:xfrm>
            <a:off x="477000" y="1544325"/>
            <a:ext cx="7839000" cy="640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latin typeface="Roboto"/>
                <a:ea typeface="Roboto"/>
                <a:cs typeface="Roboto"/>
                <a:sym typeface="Roboto"/>
              </a:rPr>
              <a:t>Incubator for Blockchain startups building applications on æternity platform</a:t>
            </a:r>
            <a:r>
              <a:rPr lang="en" sz="1700">
                <a:solidFill>
                  <a:schemeClr val="dk1"/>
                </a:solidFill>
                <a:latin typeface="Roboto"/>
                <a:ea typeface="Roboto"/>
                <a:cs typeface="Roboto"/>
                <a:sym typeface="Roboto"/>
              </a:rPr>
              <a:t>: </a:t>
            </a:r>
            <a:endParaRPr sz="1200">
              <a:latin typeface="Roboto"/>
              <a:ea typeface="Roboto"/>
              <a:cs typeface="Roboto"/>
              <a:sym typeface="Roboto"/>
            </a:endParaRPr>
          </a:p>
        </p:txBody>
      </p:sp>
      <p:sp>
        <p:nvSpPr>
          <p:cNvPr id="261" name="Google Shape;261;p33"/>
          <p:cNvSpPr txBox="1"/>
          <p:nvPr/>
        </p:nvSpPr>
        <p:spPr>
          <a:xfrm>
            <a:off x="486525" y="771175"/>
            <a:ext cx="7299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Be a part of æternity</a:t>
            </a:r>
            <a:r>
              <a:rPr lang="en" sz="3000">
                <a:latin typeface="Roboto Light"/>
                <a:ea typeface="Roboto Light"/>
                <a:cs typeface="Roboto Light"/>
                <a:sym typeface="Roboto Light"/>
              </a:rPr>
              <a:t>.</a:t>
            </a:r>
            <a:endParaRPr sz="3000">
              <a:latin typeface="Roboto Light"/>
              <a:ea typeface="Roboto Light"/>
              <a:cs typeface="Roboto Light"/>
              <a:sym typeface="Roboto Light"/>
            </a:endParaRPr>
          </a:p>
        </p:txBody>
      </p:sp>
      <p:sp>
        <p:nvSpPr>
          <p:cNvPr id="262" name="Google Shape;262;p33"/>
          <p:cNvSpPr txBox="1"/>
          <p:nvPr/>
        </p:nvSpPr>
        <p:spPr>
          <a:xfrm>
            <a:off x="388650" y="2359950"/>
            <a:ext cx="4170300" cy="21546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Up to $250K</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Up to 6 months incubation</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Global workplace</a:t>
            </a:r>
            <a:endParaRPr sz="1700">
              <a:solidFill>
                <a:schemeClr val="dk1"/>
              </a:solidFill>
              <a:latin typeface="Roboto"/>
              <a:ea typeface="Roboto"/>
              <a:cs typeface="Roboto"/>
              <a:sym typeface="Roboto"/>
            </a:endParaRPr>
          </a:p>
        </p:txBody>
      </p:sp>
      <p:sp>
        <p:nvSpPr>
          <p:cNvPr id="263" name="Google Shape;263;p33"/>
          <p:cNvSpPr txBox="1"/>
          <p:nvPr/>
        </p:nvSpPr>
        <p:spPr>
          <a:xfrm>
            <a:off x="4796800" y="2349325"/>
            <a:ext cx="3877500" cy="21546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Mentoring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Connect with devs</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Already in action </a:t>
            </a:r>
            <a:endParaRPr sz="1700">
              <a:solidFill>
                <a:schemeClr val="dk1"/>
              </a:solidFill>
              <a:latin typeface="Roboto"/>
              <a:ea typeface="Roboto"/>
              <a:cs typeface="Roboto"/>
              <a:sym typeface="Roboto"/>
            </a:endParaRPr>
          </a:p>
        </p:txBody>
      </p:sp>
      <p:sp>
        <p:nvSpPr>
          <p:cNvPr id="264" name="Google Shape;264;p33"/>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270" name="Google Shape;270;p34"/>
          <p:cNvSpPr txBox="1"/>
          <p:nvPr/>
        </p:nvSpPr>
        <p:spPr>
          <a:xfrm>
            <a:off x="477000" y="475650"/>
            <a:ext cx="81543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Roboto Medium"/>
                <a:ea typeface="Roboto Medium"/>
                <a:cs typeface="Roboto Medium"/>
                <a:sym typeface="Roboto Medium"/>
              </a:rPr>
              <a:t>Join the local community on telegram</a:t>
            </a:r>
            <a:endParaRPr sz="2600">
              <a:latin typeface="Roboto Medium"/>
              <a:ea typeface="Roboto Medium"/>
              <a:cs typeface="Roboto Medium"/>
              <a:sym typeface="Roboto Medium"/>
            </a:endParaRPr>
          </a:p>
        </p:txBody>
      </p:sp>
      <p:pic>
        <p:nvPicPr>
          <p:cNvPr id="271" name="Google Shape;271;p34"/>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272" name="Google Shape;272;p34"/>
          <p:cNvSpPr txBox="1"/>
          <p:nvPr/>
        </p:nvSpPr>
        <p:spPr>
          <a:xfrm>
            <a:off x="477000" y="705775"/>
            <a:ext cx="8154300" cy="156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7296E"/>
                </a:solidFill>
                <a:latin typeface="Roboto"/>
                <a:ea typeface="Roboto"/>
                <a:cs typeface="Roboto"/>
                <a:sym typeface="Roboto"/>
              </a:rPr>
              <a:t>https://t.me/aeternitypt</a:t>
            </a:r>
            <a:endParaRPr sz="1700">
              <a:solidFill>
                <a:srgbClr val="F7296E"/>
              </a:solidFill>
              <a:latin typeface="Roboto"/>
              <a:ea typeface="Roboto"/>
              <a:cs typeface="Roboto"/>
              <a:sym typeface="Roboto"/>
            </a:endParaRPr>
          </a:p>
          <a:p>
            <a:pPr indent="0" lvl="0" marL="0" rtl="0" algn="ctr">
              <a:spcBef>
                <a:spcPts val="0"/>
              </a:spcBef>
              <a:spcAft>
                <a:spcPts val="0"/>
              </a:spcAft>
              <a:buNone/>
            </a:pPr>
            <a:r>
              <a:t/>
            </a:r>
            <a:endParaRPr sz="1700">
              <a:latin typeface="Roboto"/>
              <a:ea typeface="Roboto"/>
              <a:cs typeface="Roboto"/>
              <a:sym typeface="Roboto"/>
            </a:endParaRPr>
          </a:p>
          <a:p>
            <a:pPr indent="0" lvl="0" marL="0" rtl="0" algn="ctr">
              <a:spcBef>
                <a:spcPts val="0"/>
              </a:spcBef>
              <a:spcAft>
                <a:spcPts val="0"/>
              </a:spcAft>
              <a:buNone/>
            </a:pPr>
            <a:r>
              <a:rPr lang="en" sz="1700">
                <a:latin typeface="Roboto"/>
                <a:ea typeface="Roboto"/>
                <a:cs typeface="Roboto"/>
                <a:sym typeface="Roboto"/>
              </a:rPr>
              <a:t>or scan the QR-Code</a:t>
            </a:r>
            <a:endParaRPr sz="1700">
              <a:latin typeface="Roboto"/>
              <a:ea typeface="Roboto"/>
              <a:cs typeface="Roboto"/>
              <a:sym typeface="Roboto"/>
            </a:endParaRPr>
          </a:p>
        </p:txBody>
      </p:sp>
      <p:pic>
        <p:nvPicPr>
          <p:cNvPr id="273" name="Google Shape;273;p34"/>
          <p:cNvPicPr preferRelativeResize="0"/>
          <p:nvPr/>
        </p:nvPicPr>
        <p:blipFill>
          <a:blip r:embed="rId5">
            <a:alphaModFix/>
          </a:blip>
          <a:stretch>
            <a:fillRect/>
          </a:stretch>
        </p:blipFill>
        <p:spPr>
          <a:xfrm>
            <a:off x="3697038" y="2170375"/>
            <a:ext cx="1714212" cy="1640422"/>
          </a:xfrm>
          <a:prstGeom prst="rect">
            <a:avLst/>
          </a:prstGeom>
          <a:noFill/>
          <a:ln>
            <a:noFill/>
          </a:ln>
        </p:spPr>
      </p:pic>
      <p:sp>
        <p:nvSpPr>
          <p:cNvPr id="274" name="Google Shape;274;p34"/>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6"/>
              </a:rPr>
              <a:t>aeternity.com</a:t>
            </a:r>
            <a:r>
              <a:rPr lang="en" sz="1200">
                <a:solidFill>
                  <a:srgbClr val="E06666"/>
                </a:solidFill>
              </a:rPr>
              <a:t> | </a:t>
            </a:r>
            <a:r>
              <a:rPr lang="en" sz="1200" u="sng">
                <a:solidFill>
                  <a:srgbClr val="E06666"/>
                </a:solidFill>
                <a:hlinkClick r:id="rId7"/>
              </a:rPr>
              <a:t>@aeternity</a:t>
            </a:r>
            <a:r>
              <a:rPr lang="en" sz="1200">
                <a:solidFill>
                  <a:srgbClr val="E06666"/>
                </a:solidFill>
              </a:rPr>
              <a:t>                                                                                                     blocksult</a:t>
            </a:r>
            <a:r>
              <a:rPr lang="en" sz="1200">
                <a:solidFill>
                  <a:srgbClr val="E06666"/>
                </a:solidFill>
                <a:uFill>
                  <a:noFill/>
                </a:uFill>
                <a:hlinkClick r:id="rId8"/>
              </a:rPr>
              <a:t>.com</a:t>
            </a:r>
            <a:r>
              <a:rPr lang="en" sz="1200">
                <a:solidFill>
                  <a:srgbClr val="E06666"/>
                </a:solidFill>
              </a:rPr>
              <a:t> | </a:t>
            </a:r>
            <a:r>
              <a:rPr lang="en" sz="1200">
                <a:solidFill>
                  <a:srgbClr val="E06666"/>
                </a:solidFill>
                <a:uFill>
                  <a:noFill/>
                </a:uFill>
                <a:hlinkClick r:id="rId9"/>
              </a:rPr>
              <a:t>@</a:t>
            </a:r>
            <a:r>
              <a:rPr lang="en" sz="1200">
                <a:solidFill>
                  <a:srgbClr val="E06666"/>
                </a:solidFill>
              </a:rPr>
              <a:t>serejandmyself</a:t>
            </a:r>
            <a:endParaRPr sz="1200">
              <a:solidFill>
                <a:srgbClr val="E0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78" name="Google Shape;78;p15"/>
          <p:cNvSpPr txBox="1"/>
          <p:nvPr/>
        </p:nvSpPr>
        <p:spPr>
          <a:xfrm>
            <a:off x="486525" y="366050"/>
            <a:ext cx="48390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Technology</a:t>
            </a:r>
            <a:endParaRPr sz="2600">
              <a:latin typeface="Roboto Medium"/>
              <a:ea typeface="Roboto Medium"/>
              <a:cs typeface="Roboto Medium"/>
              <a:sym typeface="Roboto Medium"/>
            </a:endParaRPr>
          </a:p>
        </p:txBody>
      </p:sp>
      <p:pic>
        <p:nvPicPr>
          <p:cNvPr id="79" name="Google Shape;79;p15"/>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80" name="Google Shape;80;p15"/>
          <p:cNvSpPr txBox="1"/>
          <p:nvPr/>
        </p:nvSpPr>
        <p:spPr>
          <a:xfrm>
            <a:off x="486525" y="771175"/>
            <a:ext cx="70695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Light"/>
                <a:ea typeface="Roboto Light"/>
                <a:cs typeface="Roboto Light"/>
                <a:sym typeface="Roboto Light"/>
              </a:rPr>
              <a:t>Some of the </a:t>
            </a:r>
            <a:r>
              <a:rPr b="1" lang="en" sz="1700">
                <a:latin typeface="Roboto"/>
                <a:ea typeface="Roboto"/>
                <a:cs typeface="Roboto"/>
                <a:sym typeface="Roboto"/>
              </a:rPr>
              <a:t>technology </a:t>
            </a:r>
            <a:r>
              <a:rPr lang="en" sz="1700">
                <a:latin typeface="Roboto Light"/>
                <a:ea typeface="Roboto Light"/>
                <a:cs typeface="Roboto Light"/>
                <a:sym typeface="Roboto Light"/>
              </a:rPr>
              <a:t>we use:</a:t>
            </a:r>
            <a:endParaRPr sz="1700">
              <a:latin typeface="Roboto Light"/>
              <a:ea typeface="Roboto Light"/>
              <a:cs typeface="Roboto Light"/>
              <a:sym typeface="Roboto Light"/>
            </a:endParaRPr>
          </a:p>
        </p:txBody>
      </p:sp>
      <p:pic>
        <p:nvPicPr>
          <p:cNvPr id="81" name="Google Shape;81;p15"/>
          <p:cNvPicPr preferRelativeResize="0"/>
          <p:nvPr/>
        </p:nvPicPr>
        <p:blipFill>
          <a:blip r:embed="rId5">
            <a:alphaModFix/>
          </a:blip>
          <a:stretch>
            <a:fillRect/>
          </a:stretch>
        </p:blipFill>
        <p:spPr>
          <a:xfrm>
            <a:off x="577225" y="1631116"/>
            <a:ext cx="984321" cy="952310"/>
          </a:xfrm>
          <a:prstGeom prst="rect">
            <a:avLst/>
          </a:prstGeom>
          <a:noFill/>
          <a:ln>
            <a:noFill/>
          </a:ln>
        </p:spPr>
      </p:pic>
      <p:pic>
        <p:nvPicPr>
          <p:cNvPr id="82" name="Google Shape;82;p15"/>
          <p:cNvPicPr preferRelativeResize="0"/>
          <p:nvPr/>
        </p:nvPicPr>
        <p:blipFill>
          <a:blip r:embed="rId6">
            <a:alphaModFix/>
          </a:blip>
          <a:stretch>
            <a:fillRect/>
          </a:stretch>
        </p:blipFill>
        <p:spPr>
          <a:xfrm>
            <a:off x="2070588" y="1631116"/>
            <a:ext cx="984321" cy="952310"/>
          </a:xfrm>
          <a:prstGeom prst="rect">
            <a:avLst/>
          </a:prstGeom>
          <a:noFill/>
          <a:ln>
            <a:noFill/>
          </a:ln>
        </p:spPr>
      </p:pic>
      <p:pic>
        <p:nvPicPr>
          <p:cNvPr id="83" name="Google Shape;83;p15"/>
          <p:cNvPicPr preferRelativeResize="0"/>
          <p:nvPr/>
        </p:nvPicPr>
        <p:blipFill>
          <a:blip r:embed="rId7">
            <a:alphaModFix/>
          </a:blip>
          <a:stretch>
            <a:fillRect/>
          </a:stretch>
        </p:blipFill>
        <p:spPr>
          <a:xfrm>
            <a:off x="3640150" y="1631116"/>
            <a:ext cx="984321" cy="952310"/>
          </a:xfrm>
          <a:prstGeom prst="rect">
            <a:avLst/>
          </a:prstGeom>
          <a:noFill/>
          <a:ln>
            <a:noFill/>
          </a:ln>
        </p:spPr>
      </p:pic>
      <p:pic>
        <p:nvPicPr>
          <p:cNvPr id="84" name="Google Shape;84;p15"/>
          <p:cNvPicPr preferRelativeResize="0"/>
          <p:nvPr/>
        </p:nvPicPr>
        <p:blipFill>
          <a:blip r:embed="rId8">
            <a:alphaModFix/>
          </a:blip>
          <a:stretch>
            <a:fillRect/>
          </a:stretch>
        </p:blipFill>
        <p:spPr>
          <a:xfrm>
            <a:off x="2025025" y="2787668"/>
            <a:ext cx="984321" cy="952310"/>
          </a:xfrm>
          <a:prstGeom prst="rect">
            <a:avLst/>
          </a:prstGeom>
          <a:noFill/>
          <a:ln>
            <a:noFill/>
          </a:ln>
        </p:spPr>
      </p:pic>
      <p:pic>
        <p:nvPicPr>
          <p:cNvPr id="85" name="Google Shape;85;p15"/>
          <p:cNvPicPr preferRelativeResize="0"/>
          <p:nvPr/>
        </p:nvPicPr>
        <p:blipFill>
          <a:blip r:embed="rId9">
            <a:alphaModFix/>
          </a:blip>
          <a:stretch>
            <a:fillRect/>
          </a:stretch>
        </p:blipFill>
        <p:spPr>
          <a:xfrm>
            <a:off x="5057313" y="1615944"/>
            <a:ext cx="984321" cy="952310"/>
          </a:xfrm>
          <a:prstGeom prst="rect">
            <a:avLst/>
          </a:prstGeom>
          <a:noFill/>
          <a:ln>
            <a:noFill/>
          </a:ln>
        </p:spPr>
      </p:pic>
      <p:pic>
        <p:nvPicPr>
          <p:cNvPr id="86" name="Google Shape;86;p15"/>
          <p:cNvPicPr preferRelativeResize="0"/>
          <p:nvPr/>
        </p:nvPicPr>
        <p:blipFill>
          <a:blip r:embed="rId10">
            <a:alphaModFix/>
          </a:blip>
          <a:stretch>
            <a:fillRect/>
          </a:stretch>
        </p:blipFill>
        <p:spPr>
          <a:xfrm>
            <a:off x="3594588" y="2787668"/>
            <a:ext cx="984321" cy="952310"/>
          </a:xfrm>
          <a:prstGeom prst="rect">
            <a:avLst/>
          </a:prstGeom>
          <a:noFill/>
          <a:ln>
            <a:noFill/>
          </a:ln>
        </p:spPr>
      </p:pic>
      <p:pic>
        <p:nvPicPr>
          <p:cNvPr id="87" name="Google Shape;87;p15"/>
          <p:cNvPicPr preferRelativeResize="0"/>
          <p:nvPr/>
        </p:nvPicPr>
        <p:blipFill>
          <a:blip r:embed="rId11">
            <a:alphaModFix/>
          </a:blip>
          <a:stretch>
            <a:fillRect/>
          </a:stretch>
        </p:blipFill>
        <p:spPr>
          <a:xfrm>
            <a:off x="531650" y="2787666"/>
            <a:ext cx="984321" cy="952310"/>
          </a:xfrm>
          <a:prstGeom prst="rect">
            <a:avLst/>
          </a:prstGeom>
          <a:noFill/>
          <a:ln>
            <a:noFill/>
          </a:ln>
        </p:spPr>
      </p:pic>
      <p:sp>
        <p:nvSpPr>
          <p:cNvPr id="88" name="Google Shape;88;p15"/>
          <p:cNvSpPr txBox="1"/>
          <p:nvPr/>
        </p:nvSpPr>
        <p:spPr>
          <a:xfrm>
            <a:off x="510030" y="3807209"/>
            <a:ext cx="4578900" cy="7968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You can find a full list on our GitHub: </a:t>
            </a:r>
            <a:r>
              <a:rPr lang="en" sz="1100" u="sng">
                <a:solidFill>
                  <a:schemeClr val="hlink"/>
                </a:solidFill>
                <a:hlinkClick r:id="rId12"/>
              </a:rPr>
              <a:t>https://github.com/aeternity</a:t>
            </a:r>
            <a:endParaRPr sz="1200">
              <a:solidFill>
                <a:schemeClr val="dk1"/>
              </a:solidFill>
              <a:latin typeface="Roboto"/>
              <a:ea typeface="Roboto"/>
              <a:cs typeface="Roboto"/>
              <a:sym typeface="Roboto"/>
            </a:endParaRPr>
          </a:p>
        </p:txBody>
      </p:sp>
      <p:sp>
        <p:nvSpPr>
          <p:cNvPr id="89" name="Google Shape;89;p15"/>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13"/>
              </a:rPr>
              <a:t>aeternity.com</a:t>
            </a:r>
            <a:r>
              <a:rPr lang="en" sz="1200">
                <a:solidFill>
                  <a:srgbClr val="E06666"/>
                </a:solidFill>
              </a:rPr>
              <a:t> | </a:t>
            </a:r>
            <a:r>
              <a:rPr lang="en" sz="1200" u="sng">
                <a:solidFill>
                  <a:srgbClr val="E06666"/>
                </a:solidFill>
                <a:hlinkClick r:id="rId14"/>
              </a:rPr>
              <a:t>@aeternity</a:t>
            </a:r>
            <a:r>
              <a:rPr lang="en" sz="1200">
                <a:solidFill>
                  <a:srgbClr val="E06666"/>
                </a:solidFill>
              </a:rPr>
              <a:t>                                                                                                     blocksult</a:t>
            </a:r>
            <a:r>
              <a:rPr lang="en" sz="1200">
                <a:solidFill>
                  <a:srgbClr val="E06666"/>
                </a:solidFill>
                <a:uFill>
                  <a:noFill/>
                </a:uFill>
                <a:hlinkClick r:id="rId15"/>
              </a:rPr>
              <a:t>.com</a:t>
            </a:r>
            <a:r>
              <a:rPr lang="en" sz="1200">
                <a:solidFill>
                  <a:srgbClr val="E06666"/>
                </a:solidFill>
              </a:rPr>
              <a:t> | </a:t>
            </a:r>
            <a:r>
              <a:rPr lang="en" sz="1200">
                <a:solidFill>
                  <a:srgbClr val="E06666"/>
                </a:solidFill>
                <a:uFill>
                  <a:noFill/>
                </a:uFill>
                <a:hlinkClick r:id="rId16"/>
              </a:rPr>
              <a:t>@</a:t>
            </a:r>
            <a:r>
              <a:rPr lang="en" sz="1200">
                <a:solidFill>
                  <a:srgbClr val="E06666"/>
                </a:solidFill>
              </a:rPr>
              <a:t>serejandmyself</a:t>
            </a:r>
            <a:endParaRPr sz="1200">
              <a:solidFill>
                <a:srgbClr val="E0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95" name="Google Shape;95;p16"/>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What is æternity?</a:t>
            </a:r>
            <a:endParaRPr sz="2600">
              <a:latin typeface="Roboto Medium"/>
              <a:ea typeface="Roboto Medium"/>
              <a:cs typeface="Roboto Medium"/>
              <a:sym typeface="Roboto Medium"/>
            </a:endParaRPr>
          </a:p>
        </p:txBody>
      </p:sp>
      <p:pic>
        <p:nvPicPr>
          <p:cNvPr id="96" name="Google Shape;96;p16"/>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97" name="Google Shape;97;p16"/>
          <p:cNvSpPr txBox="1"/>
          <p:nvPr/>
        </p:nvSpPr>
        <p:spPr>
          <a:xfrm>
            <a:off x="486525" y="1016025"/>
            <a:ext cx="8071500" cy="12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An open-source, blockchain 3.0 æpps platform.</a:t>
            </a:r>
            <a:endParaRPr sz="3000">
              <a:latin typeface="Roboto Light"/>
              <a:ea typeface="Roboto Light"/>
              <a:cs typeface="Roboto Light"/>
              <a:sym typeface="Roboto Light"/>
            </a:endParaRPr>
          </a:p>
        </p:txBody>
      </p:sp>
      <p:sp>
        <p:nvSpPr>
          <p:cNvPr id="98" name="Google Shape;98;p16"/>
          <p:cNvSpPr txBox="1"/>
          <p:nvPr/>
        </p:nvSpPr>
        <p:spPr>
          <a:xfrm>
            <a:off x="486525" y="2394525"/>
            <a:ext cx="60738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Solving current problems in blockchain, ie:</a:t>
            </a:r>
            <a:endParaRPr sz="1700">
              <a:latin typeface="Roboto"/>
              <a:ea typeface="Roboto"/>
              <a:cs typeface="Roboto"/>
              <a:sym typeface="Roboto"/>
            </a:endParaRPr>
          </a:p>
        </p:txBody>
      </p:sp>
      <p:sp>
        <p:nvSpPr>
          <p:cNvPr id="99" name="Google Shape;99;p16"/>
          <p:cNvSpPr txBox="1"/>
          <p:nvPr/>
        </p:nvSpPr>
        <p:spPr>
          <a:xfrm>
            <a:off x="486525" y="3037475"/>
            <a:ext cx="2168700" cy="10368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scalability</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governance</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usability</a:t>
            </a:r>
            <a:endParaRPr sz="1700">
              <a:solidFill>
                <a:schemeClr val="dk1"/>
              </a:solidFill>
              <a:latin typeface="Roboto"/>
              <a:ea typeface="Roboto"/>
              <a:cs typeface="Roboto"/>
              <a:sym typeface="Roboto"/>
            </a:endParaRPr>
          </a:p>
        </p:txBody>
      </p:sp>
      <p:sp>
        <p:nvSpPr>
          <p:cNvPr id="100" name="Google Shape;100;p16"/>
          <p:cNvSpPr txBox="1"/>
          <p:nvPr/>
        </p:nvSpPr>
        <p:spPr>
          <a:xfrm>
            <a:off x="4470600" y="3037475"/>
            <a:ext cx="3422100" cy="10368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efficiency</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real world data</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contract security</a:t>
            </a:r>
            <a:endParaRPr sz="1700">
              <a:solidFill>
                <a:schemeClr val="dk1"/>
              </a:solidFill>
              <a:latin typeface="Roboto"/>
              <a:ea typeface="Roboto"/>
              <a:cs typeface="Roboto"/>
              <a:sym typeface="Roboto"/>
            </a:endParaRPr>
          </a:p>
        </p:txBody>
      </p:sp>
      <p:sp>
        <p:nvSpPr>
          <p:cNvPr id="101" name="Google Shape;101;p16"/>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0" y="5039925"/>
            <a:ext cx="9144000" cy="103575"/>
          </a:xfrm>
          <a:prstGeom prst="rect">
            <a:avLst/>
          </a:prstGeom>
          <a:noFill/>
          <a:ln>
            <a:noFill/>
          </a:ln>
        </p:spPr>
      </p:pic>
      <p:pic>
        <p:nvPicPr>
          <p:cNvPr id="107" name="Google Shape;107;p17"/>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08" name="Google Shape;108;p17"/>
          <p:cNvSpPr txBox="1"/>
          <p:nvPr/>
        </p:nvSpPr>
        <p:spPr>
          <a:xfrm>
            <a:off x="486525" y="1321375"/>
            <a:ext cx="8262900" cy="274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rPr>
              <a:t>On-Chain (Layer 1)</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Bitcoin-NG</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using the </a:t>
            </a:r>
            <a:r>
              <a:rPr lang="en" sz="1800" u="sng">
                <a:solidFill>
                  <a:srgbClr val="F7296E"/>
                </a:solidFill>
                <a:hlinkClick r:id="rId5"/>
              </a:rPr>
              <a:t>Cuckoo Cycle</a:t>
            </a:r>
            <a:r>
              <a:rPr lang="en" sz="1800">
                <a:solidFill>
                  <a:schemeClr val="dk1"/>
                </a:solidFill>
              </a:rPr>
              <a:t> Proof of Work mining algorithm</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b="1" lang="en" sz="1800">
                <a:solidFill>
                  <a:schemeClr val="dk1"/>
                </a:solidFill>
              </a:rPr>
              <a:t>Off-Chain (Layer 2)</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State Channels</a:t>
            </a:r>
            <a:endParaRPr sz="1200">
              <a:latin typeface="Roboto"/>
              <a:ea typeface="Roboto"/>
              <a:cs typeface="Roboto"/>
              <a:sym typeface="Roboto"/>
            </a:endParaRPr>
          </a:p>
        </p:txBody>
      </p:sp>
      <p:sp>
        <p:nvSpPr>
          <p:cNvPr id="109" name="Google Shape;109;p17"/>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sp>
        <p:nvSpPr>
          <p:cNvPr id="110" name="Google Shape;110;p17"/>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Scalability.</a:t>
            </a:r>
            <a:endParaRPr sz="3000">
              <a:latin typeface="Roboto Light"/>
              <a:ea typeface="Roboto Light"/>
              <a:cs typeface="Roboto Light"/>
              <a:sym typeface="Roboto Light"/>
            </a:endParaRPr>
          </a:p>
        </p:txBody>
      </p:sp>
      <p:sp>
        <p:nvSpPr>
          <p:cNvPr id="111" name="Google Shape;111;p17"/>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6"/>
              </a:rPr>
              <a:t>aeternity.com</a:t>
            </a:r>
            <a:r>
              <a:rPr lang="en" sz="1200">
                <a:solidFill>
                  <a:srgbClr val="E06666"/>
                </a:solidFill>
              </a:rPr>
              <a:t> | </a:t>
            </a:r>
            <a:r>
              <a:rPr lang="en" sz="1200" u="sng">
                <a:solidFill>
                  <a:srgbClr val="E06666"/>
                </a:solidFill>
                <a:hlinkClick r:id="rId7"/>
              </a:rPr>
              <a:t>@aeternity</a:t>
            </a:r>
            <a:r>
              <a:rPr lang="en" sz="1200">
                <a:solidFill>
                  <a:srgbClr val="E06666"/>
                </a:solidFill>
              </a:rPr>
              <a:t>                                                                                                     blocksult</a:t>
            </a:r>
            <a:r>
              <a:rPr lang="en" sz="1200">
                <a:solidFill>
                  <a:srgbClr val="E06666"/>
                </a:solidFill>
                <a:uFill>
                  <a:noFill/>
                </a:uFill>
                <a:hlinkClick r:id="rId8"/>
              </a:rPr>
              <a:t>.com</a:t>
            </a:r>
            <a:r>
              <a:rPr lang="en" sz="1200">
                <a:solidFill>
                  <a:srgbClr val="E06666"/>
                </a:solidFill>
              </a:rPr>
              <a:t> | </a:t>
            </a:r>
            <a:r>
              <a:rPr lang="en" sz="1200">
                <a:solidFill>
                  <a:srgbClr val="E06666"/>
                </a:solidFill>
                <a:uFill>
                  <a:noFill/>
                </a:uFill>
                <a:hlinkClick r:id="rId9"/>
              </a:rPr>
              <a:t>@</a:t>
            </a:r>
            <a:r>
              <a:rPr lang="en" sz="1200">
                <a:solidFill>
                  <a:srgbClr val="E06666"/>
                </a:solidFill>
              </a:rPr>
              <a:t>serejandmyself</a:t>
            </a:r>
            <a:endParaRPr sz="1200">
              <a:solidFill>
                <a:srgbClr val="E0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17" name="Google Shape;117;p18"/>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On-Chain: Bitcoin-NG</a:t>
            </a:r>
            <a:br>
              <a:rPr lang="en" sz="2600">
                <a:latin typeface="Roboto Medium"/>
                <a:ea typeface="Roboto Medium"/>
                <a:cs typeface="Roboto Medium"/>
                <a:sym typeface="Roboto Medium"/>
              </a:rPr>
            </a:br>
            <a:endParaRPr sz="2600">
              <a:latin typeface="Roboto Medium"/>
              <a:ea typeface="Roboto Medium"/>
              <a:cs typeface="Roboto Medium"/>
              <a:sym typeface="Roboto Medium"/>
            </a:endParaRPr>
          </a:p>
        </p:txBody>
      </p:sp>
      <p:pic>
        <p:nvPicPr>
          <p:cNvPr id="118" name="Google Shape;118;p18"/>
          <p:cNvPicPr preferRelativeResize="0"/>
          <p:nvPr/>
        </p:nvPicPr>
        <p:blipFill>
          <a:blip r:embed="rId4">
            <a:alphaModFix/>
          </a:blip>
          <a:stretch>
            <a:fillRect/>
          </a:stretch>
        </p:blipFill>
        <p:spPr>
          <a:xfrm>
            <a:off x="4347188" y="4668425"/>
            <a:ext cx="449625" cy="217625"/>
          </a:xfrm>
          <a:prstGeom prst="rect">
            <a:avLst/>
          </a:prstGeom>
          <a:noFill/>
          <a:ln>
            <a:noFill/>
          </a:ln>
        </p:spPr>
      </p:pic>
      <p:pic>
        <p:nvPicPr>
          <p:cNvPr id="119" name="Google Shape;119;p18"/>
          <p:cNvPicPr preferRelativeResize="0"/>
          <p:nvPr/>
        </p:nvPicPr>
        <p:blipFill>
          <a:blip r:embed="rId5">
            <a:alphaModFix/>
          </a:blip>
          <a:stretch>
            <a:fillRect/>
          </a:stretch>
        </p:blipFill>
        <p:spPr>
          <a:xfrm>
            <a:off x="562725" y="1550850"/>
            <a:ext cx="5572732" cy="1381025"/>
          </a:xfrm>
          <a:prstGeom prst="rect">
            <a:avLst/>
          </a:prstGeom>
          <a:noFill/>
          <a:ln>
            <a:noFill/>
          </a:ln>
        </p:spPr>
      </p:pic>
      <p:pic>
        <p:nvPicPr>
          <p:cNvPr id="120" name="Google Shape;120;p18"/>
          <p:cNvPicPr preferRelativeResize="0"/>
          <p:nvPr/>
        </p:nvPicPr>
        <p:blipFill>
          <a:blip r:embed="rId6">
            <a:alphaModFix/>
          </a:blip>
          <a:stretch>
            <a:fillRect/>
          </a:stretch>
        </p:blipFill>
        <p:spPr>
          <a:xfrm>
            <a:off x="562732" y="2994240"/>
            <a:ext cx="6861620" cy="1066725"/>
          </a:xfrm>
          <a:prstGeom prst="rect">
            <a:avLst/>
          </a:prstGeom>
          <a:noFill/>
          <a:ln>
            <a:noFill/>
          </a:ln>
        </p:spPr>
      </p:pic>
      <p:sp>
        <p:nvSpPr>
          <p:cNvPr id="121" name="Google Shape;121;p18"/>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7"/>
              </a:rPr>
              <a:t>aeternity.com</a:t>
            </a:r>
            <a:r>
              <a:rPr lang="en" sz="1200">
                <a:solidFill>
                  <a:srgbClr val="E06666"/>
                </a:solidFill>
              </a:rPr>
              <a:t> | </a:t>
            </a:r>
            <a:r>
              <a:rPr lang="en" sz="1200" u="sng">
                <a:solidFill>
                  <a:srgbClr val="E06666"/>
                </a:solidFill>
                <a:hlinkClick r:id="rId8"/>
              </a:rPr>
              <a:t>@aeternity</a:t>
            </a:r>
            <a:r>
              <a:rPr lang="en" sz="1200">
                <a:solidFill>
                  <a:srgbClr val="E06666"/>
                </a:solidFill>
              </a:rPr>
              <a:t>                                                                                                     blocksult</a:t>
            </a:r>
            <a:r>
              <a:rPr lang="en" sz="1200">
                <a:solidFill>
                  <a:srgbClr val="E06666"/>
                </a:solidFill>
                <a:uFill>
                  <a:noFill/>
                </a:uFill>
                <a:hlinkClick r:id="rId9"/>
              </a:rPr>
              <a:t>.com</a:t>
            </a:r>
            <a:r>
              <a:rPr lang="en" sz="1200">
                <a:solidFill>
                  <a:srgbClr val="E06666"/>
                </a:solidFill>
              </a:rPr>
              <a:t> | </a:t>
            </a:r>
            <a:r>
              <a:rPr lang="en" sz="1200">
                <a:solidFill>
                  <a:srgbClr val="E06666"/>
                </a:solidFill>
                <a:uFill>
                  <a:noFill/>
                </a:uFill>
                <a:hlinkClick r:id="rId10"/>
              </a:rPr>
              <a:t>@</a:t>
            </a:r>
            <a:r>
              <a:rPr lang="en" sz="1200">
                <a:solidFill>
                  <a:srgbClr val="E06666"/>
                </a:solidFill>
              </a:rPr>
              <a:t>serejandmyself</a:t>
            </a:r>
            <a:endParaRPr sz="1200">
              <a:solidFill>
                <a:srgbClr val="E06666"/>
              </a:solidFill>
            </a:endParaRPr>
          </a:p>
        </p:txBody>
      </p:sp>
      <p:sp>
        <p:nvSpPr>
          <p:cNvPr id="122" name="Google Shape;122;p18"/>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Fast, Secure, and Decentralized </a:t>
            </a:r>
            <a:endParaRPr sz="3000">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28" name="Google Shape;128;p19"/>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pic>
        <p:nvPicPr>
          <p:cNvPr id="129" name="Google Shape;129;p19"/>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30" name="Google Shape;130;p19"/>
          <p:cNvSpPr txBox="1"/>
          <p:nvPr/>
        </p:nvSpPr>
        <p:spPr>
          <a:xfrm>
            <a:off x="486525" y="2159572"/>
            <a:ext cx="7839000" cy="175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æternity uses the </a:t>
            </a:r>
            <a:r>
              <a:rPr b="1" lang="en" sz="1800">
                <a:solidFill>
                  <a:schemeClr val="dk1"/>
                </a:solidFill>
                <a:latin typeface="Roboto"/>
                <a:ea typeface="Roboto"/>
                <a:cs typeface="Roboto"/>
                <a:sym typeface="Roboto"/>
              </a:rPr>
              <a:t>Cuckoo Cycle</a:t>
            </a:r>
            <a:r>
              <a:rPr lang="en" sz="1800">
                <a:solidFill>
                  <a:schemeClr val="dk1"/>
                </a:solidFill>
                <a:latin typeface="Roboto"/>
                <a:ea typeface="Roboto"/>
                <a:cs typeface="Roboto"/>
                <a:sym typeface="Roboto"/>
              </a:rPr>
              <a:t>, a memory bound mining algorithm, rather than raw processor speed, in order to achieve the greatest </a:t>
            </a:r>
            <a:r>
              <a:rPr b="1" lang="en" sz="1800">
                <a:solidFill>
                  <a:schemeClr val="dk1"/>
                </a:solidFill>
                <a:latin typeface="Roboto"/>
                <a:ea typeface="Roboto"/>
                <a:cs typeface="Roboto"/>
                <a:sym typeface="Roboto"/>
              </a:rPr>
              <a:t>decentralization</a:t>
            </a:r>
            <a:r>
              <a:rPr lang="en" sz="1800">
                <a:solidFill>
                  <a:schemeClr val="dk1"/>
                </a:solidFill>
                <a:latin typeface="Roboto"/>
                <a:ea typeface="Roboto"/>
                <a:cs typeface="Roboto"/>
                <a:sym typeface="Roboto"/>
              </a:rPr>
              <a:t> possible.</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PoW might use 100% of your CPU (70W) (PoW normally uses GPU for mining instead of CPU or </a:t>
            </a:r>
            <a:r>
              <a:rPr b="1" lang="en" sz="1800">
                <a:latin typeface="Roboto"/>
                <a:ea typeface="Roboto"/>
                <a:cs typeface="Roboto"/>
                <a:sym typeface="Roboto"/>
              </a:rPr>
              <a:t>120W or higher</a:t>
            </a:r>
            <a:r>
              <a:rPr lang="en" sz="1800">
                <a:latin typeface="Roboto"/>
                <a:ea typeface="Roboto"/>
                <a:cs typeface="Roboto"/>
                <a:sym typeface="Roboto"/>
              </a:rPr>
              <a:t>). The Cuckoo Cycle only uses </a:t>
            </a:r>
            <a:r>
              <a:rPr b="1" lang="en" sz="1800">
                <a:latin typeface="Roboto"/>
                <a:ea typeface="Roboto"/>
                <a:cs typeface="Roboto"/>
                <a:sym typeface="Roboto"/>
              </a:rPr>
              <a:t>54W</a:t>
            </a:r>
            <a:r>
              <a:rPr lang="en" sz="1800">
                <a:latin typeface="Roboto"/>
                <a:ea typeface="Roboto"/>
                <a:cs typeface="Roboto"/>
                <a:sym typeface="Roboto"/>
              </a:rPr>
              <a:t> of power to fully saturate the memory of your machine.</a:t>
            </a:r>
            <a:endParaRPr sz="1800">
              <a:latin typeface="Roboto"/>
              <a:ea typeface="Roboto"/>
              <a:cs typeface="Roboto"/>
              <a:sym typeface="Roboto"/>
            </a:endParaRPr>
          </a:p>
        </p:txBody>
      </p:sp>
      <p:sp>
        <p:nvSpPr>
          <p:cNvPr id="131" name="Google Shape;131;p19"/>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Cuckoo Cycle PoW.</a:t>
            </a:r>
            <a:endParaRPr sz="3000">
              <a:latin typeface="Roboto Light"/>
              <a:ea typeface="Roboto Light"/>
              <a:cs typeface="Roboto Light"/>
              <a:sym typeface="Roboto Light"/>
            </a:endParaRPr>
          </a:p>
        </p:txBody>
      </p:sp>
      <p:sp>
        <p:nvSpPr>
          <p:cNvPr id="132" name="Google Shape;132;p19"/>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38" name="Google Shape;138;p20"/>
          <p:cNvSpPr txBox="1"/>
          <p:nvPr/>
        </p:nvSpPr>
        <p:spPr>
          <a:xfrm>
            <a:off x="477000" y="475650"/>
            <a:ext cx="3993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Why æternity?</a:t>
            </a:r>
            <a:endParaRPr sz="2600">
              <a:latin typeface="Roboto Medium"/>
              <a:ea typeface="Roboto Medium"/>
              <a:cs typeface="Roboto Medium"/>
              <a:sym typeface="Roboto Medium"/>
            </a:endParaRPr>
          </a:p>
        </p:txBody>
      </p:sp>
      <p:pic>
        <p:nvPicPr>
          <p:cNvPr id="139" name="Google Shape;139;p20"/>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40" name="Google Shape;140;p20"/>
          <p:cNvSpPr txBox="1"/>
          <p:nvPr/>
        </p:nvSpPr>
        <p:spPr>
          <a:xfrm>
            <a:off x="486525" y="2159572"/>
            <a:ext cx="7839000" cy="192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State channels provide a method for users to </a:t>
            </a:r>
            <a:r>
              <a:rPr b="1" lang="en" sz="1800">
                <a:solidFill>
                  <a:schemeClr val="dk1"/>
                </a:solidFill>
              </a:rPr>
              <a:t>privately communicate and transact off-chain</a:t>
            </a:r>
            <a:r>
              <a:rPr lang="en" sz="1800">
                <a:solidFill>
                  <a:schemeClr val="dk1"/>
                </a:solidFill>
              </a:rPr>
              <a:t>. æternity’s method for </a:t>
            </a:r>
            <a:r>
              <a:rPr b="1" lang="en" sz="1800">
                <a:solidFill>
                  <a:schemeClr val="dk1"/>
                </a:solidFill>
              </a:rPr>
              <a:t>reducing the on-chain load</a:t>
            </a:r>
            <a:r>
              <a:rPr lang="en" sz="1800">
                <a:solidFill>
                  <a:schemeClr val="dk1"/>
                </a:solidFill>
              </a:rPr>
              <a:t>.</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Only in the case of a </a:t>
            </a:r>
            <a:r>
              <a:rPr b="1" lang="en" sz="1800">
                <a:solidFill>
                  <a:schemeClr val="dk1"/>
                </a:solidFill>
              </a:rPr>
              <a:t>disagreement</a:t>
            </a:r>
            <a:r>
              <a:rPr lang="en" sz="1800">
                <a:solidFill>
                  <a:schemeClr val="dk1"/>
                </a:solidFill>
              </a:rPr>
              <a:t> between the contracting parties does the æternity blockchain </a:t>
            </a:r>
            <a:r>
              <a:rPr b="1" lang="en" sz="1800">
                <a:solidFill>
                  <a:schemeClr val="dk1"/>
                </a:solidFill>
              </a:rPr>
              <a:t>enforce</a:t>
            </a:r>
            <a:r>
              <a:rPr lang="en" sz="1800">
                <a:solidFill>
                  <a:schemeClr val="dk1"/>
                </a:solidFill>
              </a:rPr>
              <a:t> the smart contract code.</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I</a:t>
            </a:r>
            <a:r>
              <a:rPr lang="en" sz="1800">
                <a:solidFill>
                  <a:schemeClr val="dk1"/>
                </a:solidFill>
              </a:rPr>
              <a:t>ncreases </a:t>
            </a:r>
            <a:r>
              <a:rPr b="1" lang="en" sz="1800">
                <a:solidFill>
                  <a:schemeClr val="dk1"/>
                </a:solidFill>
              </a:rPr>
              <a:t>scalability</a:t>
            </a:r>
            <a:r>
              <a:rPr lang="en" sz="1800">
                <a:solidFill>
                  <a:schemeClr val="dk1"/>
                </a:solidFill>
              </a:rPr>
              <a:t> by reducing the number of transactions on chain.</a:t>
            </a:r>
            <a:endParaRPr sz="1800">
              <a:solidFill>
                <a:schemeClr val="dk1"/>
              </a:solidFill>
            </a:endParaRPr>
          </a:p>
        </p:txBody>
      </p:sp>
      <p:sp>
        <p:nvSpPr>
          <p:cNvPr id="141" name="Google Shape;141;p20"/>
          <p:cNvSpPr txBox="1"/>
          <p:nvPr/>
        </p:nvSpPr>
        <p:spPr>
          <a:xfrm>
            <a:off x="486525" y="771175"/>
            <a:ext cx="6090900" cy="8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Light"/>
                <a:ea typeface="Roboto Light"/>
                <a:cs typeface="Roboto Light"/>
                <a:sym typeface="Roboto Light"/>
              </a:rPr>
              <a:t>Scalability via State Channels.</a:t>
            </a:r>
            <a:endParaRPr sz="3000">
              <a:latin typeface="Roboto Light"/>
              <a:ea typeface="Roboto Light"/>
              <a:cs typeface="Roboto Light"/>
              <a:sym typeface="Roboto Light"/>
            </a:endParaRPr>
          </a:p>
        </p:txBody>
      </p:sp>
      <p:sp>
        <p:nvSpPr>
          <p:cNvPr id="142" name="Google Shape;142;p20"/>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0" y="5039925"/>
            <a:ext cx="9144000" cy="103575"/>
          </a:xfrm>
          <a:prstGeom prst="rect">
            <a:avLst/>
          </a:prstGeom>
          <a:noFill/>
          <a:ln>
            <a:noFill/>
          </a:ln>
        </p:spPr>
      </p:pic>
      <p:sp>
        <p:nvSpPr>
          <p:cNvPr id="148" name="Google Shape;148;p21"/>
          <p:cNvSpPr txBox="1"/>
          <p:nvPr/>
        </p:nvSpPr>
        <p:spPr>
          <a:xfrm>
            <a:off x="477000" y="475650"/>
            <a:ext cx="4587600" cy="4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Roboto Medium"/>
                <a:ea typeface="Roboto Medium"/>
                <a:cs typeface="Roboto Medium"/>
                <a:sym typeface="Roboto Medium"/>
              </a:rPr>
              <a:t>Off-Chain: State Channels</a:t>
            </a:r>
            <a:endParaRPr sz="2600">
              <a:latin typeface="Roboto Medium"/>
              <a:ea typeface="Roboto Medium"/>
              <a:cs typeface="Roboto Medium"/>
              <a:sym typeface="Roboto Medium"/>
            </a:endParaRPr>
          </a:p>
        </p:txBody>
      </p:sp>
      <p:pic>
        <p:nvPicPr>
          <p:cNvPr id="149" name="Google Shape;149;p21"/>
          <p:cNvPicPr preferRelativeResize="0"/>
          <p:nvPr/>
        </p:nvPicPr>
        <p:blipFill>
          <a:blip r:embed="rId4">
            <a:alphaModFix/>
          </a:blip>
          <a:stretch>
            <a:fillRect/>
          </a:stretch>
        </p:blipFill>
        <p:spPr>
          <a:xfrm>
            <a:off x="4347188" y="4668425"/>
            <a:ext cx="449625" cy="217625"/>
          </a:xfrm>
          <a:prstGeom prst="rect">
            <a:avLst/>
          </a:prstGeom>
          <a:noFill/>
          <a:ln>
            <a:noFill/>
          </a:ln>
        </p:spPr>
      </p:pic>
      <p:sp>
        <p:nvSpPr>
          <p:cNvPr id="150" name="Google Shape;150;p21"/>
          <p:cNvSpPr txBox="1"/>
          <p:nvPr/>
        </p:nvSpPr>
        <p:spPr>
          <a:xfrm>
            <a:off x="486525" y="4576900"/>
            <a:ext cx="8534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E06666"/>
                </a:solidFill>
                <a:hlinkClick r:id="rId5"/>
              </a:rPr>
              <a:t>aeternity.com</a:t>
            </a:r>
            <a:r>
              <a:rPr lang="en" sz="1200">
                <a:solidFill>
                  <a:srgbClr val="E06666"/>
                </a:solidFill>
              </a:rPr>
              <a:t> | </a:t>
            </a:r>
            <a:r>
              <a:rPr lang="en" sz="1200" u="sng">
                <a:solidFill>
                  <a:srgbClr val="E06666"/>
                </a:solidFill>
                <a:hlinkClick r:id="rId6"/>
              </a:rPr>
              <a:t>@aeternity</a:t>
            </a:r>
            <a:r>
              <a:rPr lang="en" sz="1200">
                <a:solidFill>
                  <a:srgbClr val="E06666"/>
                </a:solidFill>
              </a:rPr>
              <a:t>                                                                                                     blocksult</a:t>
            </a:r>
            <a:r>
              <a:rPr lang="en" sz="1200">
                <a:solidFill>
                  <a:srgbClr val="E06666"/>
                </a:solidFill>
                <a:uFill>
                  <a:noFill/>
                </a:uFill>
                <a:hlinkClick r:id="rId7"/>
              </a:rPr>
              <a:t>.com</a:t>
            </a:r>
            <a:r>
              <a:rPr lang="en" sz="1200">
                <a:solidFill>
                  <a:srgbClr val="E06666"/>
                </a:solidFill>
              </a:rPr>
              <a:t> | </a:t>
            </a:r>
            <a:r>
              <a:rPr lang="en" sz="1200">
                <a:solidFill>
                  <a:srgbClr val="E06666"/>
                </a:solidFill>
                <a:uFill>
                  <a:noFill/>
                </a:uFill>
                <a:hlinkClick r:id="rId8"/>
              </a:rPr>
              <a:t>@</a:t>
            </a:r>
            <a:r>
              <a:rPr lang="en" sz="1200">
                <a:solidFill>
                  <a:srgbClr val="E06666"/>
                </a:solidFill>
              </a:rPr>
              <a:t>serejandmyself</a:t>
            </a:r>
            <a:endParaRPr sz="1200">
              <a:solidFill>
                <a:srgbClr val="E06666"/>
              </a:solidFill>
            </a:endParaRPr>
          </a:p>
        </p:txBody>
      </p:sp>
      <p:pic>
        <p:nvPicPr>
          <p:cNvPr id="151" name="Google Shape;151;p21"/>
          <p:cNvPicPr preferRelativeResize="0"/>
          <p:nvPr/>
        </p:nvPicPr>
        <p:blipFill>
          <a:blip r:embed="rId9">
            <a:alphaModFix/>
          </a:blip>
          <a:stretch>
            <a:fillRect/>
          </a:stretch>
        </p:blipFill>
        <p:spPr>
          <a:xfrm>
            <a:off x="762000" y="1017450"/>
            <a:ext cx="7562165" cy="33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