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ubik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Rubik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Rubik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ubik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eb1000d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eb1000d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eb1000dc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eb1000dc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eb1000dcd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eb1000dcd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eb1000dc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eb1000dc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eb1000dc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eb1000dc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eb1000dc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eb1000dc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eb1000dc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eb1000dc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eb1000dc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eb1000dc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eb1000dc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eb1000dc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eb1000dc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eb1000dc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eb1000dcd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eb1000dc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hyperlink" Target="http://www.blocksult.com" TargetMode="External"/><Relationship Id="rId5" Type="http://schemas.openxmlformats.org/officeDocument/2006/relationships/hyperlink" Target="http://serejandmyself.github.io" TargetMode="External"/><Relationship Id="rId6" Type="http://schemas.openxmlformats.org/officeDocument/2006/relationships/hyperlink" Target="https://t.me/blocksultr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9.jp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7.jpg"/><Relationship Id="rId8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/>
          <p:nvPr/>
        </p:nvSpPr>
        <p:spPr>
          <a:xfrm>
            <a:off x="177550" y="207150"/>
            <a:ext cx="8781600" cy="472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0" name="Google Shape;100;p25"/>
          <p:cNvSpPr/>
          <p:nvPr/>
        </p:nvSpPr>
        <p:spPr>
          <a:xfrm>
            <a:off x="1605150" y="1405950"/>
            <a:ext cx="5933700" cy="2331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CCCC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web 3.0</a:t>
            </a:r>
            <a:endParaRPr sz="3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Перестроение всемирной паутины и организации будущего</a:t>
            </a:r>
            <a:endParaRPr sz="1200"/>
          </a:p>
        </p:txBody>
      </p:sp>
      <p:sp>
        <p:nvSpPr>
          <p:cNvPr id="101" name="Google Shape;101;p25"/>
          <p:cNvSpPr/>
          <p:nvPr/>
        </p:nvSpPr>
        <p:spPr>
          <a:xfrm>
            <a:off x="4617171" y="3597900"/>
            <a:ext cx="1575600" cy="294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91E4A"/>
                </a:solidFill>
                <a:latin typeface="Rubik"/>
                <a:ea typeface="Rubik"/>
                <a:cs typeface="Rubik"/>
                <a:sym typeface="Rubik"/>
              </a:rPr>
              <a:t>Simanovsky Sergey</a:t>
            </a:r>
            <a:endParaRPr sz="900">
              <a:solidFill>
                <a:srgbClr val="091E4A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2" name="Google Shape;102;p25"/>
          <p:cNvSpPr/>
          <p:nvPr/>
        </p:nvSpPr>
        <p:spPr>
          <a:xfrm>
            <a:off x="4734450" y="3412200"/>
            <a:ext cx="1355700" cy="6429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45" y="207150"/>
            <a:ext cx="1428999" cy="89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/>
          <p:nvPr/>
        </p:nvSpPr>
        <p:spPr>
          <a:xfrm>
            <a:off x="177550" y="207150"/>
            <a:ext cx="8781600" cy="472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84" name="Google Shape;18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45" y="207150"/>
            <a:ext cx="1428999" cy="896676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4"/>
          <p:cNvSpPr/>
          <p:nvPr/>
        </p:nvSpPr>
        <p:spPr>
          <a:xfrm>
            <a:off x="1474350" y="506950"/>
            <a:ext cx="6541800" cy="1164600"/>
          </a:xfrm>
          <a:prstGeom prst="horizontalScroll">
            <a:avLst>
              <a:gd fmla="val 12500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Организации Будущего</a:t>
            </a:r>
            <a:endParaRPr b="1" sz="3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86" name="Google Shape;186;p34"/>
          <p:cNvSpPr/>
          <p:nvPr/>
        </p:nvSpPr>
        <p:spPr>
          <a:xfrm>
            <a:off x="2682114" y="1717082"/>
            <a:ext cx="4113600" cy="16251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●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Говернанс и механизмы консенсуса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●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Смарт-контракты, IoT, роботы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●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Новые формализмы организаций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87" name="Google Shape;187;p34"/>
          <p:cNvSpPr/>
          <p:nvPr/>
        </p:nvSpPr>
        <p:spPr>
          <a:xfrm>
            <a:off x="2584372" y="3350826"/>
            <a:ext cx="4113600" cy="13557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Инновация и Свободное Мышление &gt; Доступность Информации &gt; Приватность и Прозрачность &gt; Вознаграждение и Обеспечение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/>
          <p:nvPr/>
        </p:nvSpPr>
        <p:spPr>
          <a:xfrm>
            <a:off x="177550" y="207150"/>
            <a:ext cx="8781600" cy="472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3" name="Google Shape;193;p35"/>
          <p:cNvSpPr/>
          <p:nvPr/>
        </p:nvSpPr>
        <p:spPr>
          <a:xfrm>
            <a:off x="1452980" y="1439538"/>
            <a:ext cx="5670900" cy="2331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CCCC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ВОПРОСЫ...</a:t>
            </a:r>
            <a:endParaRPr sz="1200"/>
          </a:p>
        </p:txBody>
      </p:sp>
      <p:pic>
        <p:nvPicPr>
          <p:cNvPr id="194" name="Google Shape;19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45" y="207150"/>
            <a:ext cx="1428999" cy="89667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5"/>
          <p:cNvSpPr/>
          <p:nvPr/>
        </p:nvSpPr>
        <p:spPr>
          <a:xfrm>
            <a:off x="4263534" y="1945749"/>
            <a:ext cx="3823800" cy="1091400"/>
          </a:xfrm>
          <a:prstGeom prst="homePlate">
            <a:avLst>
              <a:gd fmla="val 50000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  <a:hlinkClick r:id="rId4"/>
              </a:rPr>
              <a:t>www.blocksult.com</a:t>
            </a:r>
            <a:br>
              <a:rPr lang="en" sz="1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sz="1200" u="sng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  <a:hlinkClick r:id="rId5"/>
              </a:rPr>
              <a:t>serejandmyself.github.io</a:t>
            </a:r>
            <a:endParaRPr sz="1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  <a:hlinkClick r:id="rId6"/>
              </a:rPr>
              <a:t>@blocksultru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/>
          <p:nvPr/>
        </p:nvSpPr>
        <p:spPr>
          <a:xfrm>
            <a:off x="177550" y="207150"/>
            <a:ext cx="8781600" cy="472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9" name="Google Shape;1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45" y="207150"/>
            <a:ext cx="1428999" cy="8966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6"/>
          <p:cNvSpPr/>
          <p:nvPr/>
        </p:nvSpPr>
        <p:spPr>
          <a:xfrm>
            <a:off x="1819218" y="583156"/>
            <a:ext cx="5752500" cy="1164600"/>
          </a:xfrm>
          <a:prstGeom prst="horizontalScroll">
            <a:avLst>
              <a:gd fmla="val 12500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Что такое web 3.0?</a:t>
            </a:r>
            <a:endParaRPr b="1" sz="3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1" name="Google Shape;111;p26"/>
          <p:cNvSpPr/>
          <p:nvPr/>
        </p:nvSpPr>
        <p:spPr>
          <a:xfrm>
            <a:off x="1177653" y="1918934"/>
            <a:ext cx="7206000" cy="25224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Веб 3, это - непосредственное и свободное сотрудничество узлов между собой. Прямая мотивация пользователя и узла; координация действий между ними, при помощи умных контрактов, отсутствии (ненужных) третьих лиц, безопасной маршрутизации данных и тд. </a:t>
            </a:r>
            <a:endParaRPr sz="1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Подобные сети, это новая, децентрализованная эра приложений, способная не только снизить косты, а также, дать заработок каждому ее участнику. </a:t>
            </a:r>
            <a:endParaRPr sz="1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/>
          <p:nvPr/>
        </p:nvSpPr>
        <p:spPr>
          <a:xfrm>
            <a:off x="177550" y="207150"/>
            <a:ext cx="8781600" cy="472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7" name="Google Shape;11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45" y="207150"/>
            <a:ext cx="1428999" cy="89667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7"/>
          <p:cNvSpPr/>
          <p:nvPr/>
        </p:nvSpPr>
        <p:spPr>
          <a:xfrm>
            <a:off x="1474350" y="583150"/>
            <a:ext cx="6541800" cy="1164600"/>
          </a:xfrm>
          <a:prstGeom prst="horizontalScroll">
            <a:avLst>
              <a:gd fmla="val 12500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Информационная Семантика </a:t>
            </a:r>
            <a:endParaRPr b="1" sz="3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9" name="Google Shape;119;p27"/>
          <p:cNvPicPr preferRelativeResize="0"/>
          <p:nvPr/>
        </p:nvPicPr>
        <p:blipFill rotWithShape="1">
          <a:blip r:embed="rId4">
            <a:alphaModFix/>
          </a:blip>
          <a:srcRect b="7774" l="0" r="0" t="0"/>
          <a:stretch/>
        </p:blipFill>
        <p:spPr>
          <a:xfrm>
            <a:off x="2431943" y="1828771"/>
            <a:ext cx="4427051" cy="2744825"/>
          </a:xfrm>
          <a:prstGeom prst="rect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/>
          <p:nvPr/>
        </p:nvSpPr>
        <p:spPr>
          <a:xfrm>
            <a:off x="177550" y="207150"/>
            <a:ext cx="8781600" cy="472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25" name="Google Shape;1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45" y="207150"/>
            <a:ext cx="1428999" cy="89667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8"/>
          <p:cNvSpPr/>
          <p:nvPr/>
        </p:nvSpPr>
        <p:spPr>
          <a:xfrm>
            <a:off x="1482810" y="532392"/>
            <a:ext cx="6541800" cy="1164600"/>
          </a:xfrm>
          <a:prstGeom prst="horizontalScroll">
            <a:avLst>
              <a:gd fmla="val 12500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Маршрутизация</a:t>
            </a:r>
            <a:r>
              <a:rPr b="1" lang="en" sz="3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 Данных</a:t>
            </a:r>
            <a:endParaRPr b="1" sz="3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7" name="Google Shape;127;p28"/>
          <p:cNvSpPr/>
          <p:nvPr/>
        </p:nvSpPr>
        <p:spPr>
          <a:xfrm>
            <a:off x="2245325" y="1757575"/>
            <a:ext cx="5038848" cy="2514672"/>
          </a:xfrm>
          <a:prstGeom prst="flowChartDocument">
            <a:avLst/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ubik"/>
              <a:buChar char="●"/>
            </a:pPr>
            <a:r>
              <a:rPr lang="en" sz="1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Дата передается  “пакетами”</a:t>
            </a:r>
            <a:endParaRPr sz="1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ubik"/>
              <a:buChar char="●"/>
            </a:pPr>
            <a:r>
              <a:rPr lang="en" sz="1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Пакеты данных </a:t>
            </a:r>
            <a:r>
              <a:rPr lang="en" sz="1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содержат</a:t>
            </a:r>
            <a:r>
              <a:rPr lang="en" sz="1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 различную информацию о </a:t>
            </a:r>
            <a:r>
              <a:rPr lang="en" sz="1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передаваемом</a:t>
            </a:r>
            <a:r>
              <a:rPr lang="en" sz="1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 файле</a:t>
            </a:r>
            <a:endParaRPr sz="1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ubik"/>
              <a:buChar char="●"/>
            </a:pPr>
            <a:r>
              <a:rPr lang="en" sz="1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Маршрут не всегда </a:t>
            </a:r>
            <a:r>
              <a:rPr lang="en" sz="1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очевиден</a:t>
            </a:r>
            <a:endParaRPr sz="1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ubik"/>
              <a:buChar char="●"/>
            </a:pPr>
            <a:r>
              <a:rPr lang="en" sz="1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Router помогает данным “</a:t>
            </a:r>
            <a:r>
              <a:rPr lang="en" sz="1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путешествовать</a:t>
            </a:r>
            <a:r>
              <a:rPr lang="en" sz="1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”</a:t>
            </a:r>
            <a:endParaRPr sz="1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ubik"/>
              <a:buChar char="●"/>
            </a:pPr>
            <a:r>
              <a:rPr lang="en" sz="1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Маршрут может быть изменен</a:t>
            </a:r>
            <a:endParaRPr sz="1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ubik"/>
              <a:buChar char="●"/>
            </a:pPr>
            <a:r>
              <a:rPr lang="en" sz="1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Файл в “А” разобран &gt; Пакеты “поехали” &gt; Файл пересобран &gt; Файл в “Б”</a:t>
            </a:r>
            <a:endParaRPr sz="1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28" name="Google Shape;12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245374" y="3464841"/>
            <a:ext cx="2745325" cy="137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/>
          <p:nvPr/>
        </p:nvSpPr>
        <p:spPr>
          <a:xfrm>
            <a:off x="177550" y="207150"/>
            <a:ext cx="8781600" cy="472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34" name="Google Shape;1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45" y="207150"/>
            <a:ext cx="1428999" cy="89667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9"/>
          <p:cNvSpPr/>
          <p:nvPr/>
        </p:nvSpPr>
        <p:spPr>
          <a:xfrm>
            <a:off x="1491297" y="566203"/>
            <a:ext cx="6541800" cy="1164600"/>
          </a:xfrm>
          <a:prstGeom prst="horizontalScroll">
            <a:avLst>
              <a:gd fmla="val 12500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Кто владеет Интернетом?</a:t>
            </a:r>
            <a:endParaRPr b="1" sz="3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36" name="Google Shape;136;p29"/>
          <p:cNvPicPr preferRelativeResize="0"/>
          <p:nvPr/>
        </p:nvPicPr>
        <p:blipFill rotWithShape="1">
          <a:blip r:embed="rId4">
            <a:alphaModFix/>
          </a:blip>
          <a:srcRect b="6672" l="0" r="0" t="0"/>
          <a:stretch/>
        </p:blipFill>
        <p:spPr>
          <a:xfrm>
            <a:off x="2512700" y="1791546"/>
            <a:ext cx="4247774" cy="2898101"/>
          </a:xfrm>
          <a:prstGeom prst="rect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/>
          <p:nvPr/>
        </p:nvSpPr>
        <p:spPr>
          <a:xfrm>
            <a:off x="177550" y="207150"/>
            <a:ext cx="8781600" cy="472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42" name="Google Shape;1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45" y="207150"/>
            <a:ext cx="1428999" cy="89667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0"/>
          <p:cNvSpPr/>
          <p:nvPr/>
        </p:nvSpPr>
        <p:spPr>
          <a:xfrm>
            <a:off x="1474350" y="583150"/>
            <a:ext cx="6541800" cy="1164600"/>
          </a:xfrm>
          <a:prstGeom prst="horizontalScroll">
            <a:avLst>
              <a:gd fmla="val 12500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Круги “Данте”</a:t>
            </a:r>
            <a:endParaRPr b="1" sz="3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4" name="Google Shape;144;p30"/>
          <p:cNvSpPr/>
          <p:nvPr/>
        </p:nvSpPr>
        <p:spPr>
          <a:xfrm>
            <a:off x="2245325" y="1757575"/>
            <a:ext cx="4931874" cy="2076084"/>
          </a:xfrm>
          <a:prstGeom prst="flowChartDocument">
            <a:avLst/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ubik"/>
              <a:buChar char="●"/>
            </a:pPr>
            <a:r>
              <a:rPr lang="en" sz="1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Централизованные домены верхнего уровня</a:t>
            </a:r>
            <a:endParaRPr sz="1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ubik"/>
              <a:buChar char="●"/>
            </a:pPr>
            <a:r>
              <a:rPr lang="en" sz="1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Отсутствия</a:t>
            </a:r>
            <a:r>
              <a:rPr lang="en" sz="1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 интереса </a:t>
            </a:r>
            <a:r>
              <a:rPr lang="en" sz="1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решения</a:t>
            </a:r>
            <a:r>
              <a:rPr lang="en" sz="1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 вопросов </a:t>
            </a:r>
            <a:r>
              <a:rPr lang="en" sz="1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безопасности</a:t>
            </a:r>
            <a:endParaRPr sz="1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ubik"/>
              <a:buChar char="●"/>
            </a:pPr>
            <a:r>
              <a:rPr lang="en" sz="1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Перепродажа данных</a:t>
            </a:r>
            <a:endParaRPr sz="1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ubik"/>
              <a:buChar char="●"/>
            </a:pPr>
            <a:r>
              <a:rPr lang="en" sz="1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Узкий круг </a:t>
            </a:r>
            <a:r>
              <a:rPr lang="en" sz="1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бенефициаров</a:t>
            </a:r>
            <a:endParaRPr sz="1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ubik"/>
              <a:buChar char="●"/>
            </a:pPr>
            <a:r>
              <a:rPr lang="en" sz="1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Неконтролируемая потеря данных</a:t>
            </a:r>
            <a:endParaRPr sz="1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5" name="Google Shape;145;p30"/>
          <p:cNvSpPr/>
          <p:nvPr/>
        </p:nvSpPr>
        <p:spPr>
          <a:xfrm rot="-1968735">
            <a:off x="6158385" y="3461190"/>
            <a:ext cx="2601461" cy="779557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HTTP - DNS - URL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/>
          <p:nvPr/>
        </p:nvSpPr>
        <p:spPr>
          <a:xfrm>
            <a:off x="177550" y="207150"/>
            <a:ext cx="8781600" cy="472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51" name="Google Shape;1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45" y="207150"/>
            <a:ext cx="1428999" cy="896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1"/>
          <p:cNvSpPr/>
          <p:nvPr/>
        </p:nvSpPr>
        <p:spPr>
          <a:xfrm>
            <a:off x="1474350" y="506950"/>
            <a:ext cx="6541800" cy="1164600"/>
          </a:xfrm>
          <a:prstGeom prst="horizontalScroll">
            <a:avLst>
              <a:gd fmla="val 12500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Новый web</a:t>
            </a:r>
            <a:endParaRPr b="1" sz="3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3" name="Google Shape;153;p31"/>
          <p:cNvSpPr/>
          <p:nvPr/>
        </p:nvSpPr>
        <p:spPr>
          <a:xfrm>
            <a:off x="1948875" y="1720271"/>
            <a:ext cx="5880600" cy="2931900"/>
          </a:xfrm>
          <a:prstGeom prst="foldedCorner">
            <a:avLst>
              <a:gd fmla="val 16667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●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Оффлайн браузинг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●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Локальное кэширование данных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●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Локальные “серверные” точки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●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Скорость информации и репутация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●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Token Curated Registries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●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Cyber личности 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●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Майнинг и провайдеры сервисов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●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IPFS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●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Индексация и алгоритмы обработки информации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●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Децентрализация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●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Механизмы консенсуса</a:t>
            </a:r>
            <a:endParaRPr sz="1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/>
          <p:nvPr/>
        </p:nvSpPr>
        <p:spPr>
          <a:xfrm>
            <a:off x="177550" y="207150"/>
            <a:ext cx="8781600" cy="472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59" name="Google Shape;15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45" y="207150"/>
            <a:ext cx="1428999" cy="89667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2"/>
          <p:cNvSpPr/>
          <p:nvPr/>
        </p:nvSpPr>
        <p:spPr>
          <a:xfrm>
            <a:off x="1491297" y="439126"/>
            <a:ext cx="6541800" cy="1164600"/>
          </a:xfrm>
          <a:prstGeom prst="horizontalScroll">
            <a:avLst>
              <a:gd fmla="val 12500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IPFS</a:t>
            </a:r>
            <a:endParaRPr b="1" sz="3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61" name="Google Shape;16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3908" y="1715022"/>
            <a:ext cx="3214824" cy="1784226"/>
          </a:xfrm>
          <a:prstGeom prst="rect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2" name="Google Shape;162;p32"/>
          <p:cNvSpPr/>
          <p:nvPr/>
        </p:nvSpPr>
        <p:spPr>
          <a:xfrm>
            <a:off x="7094232" y="691275"/>
            <a:ext cx="738600" cy="693600"/>
          </a:xfrm>
          <a:prstGeom prst="heart">
            <a:avLst/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2"/>
          <p:cNvSpPr/>
          <p:nvPr/>
        </p:nvSpPr>
        <p:spPr>
          <a:xfrm>
            <a:off x="1845274" y="691275"/>
            <a:ext cx="738600" cy="693600"/>
          </a:xfrm>
          <a:prstGeom prst="heart">
            <a:avLst/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2"/>
          <p:cNvSpPr/>
          <p:nvPr/>
        </p:nvSpPr>
        <p:spPr>
          <a:xfrm>
            <a:off x="456775" y="1715025"/>
            <a:ext cx="3595500" cy="2938500"/>
          </a:xfrm>
          <a:prstGeom prst="verticalScroll">
            <a:avLst>
              <a:gd fmla="val 12500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ubik"/>
              <a:buChar char="●"/>
            </a:pPr>
            <a:r>
              <a:rPr lang="en" sz="1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Контент-адресуемый и одноранговый протокол для передачи гипер-ссылок</a:t>
            </a:r>
            <a:endParaRPr sz="1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ubik"/>
              <a:buChar char="●"/>
            </a:pPr>
            <a:r>
              <a:rPr lang="en" sz="1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Не локация, а контент!</a:t>
            </a:r>
            <a:endParaRPr sz="1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ubik"/>
              <a:buChar char="●"/>
            </a:pPr>
            <a:r>
              <a:rPr lang="en" sz="1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Ликвидация ИСП</a:t>
            </a:r>
            <a:endParaRPr sz="1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ubik"/>
              <a:buChar char="●"/>
            </a:pPr>
            <a:r>
              <a:rPr lang="en" sz="1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Нет “онлайн-статусу”</a:t>
            </a:r>
            <a:endParaRPr sz="1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ubik"/>
              <a:buChar char="●"/>
            </a:pPr>
            <a:r>
              <a:rPr lang="en" sz="1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Нет 404</a:t>
            </a:r>
            <a:endParaRPr sz="1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ubik"/>
              <a:buChar char="●"/>
            </a:pPr>
            <a:r>
              <a:rPr lang="en" sz="1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Организованные кластеры хранения данных</a:t>
            </a:r>
            <a:endParaRPr sz="1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ubik"/>
              <a:buChar char="●"/>
            </a:pPr>
            <a:r>
              <a:rPr lang="en" sz="1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Неизменные (вечные) ссылки</a:t>
            </a:r>
            <a:br>
              <a:rPr lang="en" sz="1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</a:br>
            <a:endParaRPr sz="1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65" name="Google Shape;165;p32"/>
          <p:cNvCxnSpPr/>
          <p:nvPr/>
        </p:nvCxnSpPr>
        <p:spPr>
          <a:xfrm flipH="1" rot="10800000">
            <a:off x="3722275" y="2776400"/>
            <a:ext cx="1481400" cy="153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dash"/>
            <a:round/>
            <a:headEnd len="med" w="med" type="none"/>
            <a:tailEnd len="med" w="med" type="triangle"/>
          </a:ln>
        </p:spPr>
      </p:cxnSp>
      <p:pic>
        <p:nvPicPr>
          <p:cNvPr id="166" name="Google Shape;16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7201" y="4211452"/>
            <a:ext cx="856750" cy="649824"/>
          </a:xfrm>
          <a:prstGeom prst="rect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7" name="Google Shape;167;p32"/>
          <p:cNvPicPr preferRelativeResize="0"/>
          <p:nvPr/>
        </p:nvPicPr>
        <p:blipFill rotWithShape="1">
          <a:blip r:embed="rId6">
            <a:alphaModFix/>
          </a:blip>
          <a:srcRect b="29913" l="0" r="0" t="0"/>
          <a:stretch/>
        </p:blipFill>
        <p:spPr>
          <a:xfrm>
            <a:off x="5220725" y="3678917"/>
            <a:ext cx="1428999" cy="407000"/>
          </a:xfrm>
          <a:prstGeom prst="rect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8" name="Google Shape;168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15433" y="4235575"/>
            <a:ext cx="580992" cy="407000"/>
          </a:xfrm>
          <a:prstGeom prst="rect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9" name="Google Shape;169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80026" y="3678917"/>
            <a:ext cx="1429000" cy="407000"/>
          </a:xfrm>
          <a:prstGeom prst="rect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0" name="Google Shape;170;p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806225" y="4224687"/>
            <a:ext cx="581000" cy="428774"/>
          </a:xfrm>
          <a:prstGeom prst="rect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/>
          <p:nvPr/>
        </p:nvSpPr>
        <p:spPr>
          <a:xfrm>
            <a:off x="177550" y="207150"/>
            <a:ext cx="8781600" cy="472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76" name="Google Shape;17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45" y="207150"/>
            <a:ext cx="1428999" cy="89667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3"/>
          <p:cNvSpPr/>
          <p:nvPr/>
        </p:nvSpPr>
        <p:spPr>
          <a:xfrm>
            <a:off x="1474350" y="506950"/>
            <a:ext cx="6541800" cy="1164600"/>
          </a:xfrm>
          <a:prstGeom prst="horizontalScroll">
            <a:avLst>
              <a:gd fmla="val 12500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Провайдеры Данных</a:t>
            </a:r>
            <a:endParaRPr b="1" sz="3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8" name="Google Shape;178;p33"/>
          <p:cNvSpPr/>
          <p:nvPr/>
        </p:nvSpPr>
        <p:spPr>
          <a:xfrm>
            <a:off x="1059275" y="1800300"/>
            <a:ext cx="7383600" cy="27258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Г</a:t>
            </a:r>
            <a:r>
              <a:rPr lang="en" sz="1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лобальный</a:t>
            </a:r>
            <a:r>
              <a:rPr lang="en" sz="1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 вид поддержки </a:t>
            </a:r>
            <a:r>
              <a:rPr lang="en" sz="1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распределенных</a:t>
            </a:r>
            <a:r>
              <a:rPr lang="en" sz="1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 сетей будущего в web 3.0</a:t>
            </a:r>
            <a:br>
              <a:rPr lang="en" sz="1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</a:br>
            <a:endParaRPr sz="1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Операции которые позволят </a:t>
            </a:r>
            <a:r>
              <a:rPr lang="en" sz="1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получать</a:t>
            </a:r>
            <a:r>
              <a:rPr lang="en" sz="1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" sz="1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вознаграждение</a:t>
            </a:r>
            <a:r>
              <a:rPr lang="en" sz="1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 (</a:t>
            </a:r>
            <a:r>
              <a:rPr lang="en" sz="1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инициатива</a:t>
            </a:r>
            <a:r>
              <a:rPr lang="en" sz="1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 к действию):</a:t>
            </a:r>
            <a:endParaRPr sz="1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Шардинг, шифрование данных, раутинг данных, чтение данных, </a:t>
            </a:r>
            <a:r>
              <a:rPr lang="en" sz="1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оракулы</a:t>
            </a:r>
            <a:r>
              <a:rPr lang="en" sz="1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, он-и-оф чейн транзакции, “компутация”, пропускная способность  и т.д.</a:t>
            </a:r>
            <a:endParaRPr sz="1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В web 3.0 каждый желающий может стать майнером \ провайдером</a:t>
            </a:r>
            <a:endParaRPr sz="1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Поддержка локальных сетей в первую очередь!</a:t>
            </a:r>
            <a:endParaRPr sz="1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