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ubi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ubik-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ubik-bold.fntdata"/><Relationship Id="rId6" Type="http://schemas.openxmlformats.org/officeDocument/2006/relationships/notesMaster" Target="notesMasters/notesMaster1.xml"/><Relationship Id="rId18" Type="http://schemas.openxmlformats.org/officeDocument/2006/relationships/font" Target="fonts/Rubi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b1000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b1000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20a5c2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20a5c2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b1000dc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eb1000dc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eb1000dc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eb1000dc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eb1000dc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eb1000dc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eb1000dc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eb1000dc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eb1000dc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eb1000dc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b1000dc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eb1000d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20a5c2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20a5c2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b1000dc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b1000dc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20a5c20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20a5c20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00" name="Google Shape;100;p25"/>
          <p:cNvSpPr/>
          <p:nvPr/>
        </p:nvSpPr>
        <p:spPr>
          <a:xfrm>
            <a:off x="1605150" y="1405950"/>
            <a:ext cx="5933700" cy="2331600"/>
          </a:xfrm>
          <a:prstGeom prst="roundRect">
            <a:avLst>
              <a:gd fmla="val 16667" name="adj"/>
            </a:avLst>
          </a:prstGeom>
          <a:noFill/>
          <a:ln cap="flat" cmpd="sng" w="2857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FFFFFF"/>
                </a:solidFill>
                <a:latin typeface="Rubik"/>
                <a:ea typeface="Rubik"/>
                <a:cs typeface="Rubik"/>
                <a:sym typeface="Rubik"/>
              </a:rPr>
              <a:t>The Great Web </a:t>
            </a:r>
            <a:endParaRPr sz="3200">
              <a:solidFill>
                <a:srgbClr val="FFFFFF"/>
              </a:solidFill>
              <a:latin typeface="Rubik"/>
              <a:ea typeface="Rubik"/>
              <a:cs typeface="Rubik"/>
              <a:sym typeface="Rubik"/>
            </a:endParaRPr>
          </a:p>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Rubik"/>
                <a:ea typeface="Rubik"/>
                <a:cs typeface="Rubik"/>
                <a:sym typeface="Rubik"/>
              </a:rPr>
              <a:t>An alternative vision for freedom from digital feudalism</a:t>
            </a:r>
            <a:endParaRPr sz="1200">
              <a:solidFill>
                <a:srgbClr val="FFFFFF"/>
              </a:solidFill>
              <a:latin typeface="Rubik"/>
              <a:ea typeface="Rubik"/>
              <a:cs typeface="Rubik"/>
              <a:sym typeface="Rubik"/>
            </a:endParaRPr>
          </a:p>
        </p:txBody>
      </p:sp>
      <p:sp>
        <p:nvSpPr>
          <p:cNvPr id="101" name="Google Shape;101;p25"/>
          <p:cNvSpPr/>
          <p:nvPr/>
        </p:nvSpPr>
        <p:spPr>
          <a:xfrm>
            <a:off x="4617171" y="3597900"/>
            <a:ext cx="1575600" cy="2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91E4A"/>
                </a:solidFill>
                <a:latin typeface="Rubik"/>
                <a:ea typeface="Rubik"/>
                <a:cs typeface="Rubik"/>
                <a:sym typeface="Rubik"/>
              </a:rPr>
              <a:t>Simanovsky Sergey</a:t>
            </a:r>
            <a:endParaRPr sz="900">
              <a:solidFill>
                <a:srgbClr val="091E4A"/>
              </a:solidFill>
              <a:latin typeface="Rubik"/>
              <a:ea typeface="Rubik"/>
              <a:cs typeface="Rubik"/>
              <a:sym typeface="Rubik"/>
            </a:endParaRPr>
          </a:p>
        </p:txBody>
      </p:sp>
      <p:sp>
        <p:nvSpPr>
          <p:cNvPr id="102" name="Google Shape;102;p25"/>
          <p:cNvSpPr/>
          <p:nvPr/>
        </p:nvSpPr>
        <p:spPr>
          <a:xfrm>
            <a:off x="4734450" y="3412200"/>
            <a:ext cx="1355700" cy="642900"/>
          </a:xfrm>
          <a:prstGeom prst="rect">
            <a:avLst/>
          </a:prstGeom>
          <a:no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66" name="Google Shape;166;p34"/>
          <p:cNvSpPr/>
          <p:nvPr/>
        </p:nvSpPr>
        <p:spPr>
          <a:xfrm>
            <a:off x="788550" y="2783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Change the basics first...</a:t>
            </a:r>
            <a:endParaRPr b="1" sz="3200">
              <a:solidFill>
                <a:srgbClr val="FFFFFF"/>
              </a:solidFill>
              <a:latin typeface="Rubik"/>
              <a:ea typeface="Rubik"/>
              <a:cs typeface="Rubik"/>
              <a:sym typeface="Rubik"/>
            </a:endParaRPr>
          </a:p>
        </p:txBody>
      </p:sp>
      <p:pic>
        <p:nvPicPr>
          <p:cNvPr id="167" name="Google Shape;167;p34"/>
          <p:cNvPicPr preferRelativeResize="0"/>
          <p:nvPr/>
        </p:nvPicPr>
        <p:blipFill>
          <a:blip r:embed="rId3">
            <a:alphaModFix/>
          </a:blip>
          <a:stretch>
            <a:fillRect/>
          </a:stretch>
        </p:blipFill>
        <p:spPr>
          <a:xfrm>
            <a:off x="3279800" y="1518725"/>
            <a:ext cx="2618999" cy="3247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73" name="Google Shape;173;p35"/>
          <p:cNvSpPr/>
          <p:nvPr/>
        </p:nvSpPr>
        <p:spPr>
          <a:xfrm>
            <a:off x="1452980" y="1439538"/>
            <a:ext cx="5670900" cy="2331600"/>
          </a:xfrm>
          <a:prstGeom prst="roundRect">
            <a:avLst>
              <a:gd fmla="val 16667" name="adj"/>
            </a:avLst>
          </a:prstGeom>
          <a:noFill/>
          <a:ln cap="flat" cmpd="sng" w="28575">
            <a:solidFill>
              <a:srgbClr val="CCCCCC"/>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FFFFFF"/>
                </a:solidFill>
                <a:latin typeface="Rubik"/>
                <a:ea typeface="Rubik"/>
                <a:cs typeface="Rubik"/>
                <a:sym typeface="Rubik"/>
              </a:rPr>
              <a:t>QUESTIONS</a:t>
            </a:r>
            <a:r>
              <a:rPr lang="en" sz="3200">
                <a:solidFill>
                  <a:srgbClr val="FFFFFF"/>
                </a:solidFill>
                <a:latin typeface="Rubik"/>
                <a:ea typeface="Rubik"/>
                <a:cs typeface="Rubik"/>
                <a:sym typeface="Rubik"/>
              </a:rPr>
              <a:t>...</a:t>
            </a:r>
            <a:endParaRPr sz="1200"/>
          </a:p>
        </p:txBody>
      </p:sp>
      <p:sp>
        <p:nvSpPr>
          <p:cNvPr id="174" name="Google Shape;174;p35"/>
          <p:cNvSpPr/>
          <p:nvPr/>
        </p:nvSpPr>
        <p:spPr>
          <a:xfrm>
            <a:off x="4263534" y="1983637"/>
            <a:ext cx="3823800" cy="1091400"/>
          </a:xfrm>
          <a:prstGeom prst="homePlate">
            <a:avLst>
              <a:gd fmla="val 500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FFFF"/>
                </a:solidFill>
                <a:latin typeface="Rubik"/>
                <a:ea typeface="Rubik"/>
                <a:cs typeface="Rubik"/>
                <a:sym typeface="Rubik"/>
              </a:rPr>
              <a:t>https://github.com/cybercongress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p:nvPr/>
        </p:nvSpPr>
        <p:spPr>
          <a:xfrm>
            <a:off x="177550" y="2833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08" name="Google Shape;108;p26"/>
          <p:cNvSpPr/>
          <p:nvPr/>
        </p:nvSpPr>
        <p:spPr>
          <a:xfrm>
            <a:off x="700050" y="4307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Got</a:t>
            </a:r>
            <a:r>
              <a:rPr b="1" lang="en" sz="3200">
                <a:solidFill>
                  <a:srgbClr val="FFFFFF"/>
                </a:solidFill>
                <a:latin typeface="Rubik"/>
                <a:ea typeface="Rubik"/>
                <a:cs typeface="Rubik"/>
                <a:sym typeface="Rubik"/>
              </a:rPr>
              <a:t> web 3.0?</a:t>
            </a:r>
            <a:endParaRPr b="1" sz="3200">
              <a:solidFill>
                <a:srgbClr val="FFFFFF"/>
              </a:solidFill>
              <a:latin typeface="Rubik"/>
              <a:ea typeface="Rubik"/>
              <a:cs typeface="Rubik"/>
              <a:sym typeface="Rubik"/>
            </a:endParaRPr>
          </a:p>
        </p:txBody>
      </p:sp>
      <p:sp>
        <p:nvSpPr>
          <p:cNvPr id="109" name="Google Shape;109;p26"/>
          <p:cNvSpPr/>
          <p:nvPr/>
        </p:nvSpPr>
        <p:spPr>
          <a:xfrm>
            <a:off x="1814790" y="1758586"/>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The development of what once upon a time was just a mere search via a centralized server that connected a network of peers, to highly efficient, decentralized networks and on-line storage facilities, with motivated nodes, that are cooperating with each other in a coordinated manner with the help of code.</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Their direct (no third party involved) coordination and cooperation between each other, a direct and obvious motivation of the user and the node, the coordination of actions with the help of smart contracts and the safe routing of packets and data, etc.</a:t>
            </a:r>
            <a:endParaRPr sz="1200">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7"/>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15" name="Google Shape;115;p27"/>
          <p:cNvSpPr/>
          <p:nvPr/>
        </p:nvSpPr>
        <p:spPr>
          <a:xfrm>
            <a:off x="6361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The progress of semantics </a:t>
            </a:r>
            <a:endParaRPr b="1" sz="3200">
              <a:solidFill>
                <a:srgbClr val="FFFFFF"/>
              </a:solidFill>
              <a:latin typeface="Rubik"/>
              <a:ea typeface="Rubik"/>
              <a:cs typeface="Rubik"/>
              <a:sym typeface="Rubik"/>
            </a:endParaRPr>
          </a:p>
        </p:txBody>
      </p:sp>
      <p:pic>
        <p:nvPicPr>
          <p:cNvPr id="116" name="Google Shape;116;p27"/>
          <p:cNvPicPr preferRelativeResize="0"/>
          <p:nvPr/>
        </p:nvPicPr>
        <p:blipFill rotWithShape="1">
          <a:blip r:embed="rId3">
            <a:alphaModFix/>
          </a:blip>
          <a:srcRect b="7774" l="0" r="0" t="0"/>
          <a:stretch/>
        </p:blipFill>
        <p:spPr>
          <a:xfrm>
            <a:off x="2326225" y="1621500"/>
            <a:ext cx="4761375" cy="2952100"/>
          </a:xfrm>
          <a:prstGeom prst="rect">
            <a:avLst/>
          </a:prstGeom>
          <a:noFill/>
          <a:ln cap="flat" cmpd="sng" w="28575">
            <a:solidFill>
              <a:srgbClr val="CCCCCC"/>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p:nvPr/>
        </p:nvSpPr>
        <p:spPr>
          <a:xfrm>
            <a:off x="257325" y="16670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22" name="Google Shape;122;p28"/>
          <p:cNvSpPr/>
          <p:nvPr/>
        </p:nvSpPr>
        <p:spPr>
          <a:xfrm>
            <a:off x="720810" y="379992"/>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That’s not normal...</a:t>
            </a:r>
            <a:endParaRPr b="1" sz="3200">
              <a:solidFill>
                <a:srgbClr val="FFFFFF"/>
              </a:solidFill>
              <a:latin typeface="Rubik"/>
              <a:ea typeface="Rubik"/>
              <a:cs typeface="Rubik"/>
              <a:sym typeface="Rubik"/>
            </a:endParaRPr>
          </a:p>
        </p:txBody>
      </p:sp>
      <p:sp>
        <p:nvSpPr>
          <p:cNvPr id="123" name="Google Shape;123;p28"/>
          <p:cNvSpPr/>
          <p:nvPr/>
        </p:nvSpPr>
        <p:spPr>
          <a:xfrm>
            <a:off x="1786940" y="161451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23% of the internet is free (Freedom house)</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47% of world population have some social media blocked (Internet trends)</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42% of world population have internet cuts due to political reasons (Internet trends)</a:t>
            </a:r>
            <a:endParaRPr sz="1200">
              <a:solidFill>
                <a:schemeClr val="lt1"/>
              </a:solidFill>
              <a:latin typeface="Rubik"/>
              <a:ea typeface="Rubik"/>
              <a:cs typeface="Rubik"/>
              <a:sym typeface="Rubik"/>
            </a:endParaRPr>
          </a:p>
          <a:p>
            <a:pPr indent="-304800" lvl="0" marL="457200" rtl="0" algn="l">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Russia, China, USA, Germany, Kazakhstan, New Zealand, Australia, UK, Iran… and many more countries have some kind of internet restriction laws</a:t>
            </a:r>
            <a:endParaRPr sz="1200">
              <a:solidFill>
                <a:schemeClr val="lt1"/>
              </a:solidFill>
              <a:latin typeface="Rubik"/>
              <a:ea typeface="Rubik"/>
              <a:cs typeface="Rubik"/>
              <a:sym typeface="Rubik"/>
            </a:endParaRPr>
          </a:p>
        </p:txBody>
      </p:sp>
      <p:sp>
        <p:nvSpPr>
          <p:cNvPr id="124" name="Google Shape;124;p28"/>
          <p:cNvSpPr/>
          <p:nvPr/>
        </p:nvSpPr>
        <p:spPr>
          <a:xfrm>
            <a:off x="6129750" y="3777100"/>
            <a:ext cx="747300" cy="660900"/>
          </a:xfrm>
          <a:prstGeom prst="noSmoking">
            <a:avLst>
              <a:gd fmla="val 18750" name="adj"/>
            </a:avLst>
          </a:prstGeom>
          <a:solidFill>
            <a:srgbClr val="FFFF00"/>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30" name="Google Shape;130;p29"/>
          <p:cNvSpPr/>
          <p:nvPr/>
        </p:nvSpPr>
        <p:spPr>
          <a:xfrm>
            <a:off x="653097" y="337603"/>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Who owns the int.. you?</a:t>
            </a:r>
            <a:endParaRPr b="1" sz="3200">
              <a:solidFill>
                <a:srgbClr val="FFFFFF"/>
              </a:solidFill>
              <a:latin typeface="Rubik"/>
              <a:ea typeface="Rubik"/>
              <a:cs typeface="Rubik"/>
              <a:sym typeface="Rubik"/>
            </a:endParaRPr>
          </a:p>
        </p:txBody>
      </p:sp>
      <p:pic>
        <p:nvPicPr>
          <p:cNvPr id="131" name="Google Shape;131;p29"/>
          <p:cNvPicPr preferRelativeResize="0"/>
          <p:nvPr/>
        </p:nvPicPr>
        <p:blipFill rotWithShape="1">
          <a:blip r:embed="rId3">
            <a:alphaModFix/>
          </a:blip>
          <a:srcRect b="6672" l="0" r="0" t="0"/>
          <a:stretch/>
        </p:blipFill>
        <p:spPr>
          <a:xfrm>
            <a:off x="2350625" y="1680975"/>
            <a:ext cx="4409851" cy="3008676"/>
          </a:xfrm>
          <a:prstGeom prst="rect">
            <a:avLst/>
          </a:prstGeom>
          <a:noFill/>
          <a:ln cap="flat" cmpd="sng" w="28575">
            <a:solidFill>
              <a:srgbClr val="CCCCC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p:nvPr/>
        </p:nvSpPr>
        <p:spPr>
          <a:xfrm>
            <a:off x="181200" y="20790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37" name="Google Shape;137;p30"/>
          <p:cNvSpPr/>
          <p:nvPr/>
        </p:nvSpPr>
        <p:spPr>
          <a:xfrm>
            <a:off x="6361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Dante's worst nightmare</a:t>
            </a:r>
            <a:endParaRPr b="1" sz="3200">
              <a:solidFill>
                <a:srgbClr val="FFFFFF"/>
              </a:solidFill>
              <a:latin typeface="Rubik"/>
              <a:ea typeface="Rubik"/>
              <a:cs typeface="Rubik"/>
              <a:sym typeface="Rubik"/>
            </a:endParaRPr>
          </a:p>
        </p:txBody>
      </p:sp>
      <p:sp>
        <p:nvSpPr>
          <p:cNvPr id="138" name="Google Shape;138;p30"/>
          <p:cNvSpPr/>
          <p:nvPr/>
        </p:nvSpPr>
        <p:spPr>
          <a:xfrm rot="-2540395">
            <a:off x="6461807" y="3897968"/>
            <a:ext cx="1256964" cy="617756"/>
          </a:xfrm>
          <a:prstGeom prst="upArrowCallout">
            <a:avLst>
              <a:gd fmla="val 25000" name="adj1"/>
              <a:gd fmla="val 25000" name="adj2"/>
              <a:gd fmla="val 25000" name="adj3"/>
              <a:gd fmla="val 64977" name="adj4"/>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HTTP - DNS - URL</a:t>
            </a:r>
            <a:endParaRPr>
              <a:solidFill>
                <a:srgbClr val="FFFFFF"/>
              </a:solidFill>
            </a:endParaRPr>
          </a:p>
        </p:txBody>
      </p:sp>
      <p:sp>
        <p:nvSpPr>
          <p:cNvPr id="139" name="Google Shape;139;p30"/>
          <p:cNvSpPr/>
          <p:nvPr/>
        </p:nvSpPr>
        <p:spPr>
          <a:xfrm>
            <a:off x="2059173" y="1684752"/>
            <a:ext cx="4893900" cy="23517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Centralized top level domains</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No interest of solving security</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Data reselling</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Few beneficiaries</a:t>
            </a:r>
            <a:endParaRPr sz="1200">
              <a:solidFill>
                <a:schemeClr val="lt1"/>
              </a:solidFill>
              <a:latin typeface="Rubik"/>
              <a:ea typeface="Rubik"/>
              <a:cs typeface="Rubik"/>
              <a:sym typeface="Rubik"/>
            </a:endParaRPr>
          </a:p>
          <a:p>
            <a:pPr indent="-304800" lvl="0" marL="457200" rtl="0" algn="l">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Uncontrolled data loss</a:t>
            </a:r>
            <a:endParaRPr sz="1200">
              <a:solidFill>
                <a:schemeClr val="lt1"/>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45" name="Google Shape;145;p31"/>
          <p:cNvSpPr/>
          <p:nvPr/>
        </p:nvSpPr>
        <p:spPr>
          <a:xfrm>
            <a:off x="644610" y="379992"/>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That’s not normal...</a:t>
            </a:r>
            <a:endParaRPr b="1" sz="3200">
              <a:solidFill>
                <a:srgbClr val="FFFFFF"/>
              </a:solidFill>
              <a:latin typeface="Rubik"/>
              <a:ea typeface="Rubik"/>
              <a:cs typeface="Rubik"/>
              <a:sym typeface="Rubik"/>
            </a:endParaRPr>
          </a:p>
        </p:txBody>
      </p:sp>
      <p:sp>
        <p:nvSpPr>
          <p:cNvPr id="146" name="Google Shape;146;p31"/>
          <p:cNvSpPr/>
          <p:nvPr/>
        </p:nvSpPr>
        <p:spPr>
          <a:xfrm>
            <a:off x="1590825" y="1608550"/>
            <a:ext cx="6015000" cy="28980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0" rtl="0" algn="l">
              <a:lnSpc>
                <a:spcPct val="115000"/>
              </a:lnSpc>
              <a:spcBef>
                <a:spcPts val="0"/>
              </a:spcBef>
              <a:spcAft>
                <a:spcPts val="0"/>
              </a:spcAft>
              <a:buNone/>
            </a:pPr>
            <a:r>
              <a:rPr lang="en" sz="1200">
                <a:solidFill>
                  <a:schemeClr val="lt1"/>
                </a:solidFill>
                <a:latin typeface="Rubik"/>
                <a:ea typeface="Rubik"/>
                <a:cs typeface="Rubik"/>
                <a:sym typeface="Rubik"/>
              </a:rPr>
              <a:t>Name, sex, date of birth, profession, education, interests, preferences, what  makes you angry, what makes you happy, when you watch movies, what you like, your heart beat rate, your location, your phone book, your texts and messages, your work and home address, your day schedule, where you rest, what you search for, what websites you visit, what you did in the past days \ months \ years, what you have in your apartment, where and what food you buy, what you buy in general, what you hate, who you talk to and when, who are your relatives and what do they do, your psychological profile, your voice, your friends, what you see before you, what makes you tick, your “secret” searches...</a:t>
            </a:r>
            <a:endParaRPr sz="1200">
              <a:solidFill>
                <a:schemeClr val="lt1"/>
              </a:solidFill>
              <a:latin typeface="Rubik"/>
              <a:ea typeface="Rubik"/>
              <a:cs typeface="Rubik"/>
              <a:sym typeface="Rubik"/>
            </a:endParaRPr>
          </a:p>
          <a:p>
            <a:pPr indent="0" lvl="0" marL="457200" rtl="0" algn="l">
              <a:spcBef>
                <a:spcPts val="0"/>
              </a:spcBef>
              <a:spcAft>
                <a:spcPts val="0"/>
              </a:spcAft>
              <a:buNone/>
            </a:pPr>
            <a:r>
              <a:t/>
            </a:r>
            <a:endParaRPr sz="1200">
              <a:solidFill>
                <a:schemeClr val="lt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52" name="Google Shape;152;p32"/>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The Great Web</a:t>
            </a:r>
            <a:endParaRPr b="1" sz="3200">
              <a:solidFill>
                <a:srgbClr val="FFFFFF"/>
              </a:solidFill>
              <a:latin typeface="Rubik"/>
              <a:ea typeface="Rubik"/>
              <a:cs typeface="Rubik"/>
              <a:sym typeface="Rubik"/>
            </a:endParaRPr>
          </a:p>
        </p:txBody>
      </p:sp>
      <p:sp>
        <p:nvSpPr>
          <p:cNvPr id="153" name="Google Shape;153;p32"/>
          <p:cNvSpPr/>
          <p:nvPr/>
        </p:nvSpPr>
        <p:spPr>
          <a:xfrm>
            <a:off x="18726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0" lvl="0" marL="91440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Offline browsing</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Local data cashing / trusted storage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Local servers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Reputation and </a:t>
            </a:r>
            <a:r>
              <a:rPr lang="en" sz="1200">
                <a:solidFill>
                  <a:schemeClr val="lt1"/>
                </a:solidFill>
                <a:latin typeface="Rubik"/>
                <a:ea typeface="Rubik"/>
                <a:cs typeface="Rubik"/>
                <a:sym typeface="Rubik"/>
              </a:rPr>
              <a:t>efficiency</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Token Curated Registries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Cyber </a:t>
            </a:r>
            <a:r>
              <a:rPr lang="en" sz="1200">
                <a:solidFill>
                  <a:schemeClr val="lt1"/>
                </a:solidFill>
                <a:latin typeface="Rubik"/>
                <a:ea typeface="Rubik"/>
                <a:cs typeface="Rubik"/>
                <a:sym typeface="Rubik"/>
              </a:rPr>
              <a:t>registries</a:t>
            </a:r>
            <a:r>
              <a:rPr lang="en" sz="1200">
                <a:solidFill>
                  <a:schemeClr val="lt1"/>
                </a:solidFill>
                <a:latin typeface="Rubik"/>
                <a:ea typeface="Rubik"/>
                <a:cs typeface="Rubik"/>
                <a:sym typeface="Rubik"/>
              </a:rPr>
              <a:t>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Miners and service providers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IPFS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Indexation and Ranking</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Decentralization</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Consensus </a:t>
            </a:r>
            <a:r>
              <a:rPr lang="en" sz="1200">
                <a:solidFill>
                  <a:schemeClr val="lt1"/>
                </a:solidFill>
                <a:latin typeface="Rubik"/>
                <a:ea typeface="Rubik"/>
                <a:cs typeface="Rubik"/>
                <a:sym typeface="Rubik"/>
              </a:rPr>
              <a:t>mechanisms</a:t>
            </a:r>
            <a:r>
              <a:rPr lang="en" sz="1200">
                <a:solidFill>
                  <a:schemeClr val="lt1"/>
                </a:solidFill>
                <a:latin typeface="Rubik"/>
                <a:ea typeface="Rubik"/>
                <a:cs typeface="Rubik"/>
                <a:sym typeface="Rubik"/>
              </a:rPr>
              <a:t> </a:t>
            </a:r>
            <a:endParaRPr sz="1200">
              <a:solidFill>
                <a:srgbClr val="FFFFFF"/>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p:nvPr/>
        </p:nvSpPr>
        <p:spPr>
          <a:xfrm>
            <a:off x="177550" y="207150"/>
            <a:ext cx="8781600" cy="4727700"/>
          </a:xfrm>
          <a:prstGeom prst="rect">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1800">
              <a:solidFill>
                <a:srgbClr val="FFFFFF"/>
              </a:solidFill>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sz="3000">
              <a:solidFill>
                <a:srgbClr val="FFFFFF"/>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1400"/>
              <a:buFont typeface="Arial"/>
              <a:buNone/>
            </a:pPr>
            <a:r>
              <a:t/>
            </a:r>
            <a:endParaRPr sz="3000">
              <a:solidFill>
                <a:srgbClr val="FFFFFF"/>
              </a:solidFill>
              <a:latin typeface="Rubik"/>
              <a:ea typeface="Rubik"/>
              <a:cs typeface="Rubik"/>
              <a:sym typeface="Rubik"/>
            </a:endParaRPr>
          </a:p>
        </p:txBody>
      </p:sp>
      <p:sp>
        <p:nvSpPr>
          <p:cNvPr id="159" name="Google Shape;159;p33"/>
          <p:cNvSpPr/>
          <p:nvPr/>
        </p:nvSpPr>
        <p:spPr>
          <a:xfrm>
            <a:off x="788550" y="354550"/>
            <a:ext cx="7772400" cy="1164600"/>
          </a:xfrm>
          <a:prstGeom prst="horizontalScroll">
            <a:avLst>
              <a:gd fmla="val 12500"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Rubik"/>
                <a:ea typeface="Rubik"/>
                <a:cs typeface="Rubik"/>
                <a:sym typeface="Rubik"/>
              </a:rPr>
              <a:t>Cyber… don’t google</a:t>
            </a:r>
            <a:endParaRPr b="1" sz="3200">
              <a:solidFill>
                <a:srgbClr val="FFFFFF"/>
              </a:solidFill>
              <a:latin typeface="Rubik"/>
              <a:ea typeface="Rubik"/>
              <a:cs typeface="Rubik"/>
              <a:sym typeface="Rubik"/>
            </a:endParaRPr>
          </a:p>
        </p:txBody>
      </p:sp>
      <p:sp>
        <p:nvSpPr>
          <p:cNvPr id="160" name="Google Shape;160;p33"/>
          <p:cNvSpPr/>
          <p:nvPr/>
        </p:nvSpPr>
        <p:spPr>
          <a:xfrm>
            <a:off x="1948875" y="1644071"/>
            <a:ext cx="5880600" cy="2931900"/>
          </a:xfrm>
          <a:prstGeom prst="foldedCorner">
            <a:avLst>
              <a:gd fmla="val 16667" name="adj"/>
            </a:avLst>
          </a:prstGeom>
          <a:solidFill>
            <a:srgbClr val="000000"/>
          </a:solidFill>
          <a:ln cap="flat" cmpd="sng" w="285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IPFS hashes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Cyberlinks =! Hyperlinks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Distributed </a:t>
            </a:r>
            <a:r>
              <a:rPr lang="en" sz="1200">
                <a:solidFill>
                  <a:schemeClr val="lt1"/>
                </a:solidFill>
                <a:latin typeface="Rubik"/>
                <a:ea typeface="Rubik"/>
                <a:cs typeface="Rubik"/>
                <a:sym typeface="Rubik"/>
              </a:rPr>
              <a:t>Knowledge</a:t>
            </a:r>
            <a:r>
              <a:rPr lang="en" sz="1200">
                <a:solidFill>
                  <a:schemeClr val="lt1"/>
                </a:solidFill>
                <a:latin typeface="Rubik"/>
                <a:ea typeface="Rubik"/>
                <a:cs typeface="Rubik"/>
                <a:sym typeface="Rubik"/>
              </a:rPr>
              <a:t> graphs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Relevance machine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Bandwidth</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cyber~Rank</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Consensus </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Computation</a:t>
            </a:r>
            <a:r>
              <a:rPr lang="en" sz="1200">
                <a:solidFill>
                  <a:schemeClr val="lt1"/>
                </a:solidFill>
                <a:latin typeface="Rubik"/>
                <a:ea typeface="Rubik"/>
                <a:cs typeface="Rubik"/>
                <a:sym typeface="Rubik"/>
              </a:rPr>
              <a:t> and resources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Subculture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No blackbox </a:t>
            </a:r>
            <a:r>
              <a:rPr lang="en" sz="1200">
                <a:solidFill>
                  <a:schemeClr val="lt1"/>
                </a:solidFill>
                <a:latin typeface="Rubik"/>
                <a:ea typeface="Rubik"/>
                <a:cs typeface="Rubik"/>
                <a:sym typeface="Rubik"/>
              </a:rPr>
              <a:t>intermediaries</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Sybil </a:t>
            </a:r>
            <a:r>
              <a:rPr lang="en" sz="1200">
                <a:solidFill>
                  <a:schemeClr val="lt1"/>
                </a:solidFill>
                <a:latin typeface="Rubik"/>
                <a:ea typeface="Rubik"/>
                <a:cs typeface="Rubik"/>
                <a:sym typeface="Rubik"/>
              </a:rPr>
              <a:t>resistance</a:t>
            </a:r>
            <a:endParaRPr sz="1200">
              <a:solidFill>
                <a:schemeClr val="lt1"/>
              </a:solidFill>
              <a:latin typeface="Rubik"/>
              <a:ea typeface="Rubik"/>
              <a:cs typeface="Rubik"/>
              <a:sym typeface="Rubik"/>
            </a:endParaRPr>
          </a:p>
          <a:p>
            <a:pPr indent="-304800" lvl="0" marL="457200" rtl="0" algn="just">
              <a:lnSpc>
                <a:spcPct val="115000"/>
              </a:lnSpc>
              <a:spcBef>
                <a:spcPts val="0"/>
              </a:spcBef>
              <a:spcAft>
                <a:spcPts val="0"/>
              </a:spcAft>
              <a:buClr>
                <a:schemeClr val="lt1"/>
              </a:buClr>
              <a:buSzPts val="1200"/>
              <a:buFont typeface="Rubik"/>
              <a:buChar char="●"/>
            </a:pPr>
            <a:r>
              <a:rPr lang="en" sz="1200">
                <a:solidFill>
                  <a:schemeClr val="lt1"/>
                </a:solidFill>
                <a:latin typeface="Rubik"/>
                <a:ea typeface="Rubik"/>
                <a:cs typeface="Rubik"/>
                <a:sym typeface="Rubik"/>
              </a:rPr>
              <a:t>Why search / linking are important</a:t>
            </a:r>
            <a:endParaRPr sz="1200">
              <a:solidFill>
                <a:schemeClr val="lt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