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68740ce9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68740ce9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697dd5e70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697dd5e70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697dd5e70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697dd5e70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697dd5e70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697dd5e70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4697dd5e70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4697dd5e70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4697dd5e70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4697dd5e70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468740ce92_4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468740ce92_4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68740ce92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68740ce92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68740ce92_4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68740ce92_4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468740ce92_4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468740ce92_4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68740ce92_4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68740ce92_4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468740ce92_4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468740ce92_4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68740ce92_4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68740ce92_4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68740ce92_4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68740ce92_4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68740ce92_4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68740ce92_4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468740ce92_4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468740ce92_4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68740ce92_4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8740ce92_4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68740ce92_4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68740ce92_4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68740ce92_4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68740ce92_4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68740ce92_4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68740ce92_4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68740ce92_4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68740ce92_4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697dd5e70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697dd5e7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68740ce92_4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68740ce92_4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68740ce92_4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68740ce92_4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68740ce92_4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68740ce92_4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68740ce92_4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68740ce92_4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68740ce92_4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68740ce92_4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468740ce92_4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468740ce92_4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68740ce92_4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68740ce92_4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68740ce92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68740ce92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68740ce92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68740ce92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4697dd5e7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4697dd5e7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4697dd5e70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4697dd5e70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697dd5e70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697dd5e70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697dd5e7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697dd5e7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4697dd5e70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697dd5e70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697dd5e70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697dd5e70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simanovskys@yandex.ru" TargetMode="External"/><Relationship Id="rId4" Type="http://schemas.openxmlformats.org/officeDocument/2006/relationships/image" Target="../media/image25.jpg"/><Relationship Id="rId10" Type="http://schemas.openxmlformats.org/officeDocument/2006/relationships/image" Target="../media/image6.png"/><Relationship Id="rId9" Type="http://schemas.openxmlformats.org/officeDocument/2006/relationships/image" Target="../media/image9.png"/><Relationship Id="rId5" Type="http://schemas.openxmlformats.org/officeDocument/2006/relationships/image" Target="../media/image16.jp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jpg"/><Relationship Id="rId6"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13.png"/><Relationship Id="rId11" Type="http://schemas.openxmlformats.org/officeDocument/2006/relationships/image" Target="../media/image21.png"/><Relationship Id="rId10" Type="http://schemas.openxmlformats.org/officeDocument/2006/relationships/image" Target="../media/image26.png"/><Relationship Id="rId12" Type="http://schemas.openxmlformats.org/officeDocument/2006/relationships/image" Target="../media/image22.png"/><Relationship Id="rId9" Type="http://schemas.openxmlformats.org/officeDocument/2006/relationships/image" Target="../media/image23.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20.png"/><Relationship Id="rId8"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24.png"/><Relationship Id="rId5" Type="http://schemas.openxmlformats.org/officeDocument/2006/relationships/hyperlink" Target="https://synergis.io" TargetMode="External"/><Relationship Id="rId6" Type="http://schemas.openxmlformats.org/officeDocument/2006/relationships/hyperlink" Target="https://t.me/synergislab" TargetMode="External"/><Relationship Id="rId7"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rgbClr val="000000"/>
                </a:solidFill>
              </a:rPr>
              <a:t>Blockchain-платформы для бизнеса</a:t>
            </a:r>
            <a:endParaRPr sz="3200">
              <a:solidFill>
                <a:srgbClr val="000000"/>
              </a:solidFill>
            </a:endParaRPr>
          </a:p>
        </p:txBody>
      </p:sp>
      <p:sp>
        <p:nvSpPr>
          <p:cNvPr id="55" name="Google Shape;55;p13"/>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595959"/>
                </a:solidFill>
              </a:rPr>
              <a:t>Разбор существующих децентрализованных протоколов и их применение в бизнесе</a:t>
            </a:r>
            <a:endParaRPr sz="2800">
              <a:solidFill>
                <a:srgbClr val="595959"/>
              </a:solidFill>
            </a:endParaRPr>
          </a:p>
          <a:p>
            <a:pPr indent="0" lvl="0" marL="0" rtl="0" algn="ctr">
              <a:spcBef>
                <a:spcPts val="0"/>
              </a:spcBef>
              <a:spcAft>
                <a:spcPts val="0"/>
              </a:spcAft>
              <a:buNone/>
            </a:pPr>
            <a:r>
              <a:rPr lang="en" sz="2800">
                <a:solidFill>
                  <a:srgbClr val="595959"/>
                </a:solidFill>
              </a:rPr>
              <a:t>Часть I</a:t>
            </a:r>
            <a:endParaRPr sz="2800">
              <a:solidFill>
                <a:srgbClr val="595959"/>
              </a:solidFill>
            </a:endParaRPr>
          </a:p>
        </p:txBody>
      </p:sp>
      <p:pic>
        <p:nvPicPr>
          <p:cNvPr id="56" name="Google Shape;56;p13"/>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nvSpPr>
        <p:spPr>
          <a:xfrm>
            <a:off x="575375" y="964950"/>
            <a:ext cx="8308200" cy="3209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100">
                <a:solidFill>
                  <a:schemeClr val="dk1"/>
                </a:solidFill>
                <a:latin typeface="Roboto"/>
                <a:ea typeface="Roboto"/>
                <a:cs typeface="Roboto"/>
                <a:sym typeface="Roboto"/>
              </a:rPr>
              <a:t>- Какой тип доступа нужен для моего бизнеса?</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 Что будет учитываться в леджере?</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 Какой уровень приватности нужен?</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 Какой уровень масштабируемости требуется?</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 Какие проблемы безопасности могут возникнуть?</a:t>
            </a:r>
            <a:endParaRPr sz="1100">
              <a:solidFill>
                <a:schemeClr val="dk1"/>
              </a:solidFill>
              <a:latin typeface="Roboto"/>
              <a:ea typeface="Roboto"/>
              <a:cs typeface="Roboto"/>
              <a:sym typeface="Roboto"/>
            </a:endParaRPr>
          </a:p>
        </p:txBody>
      </p:sp>
      <p:sp>
        <p:nvSpPr>
          <p:cNvPr id="120" name="Google Shape;120;p22"/>
          <p:cNvSpPr txBox="1"/>
          <p:nvPr/>
        </p:nvSpPr>
        <p:spPr>
          <a:xfrm>
            <a:off x="422975" y="169925"/>
            <a:ext cx="83082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ВЫБОР ПРОТОКОЛА</a:t>
            </a:r>
            <a:endParaRPr>
              <a:latin typeface="Roboto"/>
              <a:ea typeface="Roboto"/>
              <a:cs typeface="Roboto"/>
              <a:sym typeface="Roboto"/>
            </a:endParaRPr>
          </a:p>
        </p:txBody>
      </p:sp>
      <p:pic>
        <p:nvPicPr>
          <p:cNvPr id="121" name="Google Shape;121;p22"/>
          <p:cNvPicPr preferRelativeResize="0"/>
          <p:nvPr/>
        </p:nvPicPr>
        <p:blipFill>
          <a:blip r:embed="rId3">
            <a:alphaModFix/>
          </a:blip>
          <a:stretch>
            <a:fillRect/>
          </a:stretch>
        </p:blipFill>
        <p:spPr>
          <a:xfrm>
            <a:off x="3530025" y="2715375"/>
            <a:ext cx="1928925" cy="1928925"/>
          </a:xfrm>
          <a:prstGeom prst="rect">
            <a:avLst/>
          </a:prstGeom>
          <a:noFill/>
          <a:ln>
            <a:noFill/>
          </a:ln>
        </p:spPr>
      </p:pic>
      <p:pic>
        <p:nvPicPr>
          <p:cNvPr id="122" name="Google Shape;122;p22"/>
          <p:cNvPicPr preferRelativeResize="0"/>
          <p:nvPr/>
        </p:nvPicPr>
        <p:blipFill>
          <a:blip r:embed="rId4">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nvSpPr>
        <p:spPr>
          <a:xfrm>
            <a:off x="575375" y="964950"/>
            <a:ext cx="8308200" cy="3209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100">
                <a:solidFill>
                  <a:schemeClr val="dk1"/>
                </a:solidFill>
                <a:latin typeface="Roboto"/>
                <a:ea typeface="Roboto"/>
                <a:cs typeface="Roboto"/>
                <a:sym typeface="Roboto"/>
              </a:rPr>
              <a:t>- Идея и документация</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 МВП</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 МВЭ</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 Подбор команды и понимания как ее мотивировать</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 Помнить что количество задействованных лиц в процессе всегда должно быть больше количество самих процессов!</a:t>
            </a:r>
            <a:endParaRPr sz="1100">
              <a:solidFill>
                <a:schemeClr val="dk1"/>
              </a:solidFill>
              <a:latin typeface="Roboto"/>
              <a:ea typeface="Roboto"/>
              <a:cs typeface="Roboto"/>
              <a:sym typeface="Roboto"/>
            </a:endParaRPr>
          </a:p>
        </p:txBody>
      </p:sp>
      <p:sp>
        <p:nvSpPr>
          <p:cNvPr id="128" name="Google Shape;128;p23"/>
          <p:cNvSpPr txBox="1"/>
          <p:nvPr/>
        </p:nvSpPr>
        <p:spPr>
          <a:xfrm>
            <a:off x="422975" y="169925"/>
            <a:ext cx="83082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ВЫБОР ПРОТОКОЛА</a:t>
            </a:r>
            <a:endParaRPr>
              <a:latin typeface="Roboto"/>
              <a:ea typeface="Roboto"/>
              <a:cs typeface="Roboto"/>
              <a:sym typeface="Roboto"/>
            </a:endParaRPr>
          </a:p>
        </p:txBody>
      </p:sp>
      <p:pic>
        <p:nvPicPr>
          <p:cNvPr id="129" name="Google Shape;129;p23"/>
          <p:cNvPicPr preferRelativeResize="0"/>
          <p:nvPr/>
        </p:nvPicPr>
        <p:blipFill>
          <a:blip r:embed="rId3">
            <a:alphaModFix/>
          </a:blip>
          <a:stretch>
            <a:fillRect/>
          </a:stretch>
        </p:blipFill>
        <p:spPr>
          <a:xfrm>
            <a:off x="3715626" y="2824000"/>
            <a:ext cx="1712751" cy="1784624"/>
          </a:xfrm>
          <a:prstGeom prst="rect">
            <a:avLst/>
          </a:prstGeom>
          <a:noFill/>
          <a:ln>
            <a:noFill/>
          </a:ln>
        </p:spPr>
      </p:pic>
      <p:pic>
        <p:nvPicPr>
          <p:cNvPr id="130" name="Google Shape;130;p23"/>
          <p:cNvPicPr preferRelativeResize="0"/>
          <p:nvPr/>
        </p:nvPicPr>
        <p:blipFill>
          <a:blip r:embed="rId4">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4"/>
          <p:cNvSpPr txBox="1"/>
          <p:nvPr/>
        </p:nvSpPr>
        <p:spPr>
          <a:xfrm>
            <a:off x="575375" y="964950"/>
            <a:ext cx="8308200" cy="3209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Идентификация</a:t>
            </a:r>
            <a:r>
              <a:rPr lang="en" sz="1100">
                <a:solidFill>
                  <a:schemeClr val="dk1"/>
                </a:solidFill>
                <a:latin typeface="Roboto"/>
                <a:ea typeface="Roboto"/>
                <a:cs typeface="Roboto"/>
                <a:sym typeface="Roboto"/>
              </a:rPr>
              <a:t> проблемы: Кто? Что? Почему</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Роадмап; Леджер; Ассеты; </a:t>
            </a:r>
            <a:r>
              <a:rPr lang="en" sz="1100">
                <a:solidFill>
                  <a:schemeClr val="dk1"/>
                </a:solidFill>
                <a:latin typeface="Roboto"/>
                <a:ea typeface="Roboto"/>
                <a:cs typeface="Roboto"/>
                <a:sym typeface="Roboto"/>
              </a:rPr>
              <a:t>Трансакционные</a:t>
            </a:r>
            <a:r>
              <a:rPr lang="en" sz="1100">
                <a:solidFill>
                  <a:schemeClr val="dk1"/>
                </a:solidFill>
                <a:latin typeface="Roboto"/>
                <a:ea typeface="Roboto"/>
                <a:cs typeface="Roboto"/>
                <a:sym typeface="Roboto"/>
              </a:rPr>
              <a:t> отношения</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Построение Экосистемы: Тестирование</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Равноправная ценность; Кто участники; Косты; Монетизация</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Бизнес модель: ROI</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Парк, бар, клуб; Смарт </a:t>
            </a:r>
            <a:r>
              <a:rPr lang="en" sz="1100">
                <a:solidFill>
                  <a:schemeClr val="dk1"/>
                </a:solidFill>
                <a:latin typeface="Roboto"/>
                <a:ea typeface="Roboto"/>
                <a:cs typeface="Roboto"/>
                <a:sym typeface="Roboto"/>
              </a:rPr>
              <a:t>контракты</a:t>
            </a:r>
            <a:r>
              <a:rPr lang="en" sz="1100">
                <a:solidFill>
                  <a:schemeClr val="dk1"/>
                </a:solidFill>
                <a:latin typeface="Roboto"/>
                <a:ea typeface="Roboto"/>
                <a:cs typeface="Roboto"/>
                <a:sym typeface="Roboto"/>
              </a:rPr>
              <a:t>; Бизнес логика; Токены</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Управление: Динамика</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Выгода; Механизмы; Разногласия; Излишний контроль</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Лигал: Адвокат</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Локация; Он и оф-чейн; Дисклеймер</a:t>
            </a:r>
            <a:endParaRPr sz="1100">
              <a:solidFill>
                <a:schemeClr val="dk1"/>
              </a:solidFill>
              <a:latin typeface="Roboto"/>
              <a:ea typeface="Roboto"/>
              <a:cs typeface="Roboto"/>
              <a:sym typeface="Roboto"/>
            </a:endParaRPr>
          </a:p>
          <a:p>
            <a:pPr indent="0" lvl="0" marL="914400" rtl="0" algn="l">
              <a:lnSpc>
                <a:spcPct val="115000"/>
              </a:lnSpc>
              <a:spcBef>
                <a:spcPts val="0"/>
              </a:spcBef>
              <a:spcAft>
                <a:spcPts val="0"/>
              </a:spcAft>
              <a:buNone/>
            </a:pPr>
            <a:r>
              <a:t/>
            </a:r>
            <a:endParaRPr sz="1100">
              <a:solidFill>
                <a:schemeClr val="dk1"/>
              </a:solidFill>
              <a:latin typeface="Roboto"/>
              <a:ea typeface="Roboto"/>
              <a:cs typeface="Roboto"/>
              <a:sym typeface="Roboto"/>
            </a:endParaRPr>
          </a:p>
        </p:txBody>
      </p:sp>
      <p:sp>
        <p:nvSpPr>
          <p:cNvPr id="136" name="Google Shape;136;p24"/>
          <p:cNvSpPr txBox="1"/>
          <p:nvPr/>
        </p:nvSpPr>
        <p:spPr>
          <a:xfrm>
            <a:off x="422975" y="169925"/>
            <a:ext cx="83082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ВЫБОР ПРОТОКОЛА</a:t>
            </a:r>
            <a:endParaRPr>
              <a:latin typeface="Roboto"/>
              <a:ea typeface="Roboto"/>
              <a:cs typeface="Roboto"/>
              <a:sym typeface="Roboto"/>
            </a:endParaRPr>
          </a:p>
        </p:txBody>
      </p:sp>
      <p:pic>
        <p:nvPicPr>
          <p:cNvPr id="137" name="Google Shape;137;p24"/>
          <p:cNvPicPr preferRelativeResize="0"/>
          <p:nvPr/>
        </p:nvPicPr>
        <p:blipFill>
          <a:blip r:embed="rId3">
            <a:alphaModFix/>
          </a:blip>
          <a:stretch>
            <a:fillRect/>
          </a:stretch>
        </p:blipFill>
        <p:spPr>
          <a:xfrm>
            <a:off x="3715626" y="2824000"/>
            <a:ext cx="1712751" cy="1784624"/>
          </a:xfrm>
          <a:prstGeom prst="rect">
            <a:avLst/>
          </a:prstGeom>
          <a:noFill/>
          <a:ln>
            <a:noFill/>
          </a:ln>
        </p:spPr>
      </p:pic>
      <p:pic>
        <p:nvPicPr>
          <p:cNvPr id="138" name="Google Shape;138;p24"/>
          <p:cNvPicPr preferRelativeResize="0"/>
          <p:nvPr/>
        </p:nvPicPr>
        <p:blipFill>
          <a:blip r:embed="rId4">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nvSpPr>
        <p:spPr>
          <a:xfrm>
            <a:off x="422975" y="169925"/>
            <a:ext cx="83082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ВАЖНО!</a:t>
            </a:r>
            <a:endParaRPr>
              <a:latin typeface="Roboto"/>
              <a:ea typeface="Roboto"/>
              <a:cs typeface="Roboto"/>
              <a:sym typeface="Roboto"/>
            </a:endParaRPr>
          </a:p>
        </p:txBody>
      </p:sp>
      <p:pic>
        <p:nvPicPr>
          <p:cNvPr id="144" name="Google Shape;144;p25"/>
          <p:cNvPicPr preferRelativeResize="0"/>
          <p:nvPr/>
        </p:nvPicPr>
        <p:blipFill>
          <a:blip r:embed="rId3">
            <a:alphaModFix/>
          </a:blip>
          <a:stretch>
            <a:fillRect/>
          </a:stretch>
        </p:blipFill>
        <p:spPr>
          <a:xfrm>
            <a:off x="2286000" y="849550"/>
            <a:ext cx="4739024" cy="3455749"/>
          </a:xfrm>
          <a:prstGeom prst="rect">
            <a:avLst/>
          </a:prstGeom>
          <a:noFill/>
          <a:ln>
            <a:noFill/>
          </a:ln>
        </p:spPr>
      </p:pic>
      <p:pic>
        <p:nvPicPr>
          <p:cNvPr id="145" name="Google Shape;145;p25"/>
          <p:cNvPicPr preferRelativeResize="0"/>
          <p:nvPr/>
        </p:nvPicPr>
        <p:blipFill>
          <a:blip r:embed="rId4">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6"/>
          <p:cNvSpPr/>
          <p:nvPr/>
        </p:nvSpPr>
        <p:spPr>
          <a:xfrm>
            <a:off x="692900" y="2983800"/>
            <a:ext cx="4176300" cy="2083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br>
              <a:rPr lang="en">
                <a:latin typeface="Roboto"/>
                <a:ea typeface="Roboto"/>
                <a:cs typeface="Roboto"/>
                <a:sym typeface="Roboto"/>
              </a:rPr>
            </a:br>
            <a:r>
              <a:rPr b="1" lang="en">
                <a:solidFill>
                  <a:schemeClr val="dk1"/>
                </a:solidFill>
                <a:latin typeface="Roboto"/>
                <a:ea typeface="Roboto"/>
                <a:cs typeface="Roboto"/>
                <a:sym typeface="Roboto"/>
              </a:rPr>
              <a:t>Contacts:</a:t>
            </a:r>
            <a:br>
              <a:rPr lang="en">
                <a:latin typeface="Roboto"/>
                <a:ea typeface="Roboto"/>
                <a:cs typeface="Roboto"/>
                <a:sym typeface="Roboto"/>
              </a:rPr>
            </a:br>
            <a:br>
              <a:rPr lang="en">
                <a:latin typeface="Roboto"/>
                <a:ea typeface="Roboto"/>
                <a:cs typeface="Roboto"/>
                <a:sym typeface="Roboto"/>
              </a:rPr>
            </a:br>
            <a:r>
              <a:rPr lang="en" u="sng">
                <a:latin typeface="Roboto"/>
                <a:ea typeface="Roboto"/>
                <a:cs typeface="Roboto"/>
                <a:sym typeface="Roboto"/>
                <a:hlinkClick r:id="rId3"/>
              </a:rPr>
              <a:t>simanovskys@yandex.ru</a:t>
            </a:r>
            <a:br>
              <a:rPr lang="en">
                <a:latin typeface="Roboto"/>
                <a:ea typeface="Roboto"/>
                <a:cs typeface="Roboto"/>
                <a:sym typeface="Roboto"/>
              </a:rPr>
            </a:br>
            <a:endParaRPr>
              <a:latin typeface="Roboto"/>
              <a:ea typeface="Roboto"/>
              <a:cs typeface="Roboto"/>
              <a:sym typeface="Roboto"/>
            </a:endParaRPr>
          </a:p>
          <a:p>
            <a:pPr indent="0" lvl="0" marL="0" marR="0" rtl="0" algn="l">
              <a:spcBef>
                <a:spcPts val="0"/>
              </a:spcBef>
              <a:spcAft>
                <a:spcPts val="0"/>
              </a:spcAft>
              <a:buNone/>
            </a:pPr>
            <a:r>
              <a:rPr lang="en">
                <a:latin typeface="Roboto"/>
                <a:ea typeface="Roboto"/>
                <a:cs typeface="Roboto"/>
                <a:sym typeface="Roboto"/>
              </a:rPr>
              <a:t>+7-905-622-59-10</a:t>
            </a:r>
            <a:br>
              <a:rPr lang="en">
                <a:latin typeface="Roboto"/>
                <a:ea typeface="Roboto"/>
                <a:cs typeface="Roboto"/>
                <a:sym typeface="Roboto"/>
              </a:rPr>
            </a:br>
            <a:br>
              <a:rPr lang="en">
                <a:latin typeface="Roboto"/>
                <a:ea typeface="Roboto"/>
                <a:cs typeface="Roboto"/>
                <a:sym typeface="Roboto"/>
              </a:rPr>
            </a:br>
            <a:r>
              <a:rPr lang="en">
                <a:latin typeface="Roboto"/>
                <a:ea typeface="Roboto"/>
                <a:cs typeface="Roboto"/>
                <a:sym typeface="Roboto"/>
              </a:rPr>
              <a:t>@serejandmyself1</a:t>
            </a:r>
            <a:endParaRPr>
              <a:latin typeface="Roboto"/>
              <a:ea typeface="Roboto"/>
              <a:cs typeface="Roboto"/>
              <a:sym typeface="Roboto"/>
            </a:endParaRPr>
          </a:p>
        </p:txBody>
      </p:sp>
      <p:pic>
        <p:nvPicPr>
          <p:cNvPr id="151" name="Google Shape;151;p26"/>
          <p:cNvPicPr preferRelativeResize="0"/>
          <p:nvPr/>
        </p:nvPicPr>
        <p:blipFill>
          <a:blip r:embed="rId4">
            <a:alphaModFix/>
          </a:blip>
          <a:stretch>
            <a:fillRect/>
          </a:stretch>
        </p:blipFill>
        <p:spPr>
          <a:xfrm>
            <a:off x="7942101" y="3343303"/>
            <a:ext cx="1163925" cy="1744147"/>
          </a:xfrm>
          <a:prstGeom prst="rect">
            <a:avLst/>
          </a:prstGeom>
          <a:noFill/>
          <a:ln>
            <a:noFill/>
          </a:ln>
        </p:spPr>
      </p:pic>
      <p:pic>
        <p:nvPicPr>
          <p:cNvPr id="152" name="Google Shape;152;p26"/>
          <p:cNvPicPr preferRelativeResize="0"/>
          <p:nvPr/>
        </p:nvPicPr>
        <p:blipFill rotWithShape="1">
          <a:blip r:embed="rId5">
            <a:alphaModFix/>
          </a:blip>
          <a:srcRect b="0" l="0" r="0" t="0"/>
          <a:stretch/>
        </p:blipFill>
        <p:spPr>
          <a:xfrm>
            <a:off x="2895262" y="1562148"/>
            <a:ext cx="3427226" cy="2141975"/>
          </a:xfrm>
          <a:prstGeom prst="rect">
            <a:avLst/>
          </a:prstGeom>
          <a:noFill/>
          <a:ln>
            <a:noFill/>
          </a:ln>
        </p:spPr>
      </p:pic>
      <p:pic>
        <p:nvPicPr>
          <p:cNvPr id="153" name="Google Shape;153;p26"/>
          <p:cNvPicPr preferRelativeResize="0"/>
          <p:nvPr/>
        </p:nvPicPr>
        <p:blipFill rotWithShape="1">
          <a:blip r:embed="rId6">
            <a:alphaModFix/>
          </a:blip>
          <a:srcRect b="0" l="0" r="0" t="0"/>
          <a:stretch/>
        </p:blipFill>
        <p:spPr>
          <a:xfrm>
            <a:off x="298475" y="4417025"/>
            <a:ext cx="369175" cy="392712"/>
          </a:xfrm>
          <a:prstGeom prst="rect">
            <a:avLst/>
          </a:prstGeom>
          <a:noFill/>
          <a:ln>
            <a:noFill/>
          </a:ln>
        </p:spPr>
      </p:pic>
      <p:pic>
        <p:nvPicPr>
          <p:cNvPr id="154" name="Google Shape;154;p26"/>
          <p:cNvPicPr preferRelativeResize="0"/>
          <p:nvPr/>
        </p:nvPicPr>
        <p:blipFill>
          <a:blip r:embed="rId7">
            <a:alphaModFix/>
          </a:blip>
          <a:stretch>
            <a:fillRect/>
          </a:stretch>
        </p:blipFill>
        <p:spPr>
          <a:xfrm>
            <a:off x="385201" y="4006379"/>
            <a:ext cx="233200" cy="322845"/>
          </a:xfrm>
          <a:prstGeom prst="rect">
            <a:avLst/>
          </a:prstGeom>
          <a:noFill/>
          <a:ln>
            <a:noFill/>
          </a:ln>
        </p:spPr>
      </p:pic>
      <p:pic>
        <p:nvPicPr>
          <p:cNvPr id="155" name="Google Shape;155;p26"/>
          <p:cNvPicPr preferRelativeResize="0"/>
          <p:nvPr/>
        </p:nvPicPr>
        <p:blipFill>
          <a:blip r:embed="rId8">
            <a:alphaModFix/>
          </a:blip>
          <a:stretch>
            <a:fillRect/>
          </a:stretch>
        </p:blipFill>
        <p:spPr>
          <a:xfrm>
            <a:off x="316625" y="3640402"/>
            <a:ext cx="369175" cy="276897"/>
          </a:xfrm>
          <a:prstGeom prst="rect">
            <a:avLst/>
          </a:prstGeom>
          <a:noFill/>
          <a:ln>
            <a:noFill/>
          </a:ln>
        </p:spPr>
      </p:pic>
      <p:sp>
        <p:nvSpPr>
          <p:cNvPr id="156" name="Google Shape;156;p26"/>
          <p:cNvSpPr txBox="1"/>
          <p:nvPr/>
        </p:nvSpPr>
        <p:spPr>
          <a:xfrm>
            <a:off x="422975" y="246125"/>
            <a:ext cx="83082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БЛОКЧЕЙН ПЛАТФОРМЫ ДЛЯ БИЗНЕСА</a:t>
            </a:r>
            <a:endParaRPr>
              <a:latin typeface="Roboto"/>
              <a:ea typeface="Roboto"/>
              <a:cs typeface="Roboto"/>
              <a:sym typeface="Roboto"/>
            </a:endParaRPr>
          </a:p>
        </p:txBody>
      </p:sp>
      <p:pic>
        <p:nvPicPr>
          <p:cNvPr id="157" name="Google Shape;157;p26"/>
          <p:cNvPicPr preferRelativeResize="0"/>
          <p:nvPr/>
        </p:nvPicPr>
        <p:blipFill>
          <a:blip r:embed="rId9">
            <a:alphaModFix/>
          </a:blip>
          <a:stretch>
            <a:fillRect/>
          </a:stretch>
        </p:blipFill>
        <p:spPr>
          <a:xfrm>
            <a:off x="3240850" y="952850"/>
            <a:ext cx="2509900" cy="875975"/>
          </a:xfrm>
          <a:prstGeom prst="rect">
            <a:avLst/>
          </a:prstGeom>
          <a:noFill/>
          <a:ln>
            <a:noFill/>
          </a:ln>
        </p:spPr>
      </p:pic>
      <p:pic>
        <p:nvPicPr>
          <p:cNvPr id="158" name="Google Shape;158;p26"/>
          <p:cNvPicPr preferRelativeResize="0"/>
          <p:nvPr/>
        </p:nvPicPr>
        <p:blipFill>
          <a:blip r:embed="rId10">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7"/>
          <p:cNvSpPr txBox="1"/>
          <p:nvPr/>
        </p:nvSpPr>
        <p:spPr>
          <a:xfrm>
            <a:off x="311708" y="744575"/>
            <a:ext cx="8520600" cy="2052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3200">
                <a:solidFill>
                  <a:srgbClr val="000000"/>
                </a:solidFill>
              </a:rPr>
              <a:t>Blockchain-платформы для бизнеса</a:t>
            </a:r>
            <a:endParaRPr sz="3200">
              <a:solidFill>
                <a:srgbClr val="000000"/>
              </a:solidFill>
            </a:endParaRPr>
          </a:p>
        </p:txBody>
      </p:sp>
      <p:sp>
        <p:nvSpPr>
          <p:cNvPr id="164" name="Google Shape;164;p27"/>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595959"/>
                </a:solidFill>
              </a:rPr>
              <a:t>Сферы применения. Примеры</a:t>
            </a:r>
            <a:endParaRPr sz="2800">
              <a:solidFill>
                <a:srgbClr val="595959"/>
              </a:solidFill>
            </a:endParaRPr>
          </a:p>
          <a:p>
            <a:pPr indent="0" lvl="0" marL="0" rtl="0" algn="ctr">
              <a:spcBef>
                <a:spcPts val="0"/>
              </a:spcBef>
              <a:spcAft>
                <a:spcPts val="0"/>
              </a:spcAft>
              <a:buNone/>
            </a:pPr>
            <a:r>
              <a:rPr lang="en" sz="2800">
                <a:solidFill>
                  <a:srgbClr val="595959"/>
                </a:solidFill>
              </a:rPr>
              <a:t>Часть II</a:t>
            </a:r>
            <a:endParaRPr sz="2800">
              <a:solidFill>
                <a:srgbClr val="595959"/>
              </a:solidFill>
            </a:endParaRPr>
          </a:p>
        </p:txBody>
      </p:sp>
      <p:pic>
        <p:nvPicPr>
          <p:cNvPr id="165" name="Google Shape;165;p27"/>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План</a:t>
            </a:r>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Сферы применения</a:t>
            </a:r>
            <a:endParaRPr/>
          </a:p>
          <a:p>
            <a:pPr indent="-342900" lvl="0" marL="457200" rtl="0" algn="l">
              <a:spcBef>
                <a:spcPts val="0"/>
              </a:spcBef>
              <a:spcAft>
                <a:spcPts val="0"/>
              </a:spcAft>
              <a:buSzPts val="1800"/>
              <a:buAutoNum type="arabicPeriod"/>
            </a:pPr>
            <a:r>
              <a:rPr lang="en"/>
              <a:t>Кейсы</a:t>
            </a:r>
            <a:endParaRPr/>
          </a:p>
          <a:p>
            <a:pPr indent="-342900" lvl="0" marL="457200" rtl="0" algn="l">
              <a:spcBef>
                <a:spcPts val="0"/>
              </a:spcBef>
              <a:spcAft>
                <a:spcPts val="0"/>
              </a:spcAft>
              <a:buSzPts val="1800"/>
              <a:buAutoNum type="arabicPeriod"/>
            </a:pPr>
            <a:r>
              <a:rPr lang="en"/>
              <a:t>Примеры применения</a:t>
            </a:r>
            <a:endParaRPr/>
          </a:p>
          <a:p>
            <a:pPr indent="-342900" lvl="0" marL="457200" rtl="0" algn="l">
              <a:spcBef>
                <a:spcPts val="0"/>
              </a:spcBef>
              <a:spcAft>
                <a:spcPts val="0"/>
              </a:spcAft>
              <a:buSzPts val="1800"/>
              <a:buAutoNum type="arabicPeriod"/>
            </a:pPr>
            <a:r>
              <a:rPr lang="en"/>
              <a:t>Выводы</a:t>
            </a:r>
            <a:endParaRPr/>
          </a:p>
        </p:txBody>
      </p:sp>
      <p:pic>
        <p:nvPicPr>
          <p:cNvPr id="172" name="Google Shape;172;p28"/>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cxnSp>
        <p:nvCxnSpPr>
          <p:cNvPr id="173" name="Google Shape;173;p28"/>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Сферы применения Блокчейн</a:t>
            </a:r>
            <a:endParaRPr sz="2800">
              <a:solidFill>
                <a:srgbClr val="000000"/>
              </a:solidFill>
            </a:endParaRPr>
          </a:p>
        </p:txBody>
      </p:sp>
      <p:sp>
        <p:nvSpPr>
          <p:cNvPr id="179" name="Google Shape;179;p29"/>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Финансовые сервисы:</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Торговое финансирование</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Клиринг и расчеты после торговли</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Трансграничные операции</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Доверенная цифровая идентификация</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Управление многонациональной политикой</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Решения для государств</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Управление цепями поставок:</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Сохранность продуктов питания</a:t>
            </a:r>
            <a:endParaRPr sz="1800">
              <a:solidFill>
                <a:srgbClr val="595959"/>
              </a:solidFill>
            </a:endParaRPr>
          </a:p>
          <a:p>
            <a:pPr indent="-342900" lvl="1" marL="914400" rtl="0" algn="l">
              <a:lnSpc>
                <a:spcPct val="115000"/>
              </a:lnSpc>
              <a:spcBef>
                <a:spcPts val="0"/>
              </a:spcBef>
              <a:spcAft>
                <a:spcPts val="0"/>
              </a:spcAft>
              <a:buClr>
                <a:srgbClr val="595959"/>
              </a:buClr>
              <a:buSzPts val="1800"/>
              <a:buChar char="○"/>
            </a:pPr>
            <a:r>
              <a:rPr lang="en" sz="1800">
                <a:solidFill>
                  <a:srgbClr val="595959"/>
                </a:solidFill>
              </a:rPr>
              <a:t>Мировая торговля</a:t>
            </a:r>
            <a:endParaRPr sz="1800">
              <a:solidFill>
                <a:srgbClr val="595959"/>
              </a:solidFill>
            </a:endParaRPr>
          </a:p>
        </p:txBody>
      </p:sp>
      <p:pic>
        <p:nvPicPr>
          <p:cNvPr id="180" name="Google Shape;180;p29"/>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181" name="Google Shape;181;p29"/>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Сферы применения Блокчейн</a:t>
            </a:r>
            <a:endParaRPr sz="2800">
              <a:solidFill>
                <a:srgbClr val="000000"/>
              </a:solidFill>
            </a:endParaRPr>
          </a:p>
        </p:txBody>
      </p:sp>
      <p:sp>
        <p:nvSpPr>
          <p:cNvPr id="187" name="Google Shape;187;p30"/>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Font typeface="Arial"/>
              <a:buChar char="●"/>
            </a:pPr>
            <a:r>
              <a:rPr lang="en" sz="1800">
                <a:solidFill>
                  <a:srgbClr val="595959"/>
                </a:solidFill>
              </a:rPr>
              <a:t>Здравоохранение:</a:t>
            </a:r>
            <a:endParaRPr sz="1800">
              <a:solidFill>
                <a:srgbClr val="595959"/>
              </a:solidFill>
            </a:endParaRPr>
          </a:p>
          <a:p>
            <a:pPr indent="-342900" lvl="1" marL="914400" marR="0" rtl="0" algn="l">
              <a:lnSpc>
                <a:spcPct val="115000"/>
              </a:lnSpc>
              <a:spcBef>
                <a:spcPts val="0"/>
              </a:spcBef>
              <a:spcAft>
                <a:spcPts val="0"/>
              </a:spcAft>
              <a:buClr>
                <a:srgbClr val="595959"/>
              </a:buClr>
              <a:buSzPts val="1800"/>
              <a:buChar char="○"/>
            </a:pPr>
            <a:r>
              <a:rPr lang="en" sz="1800">
                <a:solidFill>
                  <a:srgbClr val="595959"/>
                </a:solidFill>
              </a:rPr>
              <a:t>Электронные медицинские книжки</a:t>
            </a:r>
            <a:endParaRPr sz="1800">
              <a:solidFill>
                <a:srgbClr val="595959"/>
              </a:solidFill>
            </a:endParaRPr>
          </a:p>
          <a:p>
            <a:pPr indent="-342900" lvl="1" marL="914400" marR="0" rtl="0" algn="l">
              <a:lnSpc>
                <a:spcPct val="115000"/>
              </a:lnSpc>
              <a:spcBef>
                <a:spcPts val="0"/>
              </a:spcBef>
              <a:spcAft>
                <a:spcPts val="0"/>
              </a:spcAft>
              <a:buClr>
                <a:srgbClr val="595959"/>
              </a:buClr>
              <a:buSzPts val="1800"/>
              <a:buChar char="○"/>
            </a:pPr>
            <a:r>
              <a:rPr lang="en" sz="1800">
                <a:solidFill>
                  <a:srgbClr val="595959"/>
                </a:solidFill>
              </a:rPr>
              <a:t>Предварительная авторизация медицинских платежей</a:t>
            </a:r>
            <a:endParaRPr sz="1800">
              <a:solidFill>
                <a:srgbClr val="595959"/>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Энергетика</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Голосование</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Авторское право</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Недвижимость</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Страхование</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Краудфандинг</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И тд.</a:t>
            </a:r>
            <a:endParaRPr sz="1800">
              <a:solidFill>
                <a:srgbClr val="595959"/>
              </a:solidFill>
            </a:endParaRPr>
          </a:p>
        </p:txBody>
      </p:sp>
      <p:pic>
        <p:nvPicPr>
          <p:cNvPr id="188" name="Google Shape;188;p30"/>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189" name="Google Shape;189;p30"/>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Кейсы</a:t>
            </a:r>
            <a:endParaRPr sz="2800">
              <a:solidFill>
                <a:srgbClr val="000000"/>
              </a:solidFill>
            </a:endParaRPr>
          </a:p>
        </p:txBody>
      </p:sp>
      <p:sp>
        <p:nvSpPr>
          <p:cNvPr id="195" name="Google Shape;195;p31"/>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Финансовые сервисы: Торговое финансирование</a:t>
            </a:r>
            <a:endParaRPr sz="1800">
              <a:solidFill>
                <a:srgbClr val="595959"/>
              </a:solidFill>
            </a:endParaRPr>
          </a:p>
          <a:p>
            <a:pPr indent="0" lvl="0" marL="0" rtl="0" algn="l">
              <a:lnSpc>
                <a:spcPct val="115000"/>
              </a:lnSpc>
              <a:spcBef>
                <a:spcPts val="1600"/>
              </a:spcBef>
              <a:spcAft>
                <a:spcPts val="0"/>
              </a:spcAft>
              <a:buClr>
                <a:schemeClr val="dk1"/>
              </a:buClr>
              <a:buSzPts val="1100"/>
              <a:buFont typeface="Arial"/>
              <a:buNone/>
            </a:pPr>
            <a:r>
              <a:rPr b="1" lang="en" sz="1200">
                <a:solidFill>
                  <a:srgbClr val="454545"/>
                </a:solidFill>
              </a:rPr>
              <a:t>Кейс 1</a:t>
            </a:r>
            <a:endParaRPr sz="11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454545"/>
                </a:solidFill>
              </a:rPr>
              <a:t>Малые бизнес - двигатель развивающихся рынков. SMB создаёт около 70-80% рабочих мест и до трети ВВП в зависимости от страны.</a:t>
            </a:r>
            <a:endParaRPr sz="11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454545"/>
                </a:solidFill>
              </a:rPr>
              <a:t>Проблема: Около половины SMB, а в РФ и больше, не имеют доступа к кредитованию из-за отсутствия у банков видимости их кредитоспособности. </a:t>
            </a:r>
            <a:endParaRPr sz="11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454545"/>
                </a:solidFill>
              </a:rPr>
              <a:t>Банковские, и не только, решения на Блокчейне могут объединять различные кредитные организации, являющихся конкурентами, для упрощения внутренней и трансграничной торговли при одновременном повышении общей прозрачности торговли и снижении рисков.</a:t>
            </a:r>
            <a:endParaRPr sz="11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454545"/>
                </a:solidFill>
              </a:rPr>
              <a:t>Преимущества:</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Новые потоки доходов для сообщества SMB на платформе</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Инициирование новых торговых отношений, чтобы предложить большую ценность для сообщества</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Содействие общему торгово-экономическому росту</a:t>
            </a:r>
            <a:endParaRPr sz="1100">
              <a:solidFill>
                <a:srgbClr val="595959"/>
              </a:solidFill>
            </a:endParaRPr>
          </a:p>
        </p:txBody>
      </p:sp>
      <p:pic>
        <p:nvPicPr>
          <p:cNvPr id="196" name="Google Shape;196;p31"/>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197" name="Google Shape;197;p31"/>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676400" y="228600"/>
            <a:ext cx="5943600" cy="4457700"/>
          </a:xfrm>
          <a:prstGeom prst="rect">
            <a:avLst/>
          </a:prstGeom>
          <a:noFill/>
          <a:ln>
            <a:noFill/>
          </a:ln>
        </p:spPr>
      </p:pic>
      <p:pic>
        <p:nvPicPr>
          <p:cNvPr id="62" name="Google Shape;62;p14"/>
          <p:cNvPicPr preferRelativeResize="0"/>
          <p:nvPr/>
        </p:nvPicPr>
        <p:blipFill>
          <a:blip r:embed="rId4">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Кейсы</a:t>
            </a:r>
            <a:endParaRPr sz="2800">
              <a:solidFill>
                <a:srgbClr val="000000"/>
              </a:solidFill>
            </a:endParaRPr>
          </a:p>
        </p:txBody>
      </p:sp>
      <p:sp>
        <p:nvSpPr>
          <p:cNvPr id="203" name="Google Shape;203;p32"/>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Финансовые сервисы: Торговое финансирование</a:t>
            </a:r>
            <a:endParaRPr sz="1800">
              <a:solidFill>
                <a:srgbClr val="595959"/>
              </a:solidFill>
            </a:endParaRPr>
          </a:p>
          <a:p>
            <a:pPr indent="0" lvl="0" marL="0" rtl="0" algn="l">
              <a:lnSpc>
                <a:spcPct val="115000"/>
              </a:lnSpc>
              <a:spcBef>
                <a:spcPts val="1600"/>
              </a:spcBef>
              <a:spcAft>
                <a:spcPts val="0"/>
              </a:spcAft>
              <a:buNone/>
            </a:pPr>
            <a:r>
              <a:rPr b="1" lang="en" sz="1200">
                <a:solidFill>
                  <a:srgbClr val="454545"/>
                </a:solidFill>
              </a:rPr>
              <a:t>Кейс 2</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200">
                <a:solidFill>
                  <a:srgbClr val="454545"/>
                </a:solidFill>
              </a:rPr>
              <a:t>Предприятиям нужен способ упорядочить процесс получения разрешений от нескольких организаций (таможни, портовых властей, автотранспортных или железнодорожных транспортных фирм и т. д.) на перемещение товаров через границы. Блокчейн может использоваться юридическими лицами для подписания всех разрешительных документов, информируя все стороны о статусе утверждения, о получении товара и о переводе платежа от импортера в банк экспортера.</a:t>
            </a:r>
            <a:endParaRPr sz="12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200">
                <a:solidFill>
                  <a:srgbClr val="454545"/>
                </a:solidFill>
              </a:rPr>
              <a:t>Преимущества:</a:t>
            </a:r>
            <a:endParaRPr sz="1200">
              <a:solidFill>
                <a:srgbClr val="454545"/>
              </a:solidFill>
            </a:endParaRPr>
          </a:p>
          <a:p>
            <a:pPr indent="-304800" lvl="0" marL="457200" rtl="0" algn="l">
              <a:lnSpc>
                <a:spcPct val="115000"/>
              </a:lnSpc>
              <a:spcBef>
                <a:spcPts val="0"/>
              </a:spcBef>
              <a:spcAft>
                <a:spcPts val="0"/>
              </a:spcAft>
              <a:buClr>
                <a:srgbClr val="454545"/>
              </a:buClr>
              <a:buSzPts val="1200"/>
              <a:buChar char="●"/>
            </a:pPr>
            <a:r>
              <a:rPr lang="en" sz="1200">
                <a:solidFill>
                  <a:srgbClr val="454545"/>
                </a:solidFill>
              </a:rPr>
              <a:t>Сложные процессы, упрощенные в единый процесс, доступ к реестру</a:t>
            </a:r>
            <a:endParaRPr sz="1200">
              <a:solidFill>
                <a:srgbClr val="454545"/>
              </a:solidFill>
            </a:endParaRPr>
          </a:p>
          <a:p>
            <a:pPr indent="-304800" lvl="0" marL="457200" rtl="0" algn="l">
              <a:lnSpc>
                <a:spcPct val="115000"/>
              </a:lnSpc>
              <a:spcBef>
                <a:spcPts val="0"/>
              </a:spcBef>
              <a:spcAft>
                <a:spcPts val="0"/>
              </a:spcAft>
              <a:buClr>
                <a:srgbClr val="454545"/>
              </a:buClr>
              <a:buSzPts val="1200"/>
              <a:buChar char="●"/>
            </a:pPr>
            <a:r>
              <a:rPr lang="en" sz="1200">
                <a:solidFill>
                  <a:srgbClr val="454545"/>
                </a:solidFill>
              </a:rPr>
              <a:t>Расширение доступа к капиталу, поскольку он не увяз в длительных сроках урегулирования, ошибках или спорах</a:t>
            </a:r>
            <a:endParaRPr sz="1200">
              <a:solidFill>
                <a:srgbClr val="454545"/>
              </a:solidFill>
            </a:endParaRPr>
          </a:p>
          <a:p>
            <a:pPr indent="-304800" lvl="0" marL="457200" rtl="0" algn="l">
              <a:lnSpc>
                <a:spcPct val="115000"/>
              </a:lnSpc>
              <a:spcBef>
                <a:spcPts val="0"/>
              </a:spcBef>
              <a:spcAft>
                <a:spcPts val="0"/>
              </a:spcAft>
              <a:buClr>
                <a:srgbClr val="454545"/>
              </a:buClr>
              <a:buSzPts val="1200"/>
              <a:buChar char="●"/>
            </a:pPr>
            <a:r>
              <a:rPr lang="en" sz="1200">
                <a:solidFill>
                  <a:srgbClr val="454545"/>
                </a:solidFill>
              </a:rPr>
              <a:t>Повышение доверия и подотчетности между предприятиями, регулирующими органами и потребителями</a:t>
            </a:r>
            <a:endParaRPr sz="1200">
              <a:solidFill>
                <a:srgbClr val="454545"/>
              </a:solidFill>
            </a:endParaRPr>
          </a:p>
        </p:txBody>
      </p:sp>
      <p:pic>
        <p:nvPicPr>
          <p:cNvPr id="204" name="Google Shape;204;p32"/>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05" name="Google Shape;205;p32"/>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Кейсы</a:t>
            </a:r>
            <a:endParaRPr sz="2800">
              <a:solidFill>
                <a:srgbClr val="000000"/>
              </a:solidFill>
            </a:endParaRPr>
          </a:p>
        </p:txBody>
      </p:sp>
      <p:sp>
        <p:nvSpPr>
          <p:cNvPr id="211" name="Google Shape;211;p33"/>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Финансовые сервисы: </a:t>
            </a:r>
            <a:r>
              <a:rPr lang="en" sz="1800">
                <a:solidFill>
                  <a:schemeClr val="dk2"/>
                </a:solidFill>
              </a:rPr>
              <a:t>Клиринг и расчеты после торговли</a:t>
            </a:r>
            <a:endParaRPr sz="1800">
              <a:solidFill>
                <a:srgbClr val="595959"/>
              </a:solidFill>
            </a:endParaRPr>
          </a:p>
          <a:p>
            <a:pPr indent="0" lvl="0" marL="0" rtl="0" algn="l">
              <a:lnSpc>
                <a:spcPct val="115000"/>
              </a:lnSpc>
              <a:spcBef>
                <a:spcPts val="1600"/>
              </a:spcBef>
              <a:spcAft>
                <a:spcPts val="0"/>
              </a:spcAft>
              <a:buNone/>
            </a:pPr>
            <a:r>
              <a:rPr b="1" lang="en" sz="1200">
                <a:solidFill>
                  <a:srgbClr val="454545"/>
                </a:solidFill>
              </a:rPr>
              <a:t>Кейс</a:t>
            </a:r>
            <a:endParaRPr sz="1100">
              <a:solidFill>
                <a:srgbClr val="454545"/>
              </a:solidFill>
            </a:endParaRPr>
          </a:p>
          <a:p>
            <a:pPr indent="0" lvl="0" marL="0" rtl="0" algn="l">
              <a:lnSpc>
                <a:spcPct val="115000"/>
              </a:lnSpc>
              <a:spcBef>
                <a:spcPts val="0"/>
              </a:spcBef>
              <a:spcAft>
                <a:spcPts val="0"/>
              </a:spcAft>
              <a:buNone/>
            </a:pPr>
            <a:r>
              <a:rPr lang="en" sz="1100">
                <a:solidFill>
                  <a:srgbClr val="454545"/>
                </a:solidFill>
              </a:rPr>
              <a:t>Обмен одной валюты на другую является основой обеспечения гибкости международной торговли. Но текущие процессы транзакций на финансовых биржах (FOREX) могут быть крайне неэффективными из-за использования различных устаревших систем, что часто приводит к длительным срокам расчетов по транзакциям. </a:t>
            </a:r>
            <a:endParaRPr sz="1100">
              <a:solidFill>
                <a:srgbClr val="454545"/>
              </a:solidFill>
            </a:endParaRPr>
          </a:p>
          <a:p>
            <a:pPr indent="0" lvl="0" marL="0" rtl="0" algn="l">
              <a:lnSpc>
                <a:spcPct val="115000"/>
              </a:lnSpc>
              <a:spcBef>
                <a:spcPts val="0"/>
              </a:spcBef>
              <a:spcAft>
                <a:spcPts val="0"/>
              </a:spcAft>
              <a:buNone/>
            </a:pPr>
            <a:r>
              <a:rPr lang="en" sz="1100">
                <a:solidFill>
                  <a:srgbClr val="454545"/>
                </a:solidFill>
              </a:rPr>
              <a:t>Решение на базе Блокчейн могут снизить затраты на расчеты и увеличить ликвидность рынка за счет расчёта минуя международные межбанковские системы расчётов. Участники смогут отправлять валютные транзакции, подключая их непосредственно к платформе через высокозащищенную, разрешенную бухгалтерскую книгу или уже используемые банками системы SWIFT.</a:t>
            </a:r>
            <a:endParaRPr sz="1100">
              <a:solidFill>
                <a:srgbClr val="454545"/>
              </a:solidFill>
            </a:endParaRPr>
          </a:p>
          <a:p>
            <a:pPr indent="0" lvl="0" marL="0" rtl="0" algn="l">
              <a:lnSpc>
                <a:spcPct val="115000"/>
              </a:lnSpc>
              <a:spcBef>
                <a:spcPts val="0"/>
              </a:spcBef>
              <a:spcAft>
                <a:spcPts val="0"/>
              </a:spcAft>
              <a:buNone/>
            </a:pPr>
            <a:r>
              <a:rPr lang="en" sz="1100">
                <a:solidFill>
                  <a:srgbClr val="454545"/>
                </a:solidFill>
              </a:rPr>
              <a:t>Преимущества:</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Снижение расчетных издержек и повышение ликвидности рынка</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Разрешенная, распределенная бухгалтерская книга обеспечивает дополнительный уровень безопасности</a:t>
            </a:r>
            <a:endParaRPr sz="1100">
              <a:solidFill>
                <a:srgbClr val="595959"/>
              </a:solidFill>
            </a:endParaRPr>
          </a:p>
        </p:txBody>
      </p:sp>
      <p:pic>
        <p:nvPicPr>
          <p:cNvPr id="212" name="Google Shape;212;p33"/>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13" name="Google Shape;213;p33"/>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Кейсы</a:t>
            </a:r>
            <a:endParaRPr sz="2800">
              <a:solidFill>
                <a:srgbClr val="000000"/>
              </a:solidFill>
            </a:endParaRPr>
          </a:p>
        </p:txBody>
      </p:sp>
      <p:sp>
        <p:nvSpPr>
          <p:cNvPr id="219" name="Google Shape;219;p3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Финансовые сервисы: </a:t>
            </a:r>
            <a:r>
              <a:rPr lang="en" sz="1800">
                <a:solidFill>
                  <a:schemeClr val="dk2"/>
                </a:solidFill>
              </a:rPr>
              <a:t>Доверенная цифровая идентификация</a:t>
            </a:r>
            <a:endParaRPr sz="1800">
              <a:solidFill>
                <a:srgbClr val="595959"/>
              </a:solidFill>
            </a:endParaRPr>
          </a:p>
          <a:p>
            <a:pPr indent="0" lvl="0" marL="0" rtl="0" algn="l">
              <a:lnSpc>
                <a:spcPct val="115000"/>
              </a:lnSpc>
              <a:spcBef>
                <a:spcPts val="1600"/>
              </a:spcBef>
              <a:spcAft>
                <a:spcPts val="0"/>
              </a:spcAft>
              <a:buNone/>
            </a:pPr>
            <a:r>
              <a:rPr b="1" lang="en" sz="1200">
                <a:solidFill>
                  <a:srgbClr val="454545"/>
                </a:solidFill>
              </a:rPr>
              <a:t>Кейс</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Как вы знаете, ситуация с безопасностью конфиденциальных данных стоит сейчас наиболее остро. Этот вопрос касается каждого, потому не требует детальных обоснований своей актуальности.</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Устаревшие и сломанные системы идентификации подвергли всех нас риску мошенничества и кражи персональных данных. </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С помощью Блокчейн можно разработать услуги, чтобы помочь потребителям удобно и конфиденциально утверждать идентификационную информацию через доверенных поставщиков, таких как банки, телекоммуникационные компании и правительства. В результате, эти потребители смогут подключаться к сервисам, которые предоставляют информацию о них, только с согласия самих пользователей.</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Преимущества:</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Снижение мошенничества и устранение централизованных данные</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Слепые транзакции для сохранения конфиденциальности</a:t>
            </a:r>
            <a:endParaRPr sz="1100">
              <a:solidFill>
                <a:srgbClr val="454545"/>
              </a:solidFill>
            </a:endParaRPr>
          </a:p>
        </p:txBody>
      </p:sp>
      <p:pic>
        <p:nvPicPr>
          <p:cNvPr id="220" name="Google Shape;220;p34"/>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21" name="Google Shape;221;p34"/>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Кейсы</a:t>
            </a:r>
            <a:endParaRPr sz="2800">
              <a:solidFill>
                <a:srgbClr val="000000"/>
              </a:solidFill>
            </a:endParaRPr>
          </a:p>
        </p:txBody>
      </p:sp>
      <p:sp>
        <p:nvSpPr>
          <p:cNvPr id="227" name="Google Shape;227;p3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Решения для государств</a:t>
            </a:r>
            <a:endParaRPr sz="1800">
              <a:solidFill>
                <a:srgbClr val="595959"/>
              </a:solidFill>
              <a:highlight>
                <a:srgbClr val="FFFF00"/>
              </a:highlight>
            </a:endParaRPr>
          </a:p>
          <a:p>
            <a:pPr indent="0" lvl="0" marL="0" rtl="0" algn="l">
              <a:lnSpc>
                <a:spcPct val="115000"/>
              </a:lnSpc>
              <a:spcBef>
                <a:spcPts val="1600"/>
              </a:spcBef>
              <a:spcAft>
                <a:spcPts val="0"/>
              </a:spcAft>
              <a:buNone/>
            </a:pPr>
            <a:r>
              <a:rPr b="1" lang="en" sz="1200">
                <a:solidFill>
                  <a:srgbClr val="454545"/>
                </a:solidFill>
              </a:rPr>
              <a:t>Кейс</a:t>
            </a:r>
            <a:endParaRPr sz="1100">
              <a:solidFill>
                <a:srgbClr val="454545"/>
              </a:solidFill>
              <a:highlight>
                <a:srgbClr val="FFFF00"/>
              </a:highlight>
            </a:endParaRPr>
          </a:p>
          <a:p>
            <a:pPr indent="0" lvl="0" marL="0" rtl="0" algn="l">
              <a:lnSpc>
                <a:spcPct val="115000"/>
              </a:lnSpc>
              <a:spcBef>
                <a:spcPts val="0"/>
              </a:spcBef>
              <a:spcAft>
                <a:spcPts val="0"/>
              </a:spcAft>
              <a:buClr>
                <a:srgbClr val="000000"/>
              </a:buClr>
              <a:buNone/>
            </a:pPr>
            <a:r>
              <a:rPr lang="en" sz="1100">
                <a:solidFill>
                  <a:srgbClr val="454545"/>
                </a:solidFill>
              </a:rPr>
              <a:t>Решения на Блокчейне необходимы для процесса записи операций и отслеживания прав собственности на активы. Идентификация личности остается проблемой из-за подделок документов и дорогостоящих проверок. Миллионы людей во всем мире, возможно, подделали документы, удостоверяющие их личность, и могут быть не теми за кого себя выдают. Миллионы и миллионы беженцев и их детей остаются без документов. Люди в более бедных частях мира могут не иметь достаточных доказательств для установления личности, как того требуют некоторые поставщики услуг. Так, например, банки обычно требуют доказательств проживания или счетов за коммунальные услуги для установления личности.</a:t>
            </a:r>
            <a:endParaRPr sz="11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454545"/>
                </a:solidFill>
              </a:rPr>
              <a:t>Организации могут применять Блокчейн, выдавая цифровые свидетельства о рождении, которые не подлежат проверке, с отметкой времени и доступные для всех в мире. </a:t>
            </a:r>
            <a:endParaRPr sz="1100">
              <a:solidFill>
                <a:srgbClr val="454545"/>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rgbClr val="45454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454545"/>
                </a:solidFill>
              </a:rPr>
              <a:t>Преимущества:</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Сокращение затрат и времени на проверку личности </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Сокращение масштабов торговли людьми</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Прозрачность в распределении льгот и грантов</a:t>
            </a:r>
            <a:endParaRPr sz="1100">
              <a:solidFill>
                <a:srgbClr val="454545"/>
              </a:solidFill>
              <a:highlight>
                <a:srgbClr val="FFFF00"/>
              </a:highlight>
            </a:endParaRPr>
          </a:p>
        </p:txBody>
      </p:sp>
      <p:pic>
        <p:nvPicPr>
          <p:cNvPr id="228" name="Google Shape;228;p35"/>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29" name="Google Shape;229;p35"/>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Кейсы</a:t>
            </a:r>
            <a:endParaRPr sz="2800">
              <a:solidFill>
                <a:srgbClr val="000000"/>
              </a:solidFill>
            </a:endParaRPr>
          </a:p>
        </p:txBody>
      </p:sp>
      <p:sp>
        <p:nvSpPr>
          <p:cNvPr id="235" name="Google Shape;235;p36"/>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Управление цепями поставок: Сохранность продуктов питания</a:t>
            </a:r>
            <a:endParaRPr sz="1800">
              <a:solidFill>
                <a:schemeClr val="dk2"/>
              </a:solidFill>
              <a:highlight>
                <a:srgbClr val="FFFF00"/>
              </a:highlight>
            </a:endParaRPr>
          </a:p>
          <a:p>
            <a:pPr indent="0" lvl="0" marL="0" rtl="0" algn="l">
              <a:lnSpc>
                <a:spcPct val="115000"/>
              </a:lnSpc>
              <a:spcBef>
                <a:spcPts val="1600"/>
              </a:spcBef>
              <a:spcAft>
                <a:spcPts val="0"/>
              </a:spcAft>
              <a:buNone/>
            </a:pPr>
            <a:r>
              <a:rPr b="1" lang="en" sz="1200">
                <a:solidFill>
                  <a:srgbClr val="454545"/>
                </a:solidFill>
              </a:rPr>
              <a:t>Кейс</a:t>
            </a:r>
            <a:endParaRPr b="1" sz="12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Согласно международным исследованиям, средний отзыв продуктов питания обходится компании в 10 миллионов долларов, не включая потери продаж, болезни, смерти и ущерб бренду.</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Необходимы решения, которые объединят производителей, переработчиков, оптовиков, дистрибьюторов, производителей, розничных торговцев и других для повышения прозрачности и подотчетности на каждом этапе поставок продуктов питания. Необходимы решения, которые напрямую соединят участников через разрешенную, постоянную и общую запись деталей происхождения продуктов питания, обработки данных, деталей доставки и многое другое.</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Преимущества:</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Безопасный обмен разрешенными данными через целостное решение для цепочки поставок продовольствия</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Более быстрое реагирование на отзыв и другие вопросы безопасности пищевых продуктов для сокращения болезней пищевого происхождения</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Совместное использование и просмотр инспекций и сертификатов качества из одного источника по всей цепочке поставок</a:t>
            </a:r>
            <a:endParaRPr sz="1100">
              <a:solidFill>
                <a:srgbClr val="454545"/>
              </a:solidFill>
              <a:highlight>
                <a:srgbClr val="FFFF00"/>
              </a:highlight>
            </a:endParaRPr>
          </a:p>
        </p:txBody>
      </p:sp>
      <p:pic>
        <p:nvPicPr>
          <p:cNvPr id="236" name="Google Shape;236;p36"/>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37" name="Google Shape;237;p36"/>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Кейсы</a:t>
            </a:r>
            <a:endParaRPr sz="2800">
              <a:solidFill>
                <a:srgbClr val="000000"/>
              </a:solidFill>
            </a:endParaRPr>
          </a:p>
        </p:txBody>
      </p:sp>
      <p:sp>
        <p:nvSpPr>
          <p:cNvPr id="243" name="Google Shape;243;p37"/>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Управление цепями поставок: Международная логистика</a:t>
            </a:r>
            <a:endParaRPr sz="1800">
              <a:solidFill>
                <a:schemeClr val="dk2"/>
              </a:solidFill>
              <a:highlight>
                <a:srgbClr val="FFFF00"/>
              </a:highlight>
            </a:endParaRPr>
          </a:p>
          <a:p>
            <a:pPr indent="0" lvl="0" marL="0" rtl="0" algn="l">
              <a:lnSpc>
                <a:spcPct val="115000"/>
              </a:lnSpc>
              <a:spcBef>
                <a:spcPts val="1600"/>
              </a:spcBef>
              <a:spcAft>
                <a:spcPts val="0"/>
              </a:spcAft>
              <a:buNone/>
            </a:pPr>
            <a:r>
              <a:rPr b="1" lang="en" sz="1200">
                <a:solidFill>
                  <a:srgbClr val="454545"/>
                </a:solidFill>
              </a:rPr>
              <a:t>Кейс</a:t>
            </a:r>
            <a:endParaRPr b="1"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Ежегодно отгружается товаров более чем на 4 триллиона USD, причем 80 процентов этих грузов перевозится морским судоходством. Тем не менее, стоимость торговой документации, по оценкам, достигает одной пятой от фактических физических транспортных расходов, потому что различные участники цепочки поставок - производители, грузоотправители, страховщики, банки, таможенные и пограничные агенты и многое другое — полагаются на совершенно разные системы для обработки транзакций, часто замедляя или полностью останавливая движение товаров. </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Необходимы совместные предприятия с мировыми лидерами в области логистики, которые будут использовать Блокчейн, чтобы помочь ускорить товары на их пути от производителя к рынку, обеспечивая один универсальный взгляд на правду, чтобы обеспечить прозрачность.</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Преимущества:</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Быстрый и безопасный доступ к сквозной информации о цепочке поставок</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Проверка на подлинность и неизменность цифровых документов</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Доверенные межорганизационные рабочие процессы</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Повышение уровня оценки рисков</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Снижение административных расходов и устранение затрат на перемещение бумажных носителей через международные границы</a:t>
            </a:r>
            <a:endParaRPr sz="1100">
              <a:solidFill>
                <a:srgbClr val="454545"/>
              </a:solidFill>
              <a:highlight>
                <a:srgbClr val="FFFF00"/>
              </a:highlight>
            </a:endParaRPr>
          </a:p>
        </p:txBody>
      </p:sp>
      <p:pic>
        <p:nvPicPr>
          <p:cNvPr id="244" name="Google Shape;244;p37"/>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45" name="Google Shape;245;p37"/>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Кейсы</a:t>
            </a:r>
            <a:endParaRPr sz="2800">
              <a:solidFill>
                <a:srgbClr val="000000"/>
              </a:solidFill>
            </a:endParaRPr>
          </a:p>
        </p:txBody>
      </p:sp>
      <p:sp>
        <p:nvSpPr>
          <p:cNvPr id="251" name="Google Shape;251;p3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Здравоохранение: Электронные медицинские книжки</a:t>
            </a:r>
            <a:endParaRPr sz="1800">
              <a:solidFill>
                <a:schemeClr val="dk2"/>
              </a:solidFill>
              <a:highlight>
                <a:srgbClr val="FFFF00"/>
              </a:highlight>
            </a:endParaRPr>
          </a:p>
          <a:p>
            <a:pPr indent="0" lvl="0" marL="0" rtl="0" algn="l">
              <a:lnSpc>
                <a:spcPct val="115000"/>
              </a:lnSpc>
              <a:spcBef>
                <a:spcPts val="1600"/>
              </a:spcBef>
              <a:spcAft>
                <a:spcPts val="0"/>
              </a:spcAft>
              <a:buNone/>
            </a:pPr>
            <a:r>
              <a:rPr b="1" lang="en" sz="1200">
                <a:solidFill>
                  <a:srgbClr val="454545"/>
                </a:solidFill>
              </a:rPr>
              <a:t>Кейс</a:t>
            </a:r>
            <a:endParaRPr b="1"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Отрасль здравоохранения нуждается в более эффективной и безопасной системе управления медицинскими записями, предварительной авторизации платежей, урегулирования страховых требований, а также выполнения и регистрации других сложных транзакций. И Блокчейн способен предоставить необходимую помощь.</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В настоящее время электронные медицинские записи в развитых государствах хранятся в центрах обработки данных (в облачной среде), и доступ ограничен сетями больниц и поставщиков медицинских услуг. Централизация такой информации делает её уязвимой для нарушений безопасности.</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Блокчейн содержит полную историю болезни для каждого пациента, с несколькими степенями контроля со стороны пациента, врачей, регистраторов, больниц, страховщиков и т.д., обеспечивая безопасный механизм для записи и поддержания всесторонних медицинских историй для каждого пациента.</a:t>
            </a:r>
            <a:endParaRPr sz="1100">
              <a:solidFill>
                <a:srgbClr val="454545"/>
              </a:solidFill>
            </a:endParaRPr>
          </a:p>
          <a:p>
            <a:pPr indent="0" lvl="0" marL="0" rtl="0" algn="l">
              <a:lnSpc>
                <a:spcPct val="115000"/>
              </a:lnSpc>
              <a:spcBef>
                <a:spcPts val="0"/>
              </a:spcBef>
              <a:spcAft>
                <a:spcPts val="0"/>
              </a:spcAft>
              <a:buClr>
                <a:srgbClr val="000000"/>
              </a:buClr>
              <a:buSzPts val="1100"/>
              <a:buFont typeface="Arial"/>
              <a:buNone/>
            </a:pPr>
            <a:r>
              <a:rPr lang="en" sz="1100">
                <a:solidFill>
                  <a:srgbClr val="454545"/>
                </a:solidFill>
              </a:rPr>
              <a:t>Преимущества:</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Средства хранения истории болезни, устойчивые к взлому</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Сокращение времени на урегулирование страховых претензий</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Полная история болезни пациента для точной рекомендации врачами</a:t>
            </a:r>
            <a:endParaRPr sz="1100">
              <a:solidFill>
                <a:srgbClr val="454545"/>
              </a:solidFill>
              <a:highlight>
                <a:srgbClr val="FFFF00"/>
              </a:highlight>
            </a:endParaRPr>
          </a:p>
        </p:txBody>
      </p:sp>
      <p:pic>
        <p:nvPicPr>
          <p:cNvPr id="252" name="Google Shape;252;p38"/>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53" name="Google Shape;253;p38"/>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Кейсы</a:t>
            </a:r>
            <a:endParaRPr sz="2800">
              <a:solidFill>
                <a:srgbClr val="000000"/>
              </a:solidFill>
            </a:endParaRPr>
          </a:p>
        </p:txBody>
      </p:sp>
      <p:sp>
        <p:nvSpPr>
          <p:cNvPr id="259" name="Google Shape;259;p39"/>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Голосование</a:t>
            </a:r>
            <a:endParaRPr sz="1800">
              <a:solidFill>
                <a:schemeClr val="dk2"/>
              </a:solidFill>
              <a:highlight>
                <a:srgbClr val="FFFF00"/>
              </a:highlight>
            </a:endParaRPr>
          </a:p>
          <a:p>
            <a:pPr indent="0" lvl="0" marL="0" rtl="0" algn="l">
              <a:lnSpc>
                <a:spcPct val="115000"/>
              </a:lnSpc>
              <a:spcBef>
                <a:spcPts val="1600"/>
              </a:spcBef>
              <a:spcAft>
                <a:spcPts val="0"/>
              </a:spcAft>
              <a:buNone/>
            </a:pPr>
            <a:r>
              <a:rPr b="1" lang="en" sz="1200">
                <a:solidFill>
                  <a:srgbClr val="454545"/>
                </a:solidFill>
              </a:rPr>
              <a:t>Кейс</a:t>
            </a:r>
            <a:endParaRPr b="1" sz="1100">
              <a:solidFill>
                <a:srgbClr val="454545"/>
              </a:solidFill>
            </a:endParaRPr>
          </a:p>
          <a:p>
            <a:pPr indent="0" lvl="0" marL="0" rtl="0" algn="l">
              <a:lnSpc>
                <a:spcPct val="115000"/>
              </a:lnSpc>
              <a:spcBef>
                <a:spcPts val="0"/>
              </a:spcBef>
              <a:spcAft>
                <a:spcPts val="0"/>
              </a:spcAft>
              <a:buClr>
                <a:srgbClr val="000000"/>
              </a:buClr>
              <a:buNone/>
            </a:pPr>
            <a:r>
              <a:rPr lang="en" sz="1100">
                <a:solidFill>
                  <a:srgbClr val="454545"/>
                </a:solidFill>
              </a:rPr>
              <a:t>Проблема: Необходимость доверия людям.</a:t>
            </a:r>
            <a:endParaRPr sz="1100">
              <a:solidFill>
                <a:srgbClr val="454545"/>
              </a:solidFill>
            </a:endParaRPr>
          </a:p>
          <a:p>
            <a:pPr indent="0" lvl="0" marL="0" rtl="0" algn="l">
              <a:lnSpc>
                <a:spcPct val="115000"/>
              </a:lnSpc>
              <a:spcBef>
                <a:spcPts val="0"/>
              </a:spcBef>
              <a:spcAft>
                <a:spcPts val="0"/>
              </a:spcAft>
              <a:buClr>
                <a:srgbClr val="000000"/>
              </a:buClr>
              <a:buNone/>
            </a:pPr>
            <a:r>
              <a:t/>
            </a:r>
            <a:endParaRPr sz="1100">
              <a:solidFill>
                <a:srgbClr val="454545"/>
              </a:solidFill>
            </a:endParaRPr>
          </a:p>
          <a:p>
            <a:pPr indent="0" lvl="0" marL="0" rtl="0" algn="l">
              <a:lnSpc>
                <a:spcPct val="115000"/>
              </a:lnSpc>
              <a:spcBef>
                <a:spcPts val="0"/>
              </a:spcBef>
              <a:spcAft>
                <a:spcPts val="0"/>
              </a:spcAft>
              <a:buClr>
                <a:srgbClr val="000000"/>
              </a:buClr>
              <a:buNone/>
            </a:pPr>
            <a:r>
              <a:rPr lang="en" sz="1100">
                <a:solidFill>
                  <a:srgbClr val="454545"/>
                </a:solidFill>
              </a:rPr>
              <a:t>Блокчейн помогает устранить вопросы доверия в на любых уровнях, будь то голосование внутри игр, сервисов и приложений, и заканчивая проведением голосований на государственном или международном уровнях.</a:t>
            </a:r>
            <a:endParaRPr sz="1100">
              <a:solidFill>
                <a:srgbClr val="454545"/>
              </a:solidFill>
            </a:endParaRPr>
          </a:p>
          <a:p>
            <a:pPr indent="0" lvl="0" marL="0" rtl="0" algn="l">
              <a:lnSpc>
                <a:spcPct val="115000"/>
              </a:lnSpc>
              <a:spcBef>
                <a:spcPts val="0"/>
              </a:spcBef>
              <a:spcAft>
                <a:spcPts val="0"/>
              </a:spcAft>
              <a:buClr>
                <a:srgbClr val="000000"/>
              </a:buClr>
              <a:buNone/>
            </a:pPr>
            <a:r>
              <a:rPr lang="en" sz="1100">
                <a:solidFill>
                  <a:srgbClr val="454545"/>
                </a:solidFill>
              </a:rPr>
              <a:t>Преимущества:</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Всестороннее снижение затрат на проведение кампаний</a:t>
            </a:r>
            <a:endParaRPr sz="1100">
              <a:solidFill>
                <a:srgbClr val="454545"/>
              </a:solidFill>
            </a:endParaRPr>
          </a:p>
          <a:p>
            <a:pPr indent="-298450" lvl="0" marL="457200" rtl="0" algn="l">
              <a:lnSpc>
                <a:spcPct val="115000"/>
              </a:lnSpc>
              <a:spcBef>
                <a:spcPts val="0"/>
              </a:spcBef>
              <a:spcAft>
                <a:spcPts val="0"/>
              </a:spcAft>
              <a:buClr>
                <a:srgbClr val="454545"/>
              </a:buClr>
              <a:buSzPts val="1100"/>
              <a:buChar char="●"/>
            </a:pPr>
            <a:r>
              <a:rPr lang="en" sz="1100">
                <a:solidFill>
                  <a:srgbClr val="454545"/>
                </a:solidFill>
              </a:rPr>
              <a:t>Снимается вопрос доверия</a:t>
            </a:r>
            <a:endParaRPr sz="1100">
              <a:solidFill>
                <a:srgbClr val="454545"/>
              </a:solidFill>
              <a:highlight>
                <a:srgbClr val="FFFF00"/>
              </a:highlight>
            </a:endParaRPr>
          </a:p>
        </p:txBody>
      </p:sp>
      <p:pic>
        <p:nvPicPr>
          <p:cNvPr id="260" name="Google Shape;260;p39"/>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61" name="Google Shape;261;p39"/>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40"/>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Кейсы</a:t>
            </a:r>
            <a:endParaRPr sz="2800">
              <a:solidFill>
                <a:srgbClr val="000000"/>
              </a:solidFill>
            </a:endParaRPr>
          </a:p>
        </p:txBody>
      </p:sp>
      <p:sp>
        <p:nvSpPr>
          <p:cNvPr id="267" name="Google Shape;267;p40"/>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Авторские права</a:t>
            </a:r>
            <a:endParaRPr sz="1800">
              <a:solidFill>
                <a:schemeClr val="dk2"/>
              </a:solidFill>
            </a:endParaRPr>
          </a:p>
          <a:p>
            <a:pPr indent="0" lvl="0" marL="0" rtl="0" algn="l">
              <a:lnSpc>
                <a:spcPct val="115000"/>
              </a:lnSpc>
              <a:spcBef>
                <a:spcPts val="1600"/>
              </a:spcBef>
              <a:spcAft>
                <a:spcPts val="0"/>
              </a:spcAft>
              <a:buNone/>
            </a:pPr>
            <a:r>
              <a:rPr lang="en" sz="1800">
                <a:solidFill>
                  <a:schemeClr val="dk2"/>
                </a:solidFill>
              </a:rPr>
              <a:t>Недвижимость</a:t>
            </a:r>
            <a:endParaRPr sz="1800">
              <a:solidFill>
                <a:schemeClr val="dk2"/>
              </a:solidFill>
            </a:endParaRPr>
          </a:p>
          <a:p>
            <a:pPr indent="0" lvl="0" marL="0" rtl="0" algn="l">
              <a:lnSpc>
                <a:spcPct val="115000"/>
              </a:lnSpc>
              <a:spcBef>
                <a:spcPts val="1600"/>
              </a:spcBef>
              <a:spcAft>
                <a:spcPts val="0"/>
              </a:spcAft>
              <a:buNone/>
            </a:pPr>
            <a:r>
              <a:rPr lang="en" sz="1800">
                <a:solidFill>
                  <a:schemeClr val="dk2"/>
                </a:solidFill>
              </a:rPr>
              <a:t>---</a:t>
            </a:r>
            <a:endParaRPr sz="1800">
              <a:solidFill>
                <a:schemeClr val="dk2"/>
              </a:solidFill>
            </a:endParaRPr>
          </a:p>
          <a:p>
            <a:pPr indent="0" lvl="0" marL="0" rtl="0" algn="l">
              <a:lnSpc>
                <a:spcPct val="115000"/>
              </a:lnSpc>
              <a:spcBef>
                <a:spcPts val="1600"/>
              </a:spcBef>
              <a:spcAft>
                <a:spcPts val="1600"/>
              </a:spcAft>
              <a:buNone/>
            </a:pPr>
            <a:r>
              <a:rPr lang="en" sz="1800">
                <a:solidFill>
                  <a:schemeClr val="dk2"/>
                </a:solidFill>
              </a:rPr>
              <a:t>---</a:t>
            </a:r>
            <a:endParaRPr sz="1100">
              <a:solidFill>
                <a:srgbClr val="454545"/>
              </a:solidFill>
              <a:highlight>
                <a:srgbClr val="FFFF00"/>
              </a:highlight>
            </a:endParaRPr>
          </a:p>
        </p:txBody>
      </p:sp>
      <p:pic>
        <p:nvPicPr>
          <p:cNvPr id="268" name="Google Shape;268;p40"/>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69" name="Google Shape;269;p40"/>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4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Примеры применения Блокчейн</a:t>
            </a:r>
            <a:endParaRPr sz="2800">
              <a:solidFill>
                <a:srgbClr val="000000"/>
              </a:solidFill>
            </a:endParaRPr>
          </a:p>
        </p:txBody>
      </p:sp>
      <p:sp>
        <p:nvSpPr>
          <p:cNvPr id="275" name="Google Shape;275;p41"/>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95959"/>
                </a:solidFill>
              </a:rPr>
              <a:t>Будущее за автоматизацией:</a:t>
            </a:r>
            <a:endParaRPr sz="1800">
              <a:solidFill>
                <a:srgbClr val="595959"/>
              </a:solidFill>
            </a:endParaRPr>
          </a:p>
          <a:p>
            <a:pPr indent="-342900" lvl="0" marL="457200" rtl="0" algn="l">
              <a:lnSpc>
                <a:spcPct val="115000"/>
              </a:lnSpc>
              <a:spcBef>
                <a:spcPts val="1600"/>
              </a:spcBef>
              <a:spcAft>
                <a:spcPts val="0"/>
              </a:spcAft>
              <a:buClr>
                <a:srgbClr val="595959"/>
              </a:buClr>
              <a:buSzPts val="1800"/>
              <a:buChar char="●"/>
            </a:pPr>
            <a:r>
              <a:rPr lang="en" sz="1800">
                <a:solidFill>
                  <a:srgbClr val="595959"/>
                </a:solidFill>
              </a:rPr>
              <a:t>AI</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BigData</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Умные контракты</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b="1" lang="en" sz="1800">
                <a:solidFill>
                  <a:srgbClr val="595959"/>
                </a:solidFill>
              </a:rPr>
              <a:t>Блокчейн</a:t>
            </a:r>
            <a:endParaRPr b="1"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Роботы</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IoT</a:t>
            </a:r>
            <a:endParaRPr sz="1800">
              <a:solidFill>
                <a:srgbClr val="595959"/>
              </a:solidFill>
            </a:endParaRPr>
          </a:p>
        </p:txBody>
      </p:sp>
      <p:pic>
        <p:nvPicPr>
          <p:cNvPr id="276" name="Google Shape;276;p41"/>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77" name="Google Shape;277;p41"/>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5048150" y="1210550"/>
            <a:ext cx="1814926" cy="1361200"/>
          </a:xfrm>
          <a:prstGeom prst="rect">
            <a:avLst/>
          </a:prstGeom>
          <a:noFill/>
          <a:ln>
            <a:noFill/>
          </a:ln>
        </p:spPr>
      </p:pic>
      <p:pic>
        <p:nvPicPr>
          <p:cNvPr id="68" name="Google Shape;68;p15"/>
          <p:cNvPicPr preferRelativeResize="0"/>
          <p:nvPr/>
        </p:nvPicPr>
        <p:blipFill>
          <a:blip r:embed="rId4">
            <a:alphaModFix/>
          </a:blip>
          <a:stretch>
            <a:fillRect/>
          </a:stretch>
        </p:blipFill>
        <p:spPr>
          <a:xfrm>
            <a:off x="2291075" y="2909746"/>
            <a:ext cx="4572000" cy="1903809"/>
          </a:xfrm>
          <a:prstGeom prst="rect">
            <a:avLst/>
          </a:prstGeom>
          <a:noFill/>
          <a:ln>
            <a:noFill/>
          </a:ln>
        </p:spPr>
      </p:pic>
      <p:pic>
        <p:nvPicPr>
          <p:cNvPr id="69" name="Google Shape;69;p15"/>
          <p:cNvPicPr preferRelativeResize="0"/>
          <p:nvPr/>
        </p:nvPicPr>
        <p:blipFill>
          <a:blip r:embed="rId5">
            <a:alphaModFix/>
          </a:blip>
          <a:stretch>
            <a:fillRect/>
          </a:stretch>
        </p:blipFill>
        <p:spPr>
          <a:xfrm>
            <a:off x="2291075" y="1422800"/>
            <a:ext cx="1457825" cy="1185675"/>
          </a:xfrm>
          <a:prstGeom prst="rect">
            <a:avLst/>
          </a:prstGeom>
          <a:noFill/>
          <a:ln>
            <a:noFill/>
          </a:ln>
        </p:spPr>
      </p:pic>
      <p:sp>
        <p:nvSpPr>
          <p:cNvPr id="70" name="Google Shape;70;p15"/>
          <p:cNvSpPr txBox="1"/>
          <p:nvPr/>
        </p:nvSpPr>
        <p:spPr>
          <a:xfrm>
            <a:off x="422975" y="322325"/>
            <a:ext cx="83082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ДЕЦЕНТРАЛИЗАЦИЯ</a:t>
            </a:r>
            <a:endParaRPr>
              <a:latin typeface="Roboto"/>
              <a:ea typeface="Roboto"/>
              <a:cs typeface="Roboto"/>
              <a:sym typeface="Roboto"/>
            </a:endParaRPr>
          </a:p>
        </p:txBody>
      </p:sp>
      <p:pic>
        <p:nvPicPr>
          <p:cNvPr id="71" name="Google Shape;71;p15"/>
          <p:cNvPicPr preferRelativeResize="0"/>
          <p:nvPr/>
        </p:nvPicPr>
        <p:blipFill>
          <a:blip r:embed="rId6">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Что надо понимать! Плюсы и минусы Блокчейн</a:t>
            </a:r>
            <a:endParaRPr sz="2800"/>
          </a:p>
        </p:txBody>
      </p:sp>
      <p:sp>
        <p:nvSpPr>
          <p:cNvPr id="283" name="Google Shape;283;p42"/>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6AA84F"/>
              </a:buClr>
              <a:buSzPts val="1800"/>
              <a:buChar char="+"/>
            </a:pPr>
            <a:r>
              <a:rPr lang="en" sz="1800">
                <a:solidFill>
                  <a:srgbClr val="595959"/>
                </a:solidFill>
              </a:rPr>
              <a:t>Снимает вопросы доверия</a:t>
            </a:r>
            <a:endParaRPr sz="1800">
              <a:solidFill>
                <a:srgbClr val="595959"/>
              </a:solidFill>
            </a:endParaRPr>
          </a:p>
          <a:p>
            <a:pPr indent="-342900" lvl="0" marL="457200" marR="0" rtl="0" algn="l">
              <a:lnSpc>
                <a:spcPct val="115000"/>
              </a:lnSpc>
              <a:spcBef>
                <a:spcPts val="0"/>
              </a:spcBef>
              <a:spcAft>
                <a:spcPts val="0"/>
              </a:spcAft>
              <a:buClr>
                <a:srgbClr val="6AA84F"/>
              </a:buClr>
              <a:buSzPts val="1800"/>
              <a:buChar char="+"/>
            </a:pPr>
            <a:r>
              <a:rPr lang="en" sz="1800">
                <a:solidFill>
                  <a:srgbClr val="595959"/>
                </a:solidFill>
              </a:rPr>
              <a:t>Снижает транзакционные издержки</a:t>
            </a:r>
            <a:endParaRPr sz="1800">
              <a:solidFill>
                <a:srgbClr val="595959"/>
              </a:solidFill>
            </a:endParaRPr>
          </a:p>
          <a:p>
            <a:pPr indent="-342900" lvl="0" marL="457200" marR="0" rtl="0" algn="l">
              <a:lnSpc>
                <a:spcPct val="115000"/>
              </a:lnSpc>
              <a:spcBef>
                <a:spcPts val="0"/>
              </a:spcBef>
              <a:spcAft>
                <a:spcPts val="0"/>
              </a:spcAft>
              <a:buClr>
                <a:srgbClr val="6AA84F"/>
              </a:buClr>
              <a:buSzPts val="1800"/>
              <a:buChar char="+"/>
            </a:pPr>
            <a:r>
              <a:rPr lang="en" sz="1800">
                <a:solidFill>
                  <a:srgbClr val="595959"/>
                </a:solidFill>
              </a:rPr>
              <a:t>Снижает логистические издержки и сроки большинства операций</a:t>
            </a:r>
            <a:endParaRPr sz="1800">
              <a:solidFill>
                <a:srgbClr val="595959"/>
              </a:solidFill>
            </a:endParaRPr>
          </a:p>
          <a:p>
            <a:pPr indent="-342900" lvl="0" marL="457200" marR="0" rtl="0" algn="l">
              <a:lnSpc>
                <a:spcPct val="115000"/>
              </a:lnSpc>
              <a:spcBef>
                <a:spcPts val="0"/>
              </a:spcBef>
              <a:spcAft>
                <a:spcPts val="0"/>
              </a:spcAft>
              <a:buClr>
                <a:srgbClr val="6AA84F"/>
              </a:buClr>
              <a:buSzPts val="1800"/>
              <a:buChar char="+"/>
            </a:pPr>
            <a:r>
              <a:rPr lang="en" sz="1800">
                <a:solidFill>
                  <a:srgbClr val="595959"/>
                </a:solidFill>
              </a:rPr>
              <a:t>Безопасность данных</a:t>
            </a:r>
            <a:endParaRPr sz="1800">
              <a:solidFill>
                <a:srgbClr val="595959"/>
              </a:solidFill>
            </a:endParaRPr>
          </a:p>
          <a:p>
            <a:pPr indent="-342900" lvl="0" marL="457200" marR="0" rtl="0" algn="l">
              <a:lnSpc>
                <a:spcPct val="115000"/>
              </a:lnSpc>
              <a:spcBef>
                <a:spcPts val="0"/>
              </a:spcBef>
              <a:spcAft>
                <a:spcPts val="0"/>
              </a:spcAft>
              <a:buClr>
                <a:srgbClr val="6AA84F"/>
              </a:buClr>
              <a:buSzPts val="1800"/>
              <a:buChar char="+"/>
            </a:pPr>
            <a:r>
              <a:rPr lang="en" sz="1800">
                <a:solidFill>
                  <a:srgbClr val="595959"/>
                </a:solidFill>
              </a:rPr>
              <a:t>Наднациональная история</a:t>
            </a:r>
            <a:endParaRPr sz="1800">
              <a:solidFill>
                <a:srgbClr val="595959"/>
              </a:solidFill>
            </a:endParaRPr>
          </a:p>
          <a:p>
            <a:pPr indent="0" lvl="0" marL="0" marR="0" rtl="0" algn="l">
              <a:lnSpc>
                <a:spcPct val="115000"/>
              </a:lnSpc>
              <a:spcBef>
                <a:spcPts val="1600"/>
              </a:spcBef>
              <a:spcAft>
                <a:spcPts val="0"/>
              </a:spcAft>
              <a:buNone/>
            </a:pPr>
            <a:r>
              <a:t/>
            </a:r>
            <a:endParaRPr sz="600">
              <a:solidFill>
                <a:srgbClr val="595959"/>
              </a:solidFill>
            </a:endParaRPr>
          </a:p>
          <a:p>
            <a:pPr indent="-342900" lvl="0" marL="457200" marR="0" rtl="0" algn="l">
              <a:lnSpc>
                <a:spcPct val="115000"/>
              </a:lnSpc>
              <a:spcBef>
                <a:spcPts val="1600"/>
              </a:spcBef>
              <a:spcAft>
                <a:spcPts val="0"/>
              </a:spcAft>
              <a:buClr>
                <a:srgbClr val="FF9900"/>
              </a:buClr>
              <a:buSzPts val="1800"/>
              <a:buChar char="-"/>
            </a:pPr>
            <a:r>
              <a:rPr lang="en" sz="1800">
                <a:solidFill>
                  <a:srgbClr val="595959"/>
                </a:solidFill>
              </a:rPr>
              <a:t>Юность</a:t>
            </a:r>
            <a:endParaRPr sz="1800">
              <a:solidFill>
                <a:srgbClr val="595959"/>
              </a:solidFill>
            </a:endParaRPr>
          </a:p>
          <a:p>
            <a:pPr indent="-342900" lvl="0" marL="457200" marR="0" rtl="0" algn="l">
              <a:lnSpc>
                <a:spcPct val="115000"/>
              </a:lnSpc>
              <a:spcBef>
                <a:spcPts val="0"/>
              </a:spcBef>
              <a:spcAft>
                <a:spcPts val="0"/>
              </a:spcAft>
              <a:buClr>
                <a:srgbClr val="FF9900"/>
              </a:buClr>
              <a:buSzPts val="1800"/>
              <a:buChar char="-"/>
            </a:pPr>
            <a:r>
              <a:rPr lang="en" sz="1800">
                <a:solidFill>
                  <a:srgbClr val="595959"/>
                </a:solidFill>
              </a:rPr>
              <a:t>Масштабируемость</a:t>
            </a:r>
            <a:endParaRPr sz="1800">
              <a:solidFill>
                <a:srgbClr val="595959"/>
              </a:solidFill>
            </a:endParaRPr>
          </a:p>
          <a:p>
            <a:pPr indent="-342900" lvl="0" marL="457200" marR="0" rtl="0" algn="l">
              <a:lnSpc>
                <a:spcPct val="115000"/>
              </a:lnSpc>
              <a:spcBef>
                <a:spcPts val="0"/>
              </a:spcBef>
              <a:spcAft>
                <a:spcPts val="0"/>
              </a:spcAft>
              <a:buClr>
                <a:srgbClr val="FF9900"/>
              </a:buClr>
              <a:buSzPts val="1800"/>
              <a:buChar char="-"/>
            </a:pPr>
            <a:r>
              <a:rPr lang="en" sz="1800">
                <a:solidFill>
                  <a:srgbClr val="595959"/>
                </a:solidFill>
              </a:rPr>
              <a:t>Недостаточная распространённость</a:t>
            </a:r>
            <a:endParaRPr sz="1800">
              <a:solidFill>
                <a:srgbClr val="595959"/>
              </a:solidFill>
            </a:endParaRPr>
          </a:p>
          <a:p>
            <a:pPr indent="-342900" lvl="0" marL="457200" marR="0" rtl="0" algn="l">
              <a:lnSpc>
                <a:spcPct val="115000"/>
              </a:lnSpc>
              <a:spcBef>
                <a:spcPts val="0"/>
              </a:spcBef>
              <a:spcAft>
                <a:spcPts val="0"/>
              </a:spcAft>
              <a:buClr>
                <a:srgbClr val="FF9900"/>
              </a:buClr>
              <a:buSzPts val="1800"/>
              <a:buChar char="-"/>
            </a:pPr>
            <a:r>
              <a:rPr lang="en" sz="1800">
                <a:solidFill>
                  <a:srgbClr val="595959"/>
                </a:solidFill>
              </a:rPr>
              <a:t>Атака 51%</a:t>
            </a:r>
            <a:endParaRPr sz="1800">
              <a:solidFill>
                <a:srgbClr val="595959"/>
              </a:solidFill>
            </a:endParaRPr>
          </a:p>
        </p:txBody>
      </p:sp>
      <p:pic>
        <p:nvPicPr>
          <p:cNvPr id="284" name="Google Shape;284;p42"/>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85" name="Google Shape;285;p42"/>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4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Что надо понимать! Стоимость</a:t>
            </a:r>
            <a:endParaRPr sz="2800"/>
          </a:p>
        </p:txBody>
      </p:sp>
      <p:sp>
        <p:nvSpPr>
          <p:cNvPr id="291" name="Google Shape;291;p43"/>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Char char="-"/>
            </a:pPr>
            <a:r>
              <a:rPr lang="en" sz="1800">
                <a:solidFill>
                  <a:srgbClr val="595959"/>
                </a:solidFill>
              </a:rPr>
              <a:t>Стоимость разработки определяется в основном наличием специалистов</a:t>
            </a:r>
            <a:endParaRPr sz="1800">
              <a:solidFill>
                <a:srgbClr val="595959"/>
              </a:solidFill>
            </a:endParaRPr>
          </a:p>
          <a:p>
            <a:pPr indent="-342900" lvl="0" marL="457200" marR="0" rtl="0" algn="l">
              <a:lnSpc>
                <a:spcPct val="115000"/>
              </a:lnSpc>
              <a:spcBef>
                <a:spcPts val="0"/>
              </a:spcBef>
              <a:spcAft>
                <a:spcPts val="0"/>
              </a:spcAft>
              <a:buClr>
                <a:srgbClr val="595959"/>
              </a:buClr>
              <a:buSzPts val="1800"/>
              <a:buChar char="-"/>
            </a:pPr>
            <a:r>
              <a:rPr lang="en" sz="1800">
                <a:solidFill>
                  <a:srgbClr val="595959"/>
                </a:solidFill>
              </a:rPr>
              <a:t>По мере развития технологий, вендор заинтересован в развитии рынка разработчиков для своих решений</a:t>
            </a:r>
            <a:endParaRPr sz="1800">
              <a:solidFill>
                <a:srgbClr val="595959"/>
              </a:solidFill>
            </a:endParaRPr>
          </a:p>
          <a:p>
            <a:pPr indent="-342900" lvl="0" marL="457200" marR="0" rtl="0" algn="l">
              <a:lnSpc>
                <a:spcPct val="115000"/>
              </a:lnSpc>
              <a:spcBef>
                <a:spcPts val="0"/>
              </a:spcBef>
              <a:spcAft>
                <a:spcPts val="0"/>
              </a:spcAft>
              <a:buClr>
                <a:srgbClr val="595959"/>
              </a:buClr>
              <a:buSzPts val="1800"/>
              <a:buChar char="-"/>
            </a:pPr>
            <a:r>
              <a:rPr lang="en" sz="1800">
                <a:solidFill>
                  <a:srgbClr val="595959"/>
                </a:solidFill>
              </a:rPr>
              <a:t>Стоимость интеграции бизнеса в тот или иной Блокчейн может составлять от тысяч/десятков тысяч USD, в зависимости от сложности бизнеса и наличия на рынке похожих решений</a:t>
            </a:r>
            <a:endParaRPr sz="1800">
              <a:solidFill>
                <a:srgbClr val="595959"/>
              </a:solidFill>
            </a:endParaRPr>
          </a:p>
        </p:txBody>
      </p:sp>
      <p:pic>
        <p:nvPicPr>
          <p:cNvPr id="292" name="Google Shape;292;p43"/>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293" name="Google Shape;293;p43"/>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Что надо понимать! Сроки разработки</a:t>
            </a:r>
            <a:endParaRPr sz="2800"/>
          </a:p>
        </p:txBody>
      </p:sp>
      <p:sp>
        <p:nvSpPr>
          <p:cNvPr id="299" name="Google Shape;299;p4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Char char="-"/>
            </a:pPr>
            <a:r>
              <a:rPr lang="en" sz="1800">
                <a:solidFill>
                  <a:srgbClr val="595959"/>
                </a:solidFill>
              </a:rPr>
              <a:t>Выбор технологии</a:t>
            </a:r>
            <a:endParaRPr sz="1800">
              <a:solidFill>
                <a:srgbClr val="595959"/>
              </a:solidFill>
            </a:endParaRPr>
          </a:p>
          <a:p>
            <a:pPr indent="-342900" lvl="0" marL="457200" marR="0" rtl="0" algn="l">
              <a:lnSpc>
                <a:spcPct val="115000"/>
              </a:lnSpc>
              <a:spcBef>
                <a:spcPts val="0"/>
              </a:spcBef>
              <a:spcAft>
                <a:spcPts val="0"/>
              </a:spcAft>
              <a:buClr>
                <a:srgbClr val="595959"/>
              </a:buClr>
              <a:buSzPts val="1800"/>
              <a:buChar char="-"/>
            </a:pPr>
            <a:r>
              <a:rPr lang="en" sz="1800">
                <a:solidFill>
                  <a:srgbClr val="595959"/>
                </a:solidFill>
              </a:rPr>
              <a:t>Разработка от нескольких недель</a:t>
            </a:r>
            <a:endParaRPr sz="1800">
              <a:solidFill>
                <a:srgbClr val="595959"/>
              </a:solidFill>
            </a:endParaRPr>
          </a:p>
        </p:txBody>
      </p:sp>
      <p:pic>
        <p:nvPicPr>
          <p:cNvPr id="300" name="Google Shape;300;p44"/>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301" name="Google Shape;301;p44"/>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800">
                <a:solidFill>
                  <a:schemeClr val="dk1"/>
                </a:solidFill>
              </a:rPr>
              <a:t>Примеры применения Блокчейн</a:t>
            </a:r>
            <a:endParaRPr sz="2800">
              <a:solidFill>
                <a:schemeClr val="dk1"/>
              </a:solidFill>
            </a:endParaRPr>
          </a:p>
          <a:p>
            <a:pPr indent="0" lvl="0" marL="0" rtl="0" algn="l">
              <a:spcBef>
                <a:spcPts val="0"/>
              </a:spcBef>
              <a:spcAft>
                <a:spcPts val="0"/>
              </a:spcAft>
              <a:buNone/>
            </a:pPr>
            <a:r>
              <a:t/>
            </a:r>
            <a:endParaRPr sz="2800"/>
          </a:p>
        </p:txBody>
      </p:sp>
      <p:sp>
        <p:nvSpPr>
          <p:cNvPr id="307" name="Google Shape;307;p4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Char char="-"/>
            </a:pPr>
            <a:r>
              <a:rPr b="1" lang="en" sz="1800">
                <a:solidFill>
                  <a:schemeClr val="dk2"/>
                </a:solidFill>
              </a:rPr>
              <a:t>IBM Blockchain</a:t>
            </a:r>
            <a:r>
              <a:rPr lang="en" sz="1800">
                <a:solidFill>
                  <a:schemeClr val="dk2"/>
                </a:solidFill>
              </a:rPr>
              <a:t> - для организации цепей поставок, финансовых и иных решений</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en" sz="1800">
                <a:solidFill>
                  <a:schemeClr val="dk2"/>
                </a:solidFill>
              </a:rPr>
              <a:t>MedicalChain</a:t>
            </a:r>
            <a:r>
              <a:rPr lang="en" sz="1800">
                <a:solidFill>
                  <a:schemeClr val="dk2"/>
                </a:solidFill>
              </a:rPr>
              <a:t> - для организации хранения медицинских записей</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en" sz="1800">
                <a:solidFill>
                  <a:schemeClr val="dk2"/>
                </a:solidFill>
              </a:rPr>
              <a:t>BitProperty</a:t>
            </a:r>
            <a:r>
              <a:rPr lang="en" sz="1800">
                <a:solidFill>
                  <a:schemeClr val="dk2"/>
                </a:solidFill>
              </a:rPr>
              <a:t> - инвестиции в недвижимость на Блокчейне и Умных контрактах</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en" sz="1800">
                <a:solidFill>
                  <a:schemeClr val="dk2"/>
                </a:solidFill>
              </a:rPr>
              <a:t>Ripple</a:t>
            </a:r>
            <a:r>
              <a:rPr lang="en" sz="1800">
                <a:solidFill>
                  <a:schemeClr val="dk2"/>
                </a:solidFill>
              </a:rPr>
              <a:t> - глобальное платёжное решение, объединяющее банки, платёжные сервисы и тд.</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b="1" lang="en" sz="1800">
                <a:solidFill>
                  <a:schemeClr val="dk2"/>
                </a:solidFill>
              </a:rPr>
              <a:t>Civic</a:t>
            </a:r>
            <a:r>
              <a:rPr lang="en" sz="1800">
                <a:solidFill>
                  <a:schemeClr val="dk2"/>
                </a:solidFill>
              </a:rPr>
              <a:t> - цифровая идентификация личности</a:t>
            </a:r>
            <a:endParaRPr sz="1800">
              <a:solidFill>
                <a:schemeClr val="dk2"/>
              </a:solidFill>
            </a:endParaRPr>
          </a:p>
          <a:p>
            <a:pPr indent="-342900" lvl="0" marL="457200" marR="0" rtl="0" algn="l">
              <a:lnSpc>
                <a:spcPct val="115000"/>
              </a:lnSpc>
              <a:spcBef>
                <a:spcPts val="0"/>
              </a:spcBef>
              <a:spcAft>
                <a:spcPts val="0"/>
              </a:spcAft>
              <a:buClr>
                <a:srgbClr val="595959"/>
              </a:buClr>
              <a:buSzPts val="1800"/>
              <a:buChar char="-"/>
            </a:pPr>
            <a:r>
              <a:rPr b="1" lang="en" sz="1800">
                <a:solidFill>
                  <a:srgbClr val="595959"/>
                </a:solidFill>
              </a:rPr>
              <a:t>First Blood</a:t>
            </a:r>
            <a:r>
              <a:rPr lang="en" sz="1800">
                <a:solidFill>
                  <a:srgbClr val="595959"/>
                </a:solidFill>
              </a:rPr>
              <a:t> - система ставок для видеоигр</a:t>
            </a:r>
            <a:endParaRPr sz="1800">
              <a:solidFill>
                <a:srgbClr val="595959"/>
              </a:solidFill>
            </a:endParaRPr>
          </a:p>
          <a:p>
            <a:pPr indent="-342900" lvl="0" marL="457200" marR="0" rtl="0" algn="l">
              <a:lnSpc>
                <a:spcPct val="115000"/>
              </a:lnSpc>
              <a:spcBef>
                <a:spcPts val="0"/>
              </a:spcBef>
              <a:spcAft>
                <a:spcPts val="0"/>
              </a:spcAft>
              <a:buClr>
                <a:srgbClr val="595959"/>
              </a:buClr>
              <a:buSzPts val="1800"/>
              <a:buChar char="-"/>
            </a:pPr>
            <a:r>
              <a:rPr b="1" lang="en" sz="1800">
                <a:solidFill>
                  <a:srgbClr val="595959"/>
                </a:solidFill>
              </a:rPr>
              <a:t>Ethereum</a:t>
            </a:r>
            <a:endParaRPr b="1" sz="1800">
              <a:solidFill>
                <a:srgbClr val="595959"/>
              </a:solidFill>
            </a:endParaRPr>
          </a:p>
          <a:p>
            <a:pPr indent="-342900" lvl="0" marL="457200" marR="0" rtl="0" algn="l">
              <a:lnSpc>
                <a:spcPct val="115000"/>
              </a:lnSpc>
              <a:spcBef>
                <a:spcPts val="0"/>
              </a:spcBef>
              <a:spcAft>
                <a:spcPts val="0"/>
              </a:spcAft>
              <a:buClr>
                <a:srgbClr val="595959"/>
              </a:buClr>
              <a:buSzPts val="1800"/>
              <a:buChar char="-"/>
            </a:pPr>
            <a:r>
              <a:rPr lang="en" sz="1800">
                <a:solidFill>
                  <a:srgbClr val="595959"/>
                </a:solidFill>
              </a:rPr>
              <a:t>...</a:t>
            </a:r>
            <a:endParaRPr sz="1800">
              <a:solidFill>
                <a:srgbClr val="595959"/>
              </a:solidFill>
            </a:endParaRPr>
          </a:p>
        </p:txBody>
      </p:sp>
      <p:pic>
        <p:nvPicPr>
          <p:cNvPr id="308" name="Google Shape;308;p45"/>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309" name="Google Shape;309;p45"/>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Примеры применения Блокчейн</a:t>
            </a:r>
            <a:endParaRPr sz="2800">
              <a:solidFill>
                <a:schemeClr val="dk1"/>
              </a:solidFill>
            </a:endParaRPr>
          </a:p>
          <a:p>
            <a:pPr indent="0" lvl="0" marL="0" rtl="0" algn="l">
              <a:spcBef>
                <a:spcPts val="0"/>
              </a:spcBef>
              <a:spcAft>
                <a:spcPts val="0"/>
              </a:spcAft>
              <a:buNone/>
            </a:pPr>
            <a:r>
              <a:t/>
            </a:r>
            <a:endParaRPr sz="2800"/>
          </a:p>
        </p:txBody>
      </p:sp>
      <p:sp>
        <p:nvSpPr>
          <p:cNvPr id="315" name="Google Shape;315;p46"/>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595959"/>
              </a:buClr>
              <a:buSzPts val="1800"/>
              <a:buChar char="-"/>
            </a:pPr>
            <a:r>
              <a:rPr lang="en" sz="1800">
                <a:solidFill>
                  <a:srgbClr val="595959"/>
                </a:solidFill>
              </a:rPr>
              <a:t>Ripple</a:t>
            </a:r>
            <a:endParaRPr sz="1800">
              <a:solidFill>
                <a:srgbClr val="595959"/>
              </a:solidFill>
            </a:endParaRPr>
          </a:p>
          <a:p>
            <a:pPr indent="0" lvl="0" marL="0" marR="0" rtl="0" algn="l">
              <a:lnSpc>
                <a:spcPct val="115000"/>
              </a:lnSpc>
              <a:spcBef>
                <a:spcPts val="1600"/>
              </a:spcBef>
              <a:spcAft>
                <a:spcPts val="0"/>
              </a:spcAft>
              <a:buNone/>
            </a:pPr>
            <a:r>
              <a:t/>
            </a:r>
            <a:endParaRPr sz="1800">
              <a:solidFill>
                <a:srgbClr val="595959"/>
              </a:solidFill>
            </a:endParaRPr>
          </a:p>
          <a:p>
            <a:pPr indent="0" lvl="0" marL="0" marR="0" rtl="0" algn="l">
              <a:lnSpc>
                <a:spcPct val="115000"/>
              </a:lnSpc>
              <a:spcBef>
                <a:spcPts val="1600"/>
              </a:spcBef>
              <a:spcAft>
                <a:spcPts val="0"/>
              </a:spcAft>
              <a:buNone/>
            </a:pPr>
            <a:r>
              <a:t/>
            </a:r>
            <a:endParaRPr sz="1800">
              <a:solidFill>
                <a:srgbClr val="595959"/>
              </a:solidFill>
            </a:endParaRPr>
          </a:p>
          <a:p>
            <a:pPr indent="-342900" lvl="0" marL="457200" marR="0" rtl="0" algn="l">
              <a:lnSpc>
                <a:spcPct val="115000"/>
              </a:lnSpc>
              <a:spcBef>
                <a:spcPts val="1600"/>
              </a:spcBef>
              <a:spcAft>
                <a:spcPts val="0"/>
              </a:spcAft>
              <a:buClr>
                <a:srgbClr val="595959"/>
              </a:buClr>
              <a:buSzPts val="1800"/>
              <a:buChar char="-"/>
            </a:pPr>
            <a:r>
              <a:rPr lang="en" sz="1800">
                <a:solidFill>
                  <a:srgbClr val="595959"/>
                </a:solidFill>
              </a:rPr>
              <a:t>Ethereum</a:t>
            </a:r>
            <a:endParaRPr sz="1800">
              <a:solidFill>
                <a:srgbClr val="595959"/>
              </a:solidFill>
            </a:endParaRPr>
          </a:p>
          <a:p>
            <a:pPr indent="0" lvl="0" marL="0" marR="0" rtl="0" algn="l">
              <a:lnSpc>
                <a:spcPct val="115000"/>
              </a:lnSpc>
              <a:spcBef>
                <a:spcPts val="1600"/>
              </a:spcBef>
              <a:spcAft>
                <a:spcPts val="0"/>
              </a:spcAft>
              <a:buNone/>
            </a:pPr>
            <a:r>
              <a:t/>
            </a:r>
            <a:endParaRPr sz="1800">
              <a:solidFill>
                <a:srgbClr val="595959"/>
              </a:solidFill>
            </a:endParaRPr>
          </a:p>
          <a:p>
            <a:pPr indent="0" lvl="0" marL="0" marR="0" rtl="0" algn="l">
              <a:lnSpc>
                <a:spcPct val="115000"/>
              </a:lnSpc>
              <a:spcBef>
                <a:spcPts val="1600"/>
              </a:spcBef>
              <a:spcAft>
                <a:spcPts val="0"/>
              </a:spcAft>
              <a:buNone/>
            </a:pPr>
            <a:r>
              <a:t/>
            </a:r>
            <a:endParaRPr sz="1800">
              <a:solidFill>
                <a:srgbClr val="595959"/>
              </a:solidFill>
            </a:endParaRPr>
          </a:p>
          <a:p>
            <a:pPr indent="-342900" lvl="0" marL="457200" marR="0" rtl="0" algn="l">
              <a:lnSpc>
                <a:spcPct val="115000"/>
              </a:lnSpc>
              <a:spcBef>
                <a:spcPts val="1600"/>
              </a:spcBef>
              <a:spcAft>
                <a:spcPts val="0"/>
              </a:spcAft>
              <a:buClr>
                <a:srgbClr val="595959"/>
              </a:buClr>
              <a:buSzPts val="1800"/>
              <a:buChar char="-"/>
            </a:pPr>
            <a:r>
              <a:rPr lang="en" sz="1800">
                <a:solidFill>
                  <a:srgbClr val="595959"/>
                </a:solidFill>
              </a:rPr>
              <a:t>...</a:t>
            </a:r>
            <a:endParaRPr sz="1800">
              <a:solidFill>
                <a:srgbClr val="595959"/>
              </a:solidFill>
            </a:endParaRPr>
          </a:p>
          <a:p>
            <a:pPr indent="0" lvl="0" marL="457200" marR="0" rtl="0" algn="l">
              <a:lnSpc>
                <a:spcPct val="115000"/>
              </a:lnSpc>
              <a:spcBef>
                <a:spcPts val="1600"/>
              </a:spcBef>
              <a:spcAft>
                <a:spcPts val="1600"/>
              </a:spcAft>
              <a:buNone/>
            </a:pPr>
            <a:r>
              <a:t/>
            </a:r>
            <a:endParaRPr sz="1800">
              <a:solidFill>
                <a:srgbClr val="595959"/>
              </a:solidFill>
            </a:endParaRPr>
          </a:p>
        </p:txBody>
      </p:sp>
      <p:pic>
        <p:nvPicPr>
          <p:cNvPr id="316" name="Google Shape;316;p46"/>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317" name="Google Shape;317;p46"/>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pic>
        <p:nvPicPr>
          <p:cNvPr id="318" name="Google Shape;318;p46"/>
          <p:cNvPicPr preferRelativeResize="0"/>
          <p:nvPr/>
        </p:nvPicPr>
        <p:blipFill>
          <a:blip r:embed="rId4">
            <a:alphaModFix/>
          </a:blip>
          <a:stretch>
            <a:fillRect/>
          </a:stretch>
        </p:blipFill>
        <p:spPr>
          <a:xfrm>
            <a:off x="958600" y="1706311"/>
            <a:ext cx="723300" cy="697775"/>
          </a:xfrm>
          <a:prstGeom prst="rect">
            <a:avLst/>
          </a:prstGeom>
          <a:noFill/>
          <a:ln>
            <a:noFill/>
          </a:ln>
        </p:spPr>
      </p:pic>
      <p:pic>
        <p:nvPicPr>
          <p:cNvPr id="319" name="Google Shape;319;p46"/>
          <p:cNvPicPr preferRelativeResize="0"/>
          <p:nvPr/>
        </p:nvPicPr>
        <p:blipFill>
          <a:blip r:embed="rId5">
            <a:alphaModFix/>
          </a:blip>
          <a:stretch>
            <a:fillRect/>
          </a:stretch>
        </p:blipFill>
        <p:spPr>
          <a:xfrm>
            <a:off x="2224375" y="1848275"/>
            <a:ext cx="921325" cy="413816"/>
          </a:xfrm>
          <a:prstGeom prst="rect">
            <a:avLst/>
          </a:prstGeom>
          <a:noFill/>
          <a:ln>
            <a:noFill/>
          </a:ln>
        </p:spPr>
      </p:pic>
      <p:pic>
        <p:nvPicPr>
          <p:cNvPr id="320" name="Google Shape;320;p46"/>
          <p:cNvPicPr preferRelativeResize="0"/>
          <p:nvPr/>
        </p:nvPicPr>
        <p:blipFill>
          <a:blip r:embed="rId6">
            <a:alphaModFix/>
          </a:blip>
          <a:stretch>
            <a:fillRect/>
          </a:stretch>
        </p:blipFill>
        <p:spPr>
          <a:xfrm>
            <a:off x="3688175" y="1891323"/>
            <a:ext cx="958600" cy="327721"/>
          </a:xfrm>
          <a:prstGeom prst="rect">
            <a:avLst/>
          </a:prstGeom>
          <a:noFill/>
          <a:ln>
            <a:noFill/>
          </a:ln>
        </p:spPr>
      </p:pic>
      <p:pic>
        <p:nvPicPr>
          <p:cNvPr id="321" name="Google Shape;321;p46"/>
          <p:cNvPicPr preferRelativeResize="0"/>
          <p:nvPr/>
        </p:nvPicPr>
        <p:blipFill>
          <a:blip r:embed="rId7">
            <a:alphaModFix/>
          </a:blip>
          <a:stretch>
            <a:fillRect/>
          </a:stretch>
        </p:blipFill>
        <p:spPr>
          <a:xfrm>
            <a:off x="958588" y="3402238"/>
            <a:ext cx="1065875" cy="207425"/>
          </a:xfrm>
          <a:prstGeom prst="rect">
            <a:avLst/>
          </a:prstGeom>
          <a:noFill/>
          <a:ln>
            <a:noFill/>
          </a:ln>
        </p:spPr>
      </p:pic>
      <p:pic>
        <p:nvPicPr>
          <p:cNvPr id="322" name="Google Shape;322;p46"/>
          <p:cNvPicPr preferRelativeResize="0"/>
          <p:nvPr/>
        </p:nvPicPr>
        <p:blipFill>
          <a:blip r:embed="rId8">
            <a:alphaModFix/>
          </a:blip>
          <a:stretch>
            <a:fillRect/>
          </a:stretch>
        </p:blipFill>
        <p:spPr>
          <a:xfrm>
            <a:off x="2224363" y="3379650"/>
            <a:ext cx="1003569" cy="252600"/>
          </a:xfrm>
          <a:prstGeom prst="rect">
            <a:avLst/>
          </a:prstGeom>
          <a:noFill/>
          <a:ln>
            <a:noFill/>
          </a:ln>
        </p:spPr>
      </p:pic>
      <p:pic>
        <p:nvPicPr>
          <p:cNvPr id="323" name="Google Shape;323;p46"/>
          <p:cNvPicPr preferRelativeResize="0"/>
          <p:nvPr/>
        </p:nvPicPr>
        <p:blipFill>
          <a:blip r:embed="rId9">
            <a:alphaModFix/>
          </a:blip>
          <a:stretch>
            <a:fillRect/>
          </a:stretch>
        </p:blipFill>
        <p:spPr>
          <a:xfrm>
            <a:off x="3469750" y="3404288"/>
            <a:ext cx="1003550" cy="203334"/>
          </a:xfrm>
          <a:prstGeom prst="rect">
            <a:avLst/>
          </a:prstGeom>
          <a:noFill/>
          <a:ln>
            <a:noFill/>
          </a:ln>
        </p:spPr>
      </p:pic>
      <p:pic>
        <p:nvPicPr>
          <p:cNvPr id="324" name="Google Shape;324;p46"/>
          <p:cNvPicPr preferRelativeResize="0"/>
          <p:nvPr/>
        </p:nvPicPr>
        <p:blipFill>
          <a:blip r:embed="rId10">
            <a:alphaModFix/>
          </a:blip>
          <a:stretch>
            <a:fillRect/>
          </a:stretch>
        </p:blipFill>
        <p:spPr>
          <a:xfrm>
            <a:off x="4665300" y="3370188"/>
            <a:ext cx="1065850" cy="271549"/>
          </a:xfrm>
          <a:prstGeom prst="rect">
            <a:avLst/>
          </a:prstGeom>
          <a:noFill/>
          <a:ln>
            <a:noFill/>
          </a:ln>
        </p:spPr>
      </p:pic>
      <p:pic>
        <p:nvPicPr>
          <p:cNvPr id="325" name="Google Shape;325;p46"/>
          <p:cNvPicPr preferRelativeResize="0"/>
          <p:nvPr/>
        </p:nvPicPr>
        <p:blipFill>
          <a:blip r:embed="rId11">
            <a:alphaModFix/>
          </a:blip>
          <a:stretch>
            <a:fillRect/>
          </a:stretch>
        </p:blipFill>
        <p:spPr>
          <a:xfrm>
            <a:off x="1197400" y="3706675"/>
            <a:ext cx="1123950" cy="207043"/>
          </a:xfrm>
          <a:prstGeom prst="rect">
            <a:avLst/>
          </a:prstGeom>
          <a:noFill/>
          <a:ln>
            <a:noFill/>
          </a:ln>
        </p:spPr>
      </p:pic>
      <p:pic>
        <p:nvPicPr>
          <p:cNvPr id="326" name="Google Shape;326;p46"/>
          <p:cNvPicPr preferRelativeResize="0"/>
          <p:nvPr/>
        </p:nvPicPr>
        <p:blipFill>
          <a:blip r:embed="rId12">
            <a:alphaModFix/>
          </a:blip>
          <a:stretch>
            <a:fillRect/>
          </a:stretch>
        </p:blipFill>
        <p:spPr>
          <a:xfrm>
            <a:off x="2792950" y="3708525"/>
            <a:ext cx="921335" cy="203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7"/>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Итоги второй части</a:t>
            </a:r>
            <a:endParaRPr sz="2800">
              <a:solidFill>
                <a:srgbClr val="000000"/>
              </a:solidFill>
            </a:endParaRPr>
          </a:p>
        </p:txBody>
      </p:sp>
      <p:sp>
        <p:nvSpPr>
          <p:cNvPr id="332" name="Google Shape;332;p47"/>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Применение Блокчейна стремительно набирает обороты</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Это технология глобальная, международная и универсальная (как увидели, может применяться в любой сфере)</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chemeClr val="dk2"/>
                </a:solidFill>
              </a:rPr>
              <a:t>В отличие от криптовалют на Блокчейне, самой технологии всюду дан “зелёный” свет</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en" sz="1800">
                <a:solidFill>
                  <a:srgbClr val="595959"/>
                </a:solidFill>
              </a:rPr>
              <a:t>Жизнеспособность и масштабируемость технологии </a:t>
            </a:r>
            <a:r>
              <a:rPr lang="en" sz="1800" u="sng">
                <a:solidFill>
                  <a:srgbClr val="595959"/>
                </a:solidFill>
              </a:rPr>
              <a:t>находится в руках сообщества</a:t>
            </a:r>
            <a:r>
              <a:rPr lang="en" sz="1800">
                <a:solidFill>
                  <a:srgbClr val="595959"/>
                </a:solidFill>
              </a:rPr>
              <a:t> (бОльшую часть ВВП создают бизнесы небольшого и среднего размеров)</a:t>
            </a:r>
            <a:endParaRPr sz="1800">
              <a:solidFill>
                <a:srgbClr val="595959"/>
              </a:solidFill>
            </a:endParaRPr>
          </a:p>
        </p:txBody>
      </p:sp>
      <p:pic>
        <p:nvPicPr>
          <p:cNvPr id="333" name="Google Shape;333;p47"/>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334" name="Google Shape;334;p47"/>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Итоги второй части</a:t>
            </a:r>
            <a:endParaRPr sz="2800">
              <a:solidFill>
                <a:srgbClr val="000000"/>
              </a:solidFill>
            </a:endParaRPr>
          </a:p>
        </p:txBody>
      </p:sp>
      <p:sp>
        <p:nvSpPr>
          <p:cNvPr id="340" name="Google Shape;340;p4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AutoNum type="arabicPeriod"/>
            </a:pPr>
            <a:r>
              <a:rPr lang="en" sz="1800">
                <a:solidFill>
                  <a:srgbClr val="595959"/>
                </a:solidFill>
              </a:rPr>
              <a:t>Как мы видим Ваши задачи:</a:t>
            </a:r>
            <a:endParaRPr sz="1800">
              <a:solidFill>
                <a:srgbClr val="595959"/>
              </a:solidFill>
            </a:endParaRPr>
          </a:p>
          <a:p>
            <a:pPr indent="-342900" lvl="1" marL="1371600" rtl="0" algn="l">
              <a:lnSpc>
                <a:spcPct val="115000"/>
              </a:lnSpc>
              <a:spcBef>
                <a:spcPts val="0"/>
              </a:spcBef>
              <a:spcAft>
                <a:spcPts val="0"/>
              </a:spcAft>
              <a:buClr>
                <a:srgbClr val="595959"/>
              </a:buClr>
              <a:buSzPts val="1800"/>
              <a:buAutoNum type="alphaLcPeriod"/>
            </a:pPr>
            <a:r>
              <a:rPr lang="en" sz="1800">
                <a:solidFill>
                  <a:srgbClr val="595959"/>
                </a:solidFill>
              </a:rPr>
              <a:t>Внедрять Блокчейн!</a:t>
            </a:r>
            <a:endParaRPr sz="1800">
              <a:solidFill>
                <a:srgbClr val="595959"/>
              </a:solidFill>
            </a:endParaRPr>
          </a:p>
          <a:p>
            <a:pPr indent="-342900" lvl="1" marL="1371600" rtl="0" algn="l">
              <a:lnSpc>
                <a:spcPct val="115000"/>
              </a:lnSpc>
              <a:spcBef>
                <a:spcPts val="0"/>
              </a:spcBef>
              <a:spcAft>
                <a:spcPts val="0"/>
              </a:spcAft>
              <a:buClr>
                <a:srgbClr val="595959"/>
              </a:buClr>
              <a:buSzPts val="1800"/>
              <a:buAutoNum type="alphaLcPeriod"/>
            </a:pPr>
            <a:r>
              <a:rPr lang="en" sz="1800">
                <a:solidFill>
                  <a:srgbClr val="595959"/>
                </a:solidFill>
              </a:rPr>
              <a:t>Токенизироваться!</a:t>
            </a:r>
            <a:endParaRPr sz="1800">
              <a:solidFill>
                <a:srgbClr val="595959"/>
              </a:solidFill>
            </a:endParaRPr>
          </a:p>
          <a:p>
            <a:pPr indent="0" lvl="0" marL="0" rtl="0" algn="l">
              <a:lnSpc>
                <a:spcPct val="115000"/>
              </a:lnSpc>
              <a:spcBef>
                <a:spcPts val="1600"/>
              </a:spcBef>
              <a:spcAft>
                <a:spcPts val="0"/>
              </a:spcAft>
              <a:buNone/>
            </a:pPr>
            <a:r>
              <a:t/>
            </a:r>
            <a:endParaRPr sz="1800">
              <a:solidFill>
                <a:srgbClr val="595959"/>
              </a:solidFill>
            </a:endParaRPr>
          </a:p>
          <a:p>
            <a:pPr indent="-342900" lvl="0" marL="457200" marR="0" rtl="0" algn="l">
              <a:lnSpc>
                <a:spcPct val="115000"/>
              </a:lnSpc>
              <a:spcBef>
                <a:spcPts val="1600"/>
              </a:spcBef>
              <a:spcAft>
                <a:spcPts val="0"/>
              </a:spcAft>
              <a:buClr>
                <a:srgbClr val="595959"/>
              </a:buClr>
              <a:buSzPts val="1800"/>
              <a:buAutoNum type="arabicPeriod"/>
            </a:pPr>
            <a:r>
              <a:rPr lang="en" sz="1800">
                <a:solidFill>
                  <a:srgbClr val="595959"/>
                </a:solidFill>
              </a:rPr>
              <a:t>Зада</a:t>
            </a:r>
            <a:r>
              <a:rPr lang="en" sz="1800">
                <a:solidFill>
                  <a:srgbClr val="595959"/>
                </a:solidFill>
              </a:rPr>
              <a:t>ча Synergis: всесторонне помочь Вам, и рынку сделать это! </a:t>
            </a:r>
            <a:endParaRPr sz="1800">
              <a:solidFill>
                <a:srgbClr val="595959"/>
              </a:solidFill>
            </a:endParaRPr>
          </a:p>
        </p:txBody>
      </p:sp>
      <p:pic>
        <p:nvPicPr>
          <p:cNvPr id="341" name="Google Shape;341;p48"/>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cxnSp>
        <p:nvCxnSpPr>
          <p:cNvPr id="342" name="Google Shape;342;p48"/>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9"/>
          <p:cNvSpPr txBox="1"/>
          <p:nvPr/>
        </p:nvSpPr>
        <p:spPr>
          <a:xfrm>
            <a:off x="311700" y="1152475"/>
            <a:ext cx="8672400" cy="3416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sz="4800">
              <a:solidFill>
                <a:srgbClr val="595959"/>
              </a:solidFill>
            </a:endParaRPr>
          </a:p>
          <a:p>
            <a:pPr indent="0" lvl="0" marL="0" rtl="0" algn="ctr">
              <a:lnSpc>
                <a:spcPct val="115000"/>
              </a:lnSpc>
              <a:spcBef>
                <a:spcPts val="1600"/>
              </a:spcBef>
              <a:spcAft>
                <a:spcPts val="1600"/>
              </a:spcAft>
              <a:buNone/>
            </a:pPr>
            <a:r>
              <a:rPr lang="en" sz="4800">
                <a:solidFill>
                  <a:srgbClr val="595959"/>
                </a:solidFill>
              </a:rPr>
              <a:t>Вопросы</a:t>
            </a:r>
            <a:endParaRPr sz="4800">
              <a:solidFill>
                <a:srgbClr val="595959"/>
              </a:solidFill>
            </a:endParaRPr>
          </a:p>
        </p:txBody>
      </p:sp>
      <p:pic>
        <p:nvPicPr>
          <p:cNvPr id="348" name="Google Shape;348;p49"/>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0"/>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000000"/>
                </a:solidFill>
              </a:rPr>
              <a:t>Контактные данные</a:t>
            </a:r>
            <a:endParaRPr sz="2800">
              <a:solidFill>
                <a:srgbClr val="000000"/>
              </a:solidFill>
            </a:endParaRPr>
          </a:p>
        </p:txBody>
      </p:sp>
      <p:pic>
        <p:nvPicPr>
          <p:cNvPr id="354" name="Google Shape;354;p50"/>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rgbClr val="FFFFFF">
                <a:alpha val="50000"/>
              </a:srgbClr>
            </a:outerShdw>
          </a:effectLst>
        </p:spPr>
      </p:pic>
      <p:pic>
        <p:nvPicPr>
          <p:cNvPr id="355" name="Google Shape;355;p50"/>
          <p:cNvPicPr preferRelativeResize="0"/>
          <p:nvPr/>
        </p:nvPicPr>
        <p:blipFill>
          <a:blip r:embed="rId4">
            <a:alphaModFix/>
          </a:blip>
          <a:stretch>
            <a:fillRect/>
          </a:stretch>
        </p:blipFill>
        <p:spPr>
          <a:xfrm>
            <a:off x="387900" y="1382460"/>
            <a:ext cx="1890850" cy="498265"/>
          </a:xfrm>
          <a:prstGeom prst="rect">
            <a:avLst/>
          </a:prstGeom>
          <a:noFill/>
          <a:ln>
            <a:noFill/>
          </a:ln>
        </p:spPr>
      </p:pic>
      <p:sp>
        <p:nvSpPr>
          <p:cNvPr id="356" name="Google Shape;356;p50"/>
          <p:cNvSpPr txBox="1"/>
          <p:nvPr/>
        </p:nvSpPr>
        <p:spPr>
          <a:xfrm>
            <a:off x="387900" y="1993050"/>
            <a:ext cx="2701500" cy="17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u="sng">
              <a:solidFill>
                <a:srgbClr val="0097A7"/>
              </a:solidFill>
            </a:endParaRPr>
          </a:p>
          <a:p>
            <a:pPr indent="0" lvl="0" marL="0" rtl="0" algn="l">
              <a:spcBef>
                <a:spcPts val="1600"/>
              </a:spcBef>
              <a:spcAft>
                <a:spcPts val="0"/>
              </a:spcAft>
              <a:buNone/>
            </a:pPr>
            <a:r>
              <a:t/>
            </a:r>
            <a:endParaRPr sz="1200" u="sng">
              <a:solidFill>
                <a:srgbClr val="0097A7"/>
              </a:solidFill>
            </a:endParaRPr>
          </a:p>
          <a:p>
            <a:pPr indent="0" lvl="0" marL="0" rtl="0" algn="l">
              <a:spcBef>
                <a:spcPts val="1600"/>
              </a:spcBef>
              <a:spcAft>
                <a:spcPts val="0"/>
              </a:spcAft>
              <a:buNone/>
            </a:pPr>
            <a:r>
              <a:rPr lang="en" sz="1200">
                <a:solidFill>
                  <a:srgbClr val="0097A7"/>
                </a:solidFill>
              </a:rPr>
              <a:t>Сайт: </a:t>
            </a:r>
            <a:r>
              <a:rPr lang="en" sz="1200" u="sng">
                <a:solidFill>
                  <a:schemeClr val="hlink"/>
                </a:solidFill>
                <a:hlinkClick r:id="rId5"/>
              </a:rPr>
              <a:t>https://synergis.io</a:t>
            </a:r>
            <a:endParaRPr sz="1200" u="sng">
              <a:solidFill>
                <a:srgbClr val="0097A7"/>
              </a:solidFill>
            </a:endParaRPr>
          </a:p>
          <a:p>
            <a:pPr indent="0" lvl="0" marL="0" rtl="0" algn="l">
              <a:spcBef>
                <a:spcPts val="1600"/>
              </a:spcBef>
              <a:spcAft>
                <a:spcPts val="0"/>
              </a:spcAft>
              <a:buNone/>
            </a:pPr>
            <a:r>
              <a:rPr lang="en" sz="1200">
                <a:solidFill>
                  <a:srgbClr val="0097A7"/>
                </a:solidFill>
              </a:rPr>
              <a:t>Новости: </a:t>
            </a:r>
            <a:r>
              <a:rPr lang="en" sz="1200" u="sng">
                <a:solidFill>
                  <a:schemeClr val="hlink"/>
                </a:solidFill>
                <a:hlinkClick r:id="rId6"/>
              </a:rPr>
              <a:t>https://t.me/synergislab</a:t>
            </a:r>
            <a:endParaRPr sz="1200" u="sng">
              <a:solidFill>
                <a:srgbClr val="0097A7"/>
              </a:solidFill>
            </a:endParaRPr>
          </a:p>
          <a:p>
            <a:pPr indent="0" lvl="0" marL="0" rtl="0" algn="l">
              <a:spcBef>
                <a:spcPts val="1600"/>
              </a:spcBef>
              <a:spcAft>
                <a:spcPts val="0"/>
              </a:spcAft>
              <a:buNone/>
            </a:pPr>
            <a:r>
              <a:rPr lang="en" sz="1200">
                <a:solidFill>
                  <a:srgbClr val="0097A7"/>
                </a:solidFill>
              </a:rPr>
              <a:t>Чат: </a:t>
            </a:r>
            <a:r>
              <a:rPr lang="en" sz="1200" u="sng">
                <a:solidFill>
                  <a:srgbClr val="0097A7"/>
                </a:solidFill>
              </a:rPr>
              <a:t>https://t.me/synergis</a:t>
            </a:r>
            <a:endParaRPr sz="1200" u="sng">
              <a:solidFill>
                <a:srgbClr val="0097A7"/>
              </a:solidFill>
            </a:endParaRPr>
          </a:p>
          <a:p>
            <a:pPr indent="0" lvl="0" marL="0" rtl="0" algn="l">
              <a:lnSpc>
                <a:spcPct val="115000"/>
              </a:lnSpc>
              <a:spcBef>
                <a:spcPts val="1600"/>
              </a:spcBef>
              <a:spcAft>
                <a:spcPts val="1600"/>
              </a:spcAft>
              <a:buNone/>
            </a:pPr>
            <a:r>
              <a:t/>
            </a:r>
            <a:endParaRPr b="1">
              <a:solidFill>
                <a:srgbClr val="595959"/>
              </a:solidFill>
            </a:endParaRPr>
          </a:p>
        </p:txBody>
      </p:sp>
      <p:cxnSp>
        <p:nvCxnSpPr>
          <p:cNvPr id="357" name="Google Shape;357;p50"/>
          <p:cNvCxnSpPr/>
          <p:nvPr/>
        </p:nvCxnSpPr>
        <p:spPr>
          <a:xfrm>
            <a:off x="387900" y="1017725"/>
            <a:ext cx="8013600" cy="0"/>
          </a:xfrm>
          <a:prstGeom prst="straightConnector1">
            <a:avLst/>
          </a:prstGeom>
          <a:noFill/>
          <a:ln cap="flat" cmpd="sng" w="9525">
            <a:solidFill>
              <a:srgbClr val="CCCCCC"/>
            </a:solidFill>
            <a:prstDash val="solid"/>
            <a:round/>
            <a:headEnd len="med" w="med" type="none"/>
            <a:tailEnd len="med" w="med" type="none"/>
          </a:ln>
        </p:spPr>
      </p:cxnSp>
      <p:pic>
        <p:nvPicPr>
          <p:cNvPr id="358" name="Google Shape;358;p50"/>
          <p:cNvPicPr preferRelativeResize="0"/>
          <p:nvPr/>
        </p:nvPicPr>
        <p:blipFill>
          <a:blip r:embed="rId7">
            <a:alphaModFix/>
          </a:blip>
          <a:stretch>
            <a:fillRect/>
          </a:stretch>
        </p:blipFill>
        <p:spPr>
          <a:xfrm>
            <a:off x="2952975" y="1170125"/>
            <a:ext cx="5448526" cy="2918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nvSpPr>
        <p:spPr>
          <a:xfrm>
            <a:off x="422975" y="322325"/>
            <a:ext cx="8308200" cy="570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КРАТКАЯ КЛАССИФИКАЦИЯ АССЕТОВ</a:t>
            </a:r>
            <a:endParaRPr>
              <a:latin typeface="Roboto"/>
              <a:ea typeface="Roboto"/>
              <a:cs typeface="Roboto"/>
              <a:sym typeface="Roboto"/>
            </a:endParaRPr>
          </a:p>
        </p:txBody>
      </p:sp>
      <p:sp>
        <p:nvSpPr>
          <p:cNvPr id="77" name="Google Shape;77;p16"/>
          <p:cNvSpPr txBox="1"/>
          <p:nvPr/>
        </p:nvSpPr>
        <p:spPr>
          <a:xfrm>
            <a:off x="422975" y="964950"/>
            <a:ext cx="8308200" cy="3209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Криптовалюты: Биткоин, Лайткоин и тд. Коренные монеты (криптовалюты), написанные на собственном блокчейне (включая форки, например Голос)</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Доп подразделения - анонимные криптовалюты (Монеро, З-кэш)</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Токены: (первоначально colored coins по отношению к биткоин протоколу) Арагон, Энигма, Полимас и тд. По сути, монета выпущенная поверх уже существующего блокчейна \ протокола (не все блокчейна позволяют выпуск собственных токенов)</a:t>
            </a:r>
            <a:endParaRPr sz="1100">
              <a:solidFill>
                <a:schemeClr val="dk1"/>
              </a:solidFill>
              <a:latin typeface="Roboto"/>
              <a:ea typeface="Roboto"/>
              <a:cs typeface="Roboto"/>
              <a:sym typeface="Roboto"/>
            </a:endParaRPr>
          </a:p>
          <a:p>
            <a:pPr indent="0" lvl="0" marL="45720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Доп классификация: секьюрити токены</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Стейбл-токены: Токены чья цена привязана к другому активу за счет чего либо. Заслуживают отдельную категорию по той причине что внутри данной категории существуют несколько подкатегорий (именно “за счет чего” они якобы привязаны): </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привязка через блокчейн: Коллатерал - битюсд, Алгоритмы - мейкер\дао</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привязка без блокчейна: К “реальным” активам - реал или цркоин, к “бумаге” (к нечему) - тефер </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привязка с блокчейном, но через третьих лиц - К реальным активам - диксидао </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Иные: десентралэнд \ крипто-котики</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Протоколы: Эфириум, Кардано и тд. Технология позволяющая строить поверх себя аппликации, писать смарт контракты, выпускать свои токены и т.д.</a:t>
            </a:r>
            <a:br>
              <a:rPr lang="en" sz="1100">
                <a:solidFill>
                  <a:schemeClr val="dk1"/>
                </a:solidFill>
                <a:latin typeface="Roboto"/>
                <a:ea typeface="Roboto"/>
                <a:cs typeface="Roboto"/>
                <a:sym typeface="Roboto"/>
              </a:rPr>
            </a:br>
            <a:r>
              <a:rPr lang="en" sz="1100">
                <a:solidFill>
                  <a:schemeClr val="dk1"/>
                </a:solidFill>
                <a:latin typeface="Roboto"/>
                <a:ea typeface="Roboto"/>
                <a:cs typeface="Roboto"/>
                <a:sym typeface="Roboto"/>
              </a:rPr>
              <a:t>Существует подкатегория - распределенные реестры: ИОТА, Хэш-Граф. Все тоже самое, но без блокчейна как такового</a:t>
            </a:r>
            <a:endParaRPr>
              <a:latin typeface="Roboto"/>
              <a:ea typeface="Roboto"/>
              <a:cs typeface="Roboto"/>
              <a:sym typeface="Roboto"/>
            </a:endParaRPr>
          </a:p>
        </p:txBody>
      </p:sp>
      <p:pic>
        <p:nvPicPr>
          <p:cNvPr id="78" name="Google Shape;78;p16"/>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nvSpPr>
        <p:spPr>
          <a:xfrm>
            <a:off x="422975" y="322325"/>
            <a:ext cx="83082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ТРЕНДЫ</a:t>
            </a:r>
            <a:endParaRPr>
              <a:latin typeface="Roboto"/>
              <a:ea typeface="Roboto"/>
              <a:cs typeface="Roboto"/>
              <a:sym typeface="Roboto"/>
            </a:endParaRPr>
          </a:p>
        </p:txBody>
      </p:sp>
      <p:pic>
        <p:nvPicPr>
          <p:cNvPr id="84" name="Google Shape;84;p17"/>
          <p:cNvPicPr preferRelativeResize="0"/>
          <p:nvPr/>
        </p:nvPicPr>
        <p:blipFill>
          <a:blip r:embed="rId3">
            <a:alphaModFix/>
          </a:blip>
          <a:stretch>
            <a:fillRect/>
          </a:stretch>
        </p:blipFill>
        <p:spPr>
          <a:xfrm>
            <a:off x="2695338" y="880825"/>
            <a:ext cx="3753314" cy="3717175"/>
          </a:xfrm>
          <a:prstGeom prst="rect">
            <a:avLst/>
          </a:prstGeom>
          <a:noFill/>
          <a:ln>
            <a:noFill/>
          </a:ln>
        </p:spPr>
      </p:pic>
      <p:pic>
        <p:nvPicPr>
          <p:cNvPr id="85" name="Google Shape;85;p17"/>
          <p:cNvPicPr preferRelativeResize="0"/>
          <p:nvPr/>
        </p:nvPicPr>
        <p:blipFill>
          <a:blip r:embed="rId4">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nvSpPr>
        <p:spPr>
          <a:xfrm>
            <a:off x="422975" y="246125"/>
            <a:ext cx="83082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СЕКТОРА РЫНКА</a:t>
            </a:r>
            <a:endParaRPr>
              <a:latin typeface="Roboto"/>
              <a:ea typeface="Roboto"/>
              <a:cs typeface="Roboto"/>
              <a:sym typeface="Roboto"/>
            </a:endParaRPr>
          </a:p>
        </p:txBody>
      </p:sp>
      <p:pic>
        <p:nvPicPr>
          <p:cNvPr id="91" name="Google Shape;91;p18"/>
          <p:cNvPicPr preferRelativeResize="0"/>
          <p:nvPr/>
        </p:nvPicPr>
        <p:blipFill>
          <a:blip r:embed="rId3">
            <a:alphaModFix/>
          </a:blip>
          <a:stretch>
            <a:fillRect/>
          </a:stretch>
        </p:blipFill>
        <p:spPr>
          <a:xfrm>
            <a:off x="788825" y="781125"/>
            <a:ext cx="7862849" cy="3937600"/>
          </a:xfrm>
          <a:prstGeom prst="rect">
            <a:avLst/>
          </a:prstGeom>
          <a:noFill/>
          <a:ln>
            <a:noFill/>
          </a:ln>
        </p:spPr>
      </p:pic>
      <p:pic>
        <p:nvPicPr>
          <p:cNvPr id="92" name="Google Shape;92;p18"/>
          <p:cNvPicPr preferRelativeResize="0"/>
          <p:nvPr/>
        </p:nvPicPr>
        <p:blipFill>
          <a:blip r:embed="rId4">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nvSpPr>
        <p:spPr>
          <a:xfrm>
            <a:off x="422975" y="583950"/>
            <a:ext cx="8308200" cy="3209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Криптовалюты, которые делятся на “фундаментальные” протоколы, системы платежей и анонимные криптовалюты</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Проекты нацеленные на разработчиков, с такими категориями как: умные-контракты, масштабируемость, оракулы, безопасность, ДАГи (Направленный ациклический граф - в котором отсутствуют направленные циклы, но могут быть «параллельные» пути, выходящие из одного узла и разными путями приходящие в конечный узел, то есть отсутствуют направленные циклы \ пути, начинающиеся и кончающиеся в одной и той же вершине), приватность, лигал и меж-общение (протоколы проколов)</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Финтех, это - биржи и торговые площадки, страхование, рынок займа и рынок инвестиций </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Любоптыная категория под названием “сувернитет” (управление через криптографию, алгоритмы и консенсус), в которую входят: юзер контролируемый интернет, собственно само “управление” (или а-ля “госуправление”), ВПН, коммуникации, верификация личности, безопасность, стейбл коины</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Обмен “ценностью” (без централизации). Подгруппы: монетизация контента, дата, рыночно-торговые площадки, социальные сети (эта подгруппа не взаимозаменяемая, то есть, позволяет пользователю получить выгоду напрямую, без посредника, но не имеет возможности масштабирования записываемой информации). И вторая подгруппа - взаимозаменяемая. Сюда входят: хранение файлов, вычислительные мощности, сетевая топология (узлы в виде коммутаторов и высокая отказоустойчивость), энергетика, видео контент</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Распределенная дата (информация). В которую входят: интернет вещей, логистика, присвоение и оригинальные источники (например монетизация авторства), репутация, курация контента</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Аутентичность, как еще один уровень доказательства того что то что записано в блокчейн, является правдивым. Сюда включены: Дата и биллетирование</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Другие категории: Рынки предсказания, виртуальная реальность, стейкинговые пулы (а-ля депозитарии токенов), игровой бизнес и е-спорт, азартные игры</a:t>
            </a:r>
            <a:endParaRPr sz="1100">
              <a:solidFill>
                <a:schemeClr val="dk1"/>
              </a:solidFill>
              <a:latin typeface="Roboto"/>
              <a:ea typeface="Roboto"/>
              <a:cs typeface="Roboto"/>
              <a:sym typeface="Roboto"/>
            </a:endParaRPr>
          </a:p>
        </p:txBody>
      </p:sp>
      <p:sp>
        <p:nvSpPr>
          <p:cNvPr id="98" name="Google Shape;98;p19"/>
          <p:cNvSpPr txBox="1"/>
          <p:nvPr/>
        </p:nvSpPr>
        <p:spPr>
          <a:xfrm>
            <a:off x="422975" y="169925"/>
            <a:ext cx="83082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СЕКТОРА РЫНКА</a:t>
            </a:r>
            <a:endParaRPr>
              <a:latin typeface="Roboto"/>
              <a:ea typeface="Roboto"/>
              <a:cs typeface="Roboto"/>
              <a:sym typeface="Roboto"/>
            </a:endParaRPr>
          </a:p>
        </p:txBody>
      </p:sp>
      <p:pic>
        <p:nvPicPr>
          <p:cNvPr id="99" name="Google Shape;99;p19"/>
          <p:cNvPicPr preferRelativeResize="0"/>
          <p:nvPr/>
        </p:nvPicPr>
        <p:blipFill>
          <a:blip r:embed="rId3">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nvSpPr>
        <p:spPr>
          <a:xfrm>
            <a:off x="422975" y="169925"/>
            <a:ext cx="83082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СЕКТОРА РЫНКА</a:t>
            </a:r>
            <a:endParaRPr>
              <a:latin typeface="Roboto"/>
              <a:ea typeface="Roboto"/>
              <a:cs typeface="Roboto"/>
              <a:sym typeface="Roboto"/>
            </a:endParaRPr>
          </a:p>
        </p:txBody>
      </p:sp>
      <p:pic>
        <p:nvPicPr>
          <p:cNvPr id="105" name="Google Shape;105;p20"/>
          <p:cNvPicPr preferRelativeResize="0"/>
          <p:nvPr/>
        </p:nvPicPr>
        <p:blipFill>
          <a:blip r:embed="rId3">
            <a:alphaModFix/>
          </a:blip>
          <a:stretch>
            <a:fillRect/>
          </a:stretch>
        </p:blipFill>
        <p:spPr>
          <a:xfrm>
            <a:off x="1752600" y="621525"/>
            <a:ext cx="6177025" cy="4293375"/>
          </a:xfrm>
          <a:prstGeom prst="rect">
            <a:avLst/>
          </a:prstGeom>
          <a:noFill/>
          <a:ln>
            <a:noFill/>
          </a:ln>
        </p:spPr>
      </p:pic>
      <p:pic>
        <p:nvPicPr>
          <p:cNvPr id="106" name="Google Shape;106;p20"/>
          <p:cNvPicPr preferRelativeResize="0"/>
          <p:nvPr/>
        </p:nvPicPr>
        <p:blipFill>
          <a:blip r:embed="rId4">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nvSpPr>
        <p:spPr>
          <a:xfrm>
            <a:off x="651575" y="812550"/>
            <a:ext cx="8308200" cy="3209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Моему бизнесу нужен открытая или закрытая кодовая база?</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Какой уровень приватности нужен моему бизнесу?</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Для кого мой бизнес, кто ЦА?</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Моему бизнесу нужен блокчейн с открытым доступом или блокчейн с частично закрытым доступом?</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Для кого мы проводим транзакции? Кто их будет проводить? Зачем?</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Простота настройки под мой бизнес</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Уровень масштабируемости \ Вопросы регуляторики или их отсутствие \ Язык программирования \ Поддержка (тех. саппорт)</a:t>
            </a:r>
            <a:endParaRPr sz="1100">
              <a:solidFill>
                <a:schemeClr val="dk1"/>
              </a:solidFill>
              <a:latin typeface="Roboto"/>
              <a:ea typeface="Roboto"/>
              <a:cs typeface="Roboto"/>
              <a:sym typeface="Roboto"/>
            </a:endParaRPr>
          </a:p>
        </p:txBody>
      </p:sp>
      <p:sp>
        <p:nvSpPr>
          <p:cNvPr id="112" name="Google Shape;112;p21"/>
          <p:cNvSpPr txBox="1"/>
          <p:nvPr/>
        </p:nvSpPr>
        <p:spPr>
          <a:xfrm>
            <a:off x="422975" y="169925"/>
            <a:ext cx="8308200" cy="57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ВЫБОР ПРОТОКОЛА</a:t>
            </a:r>
            <a:endParaRPr>
              <a:latin typeface="Roboto"/>
              <a:ea typeface="Roboto"/>
              <a:cs typeface="Roboto"/>
              <a:sym typeface="Roboto"/>
            </a:endParaRPr>
          </a:p>
        </p:txBody>
      </p:sp>
      <p:pic>
        <p:nvPicPr>
          <p:cNvPr id="113" name="Google Shape;113;p21"/>
          <p:cNvPicPr preferRelativeResize="0"/>
          <p:nvPr/>
        </p:nvPicPr>
        <p:blipFill>
          <a:blip r:embed="rId3">
            <a:alphaModFix/>
          </a:blip>
          <a:stretch>
            <a:fillRect/>
          </a:stretch>
        </p:blipFill>
        <p:spPr>
          <a:xfrm>
            <a:off x="3530025" y="2715375"/>
            <a:ext cx="1928925" cy="1928925"/>
          </a:xfrm>
          <a:prstGeom prst="rect">
            <a:avLst/>
          </a:prstGeom>
          <a:noFill/>
          <a:ln>
            <a:noFill/>
          </a:ln>
        </p:spPr>
      </p:pic>
      <p:pic>
        <p:nvPicPr>
          <p:cNvPr id="114" name="Google Shape;114;p21"/>
          <p:cNvPicPr preferRelativeResize="0"/>
          <p:nvPr/>
        </p:nvPicPr>
        <p:blipFill>
          <a:blip r:embed="rId4">
            <a:alphaModFix/>
          </a:blip>
          <a:stretch>
            <a:fillRect/>
          </a:stretch>
        </p:blipFill>
        <p:spPr>
          <a:xfrm>
            <a:off x="-1" y="3656"/>
            <a:ext cx="958600" cy="252606"/>
          </a:xfrm>
          <a:prstGeom prst="rect">
            <a:avLst/>
          </a:prstGeom>
          <a:noFill/>
          <a:ln>
            <a:noFill/>
          </a:ln>
          <a:effectLst>
            <a:outerShdw blurRad="57150" rotWithShape="0" algn="bl" dir="5400000" dist="19050">
              <a:schemeClr val="lt1">
                <a:alpha val="50000"/>
              </a:scheme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